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70"/>
  </p:notesMasterIdLst>
  <p:handoutMasterIdLst>
    <p:handoutMasterId r:id="rId71"/>
  </p:handoutMasterIdLst>
  <p:sldIdLst>
    <p:sldId id="348" r:id="rId2"/>
    <p:sldId id="279" r:id="rId3"/>
    <p:sldId id="281" r:id="rId4"/>
    <p:sldId id="282" r:id="rId5"/>
    <p:sldId id="283" r:id="rId6"/>
    <p:sldId id="284" r:id="rId7"/>
    <p:sldId id="285" r:id="rId8"/>
    <p:sldId id="287" r:id="rId9"/>
    <p:sldId id="288" r:id="rId10"/>
    <p:sldId id="289" r:id="rId11"/>
    <p:sldId id="290" r:id="rId12"/>
    <p:sldId id="293" r:id="rId13"/>
    <p:sldId id="295" r:id="rId14"/>
    <p:sldId id="296" r:id="rId15"/>
    <p:sldId id="370" r:id="rId16"/>
    <p:sldId id="346" r:id="rId17"/>
    <p:sldId id="414" r:id="rId18"/>
    <p:sldId id="415" r:id="rId19"/>
    <p:sldId id="357" r:id="rId20"/>
    <p:sldId id="361" r:id="rId21"/>
    <p:sldId id="362" r:id="rId22"/>
    <p:sldId id="363" r:id="rId23"/>
    <p:sldId id="364" r:id="rId24"/>
    <p:sldId id="365" r:id="rId25"/>
    <p:sldId id="366" r:id="rId26"/>
    <p:sldId id="377" r:id="rId27"/>
    <p:sldId id="367" r:id="rId28"/>
    <p:sldId id="384" r:id="rId29"/>
    <p:sldId id="413" r:id="rId30"/>
    <p:sldId id="386" r:id="rId31"/>
    <p:sldId id="416" r:id="rId32"/>
    <p:sldId id="389" r:id="rId33"/>
    <p:sldId id="390" r:id="rId34"/>
    <p:sldId id="391" r:id="rId35"/>
    <p:sldId id="417" r:id="rId36"/>
    <p:sldId id="418" r:id="rId37"/>
    <p:sldId id="419" r:id="rId38"/>
    <p:sldId id="420" r:id="rId39"/>
    <p:sldId id="397" r:id="rId40"/>
    <p:sldId id="398" r:id="rId41"/>
    <p:sldId id="399" r:id="rId42"/>
    <p:sldId id="400" r:id="rId43"/>
    <p:sldId id="401" r:id="rId44"/>
    <p:sldId id="402" r:id="rId45"/>
    <p:sldId id="405" r:id="rId46"/>
    <p:sldId id="406" r:id="rId47"/>
    <p:sldId id="407" r:id="rId48"/>
    <p:sldId id="408" r:id="rId49"/>
    <p:sldId id="409" r:id="rId50"/>
    <p:sldId id="410" r:id="rId51"/>
    <p:sldId id="421" r:id="rId52"/>
    <p:sldId id="422" r:id="rId53"/>
    <p:sldId id="423" r:id="rId54"/>
    <p:sldId id="424" r:id="rId55"/>
    <p:sldId id="425" r:id="rId56"/>
    <p:sldId id="426" r:id="rId57"/>
    <p:sldId id="427" r:id="rId58"/>
    <p:sldId id="428" r:id="rId59"/>
    <p:sldId id="429" r:id="rId60"/>
    <p:sldId id="430" r:id="rId61"/>
    <p:sldId id="431" r:id="rId62"/>
    <p:sldId id="432" r:id="rId63"/>
    <p:sldId id="433" r:id="rId64"/>
    <p:sldId id="434" r:id="rId65"/>
    <p:sldId id="411" r:id="rId66"/>
    <p:sldId id="412" r:id="rId67"/>
    <p:sldId id="435" r:id="rId68"/>
    <p:sldId id="378" r:id="rId69"/>
  </p:sldIdLst>
  <p:sldSz cx="9144000" cy="6858000" type="screen4x3"/>
  <p:notesSz cx="6802438" cy="9934575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C070"/>
    <a:srgbClr val="8E0838"/>
    <a:srgbClr val="BB5509"/>
    <a:srgbClr val="006600"/>
    <a:srgbClr val="0000FF"/>
    <a:srgbClr val="66FF66"/>
    <a:srgbClr val="FF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="" xmlns:a16="http://schemas.microsoft.com/office/drawing/2014/main" id="{52A51254-185A-46A3-A4CA-946E7AE594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988" cy="496888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="" xmlns:a16="http://schemas.microsoft.com/office/drawing/2014/main" id="{4D7E5BB3-6D09-49B7-AD4E-D928406E12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2863" y="0"/>
            <a:ext cx="2947987" cy="496888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72EBF2D-3E00-4D4E-99D7-574D72078C5D}" type="datetimeFigureOut">
              <a:rPr lang="th-TH"/>
              <a:pPr>
                <a:defRPr/>
              </a:pPr>
              <a:t>03/07/62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="" xmlns:a16="http://schemas.microsoft.com/office/drawing/2014/main" id="{CAD308C0-E6E9-446A-8DB5-955D3C2BFB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6100"/>
            <a:ext cx="2947988" cy="49688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ภาพนิ่ง 4">
            <a:extLst>
              <a:ext uri="{FF2B5EF4-FFF2-40B4-BE49-F238E27FC236}">
                <a16:creationId xmlns="" xmlns:a16="http://schemas.microsoft.com/office/drawing/2014/main" id="{85409339-ED9F-4C81-B0C8-A269A503E8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2863" y="9436100"/>
            <a:ext cx="2947987" cy="496888"/>
          </a:xfrm>
          <a:prstGeom prst="rect">
            <a:avLst/>
          </a:prstGeom>
        </p:spPr>
        <p:txBody>
          <a:bodyPr vert="horz" wrap="square" lIns="91065" tIns="45533" rIns="91065" bIns="4553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A84239F-51A7-4311-9C50-849331B5E52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0337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>
            <a:extLst>
              <a:ext uri="{FF2B5EF4-FFF2-40B4-BE49-F238E27FC236}">
                <a16:creationId xmlns="" xmlns:a16="http://schemas.microsoft.com/office/drawing/2014/main" id="{305D524C-F8F6-44C1-B942-38E11D260C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988" cy="496888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>
            <a:extLst>
              <a:ext uri="{FF2B5EF4-FFF2-40B4-BE49-F238E27FC236}">
                <a16:creationId xmlns="" xmlns:a16="http://schemas.microsoft.com/office/drawing/2014/main" id="{3DE94132-7B79-4B35-B73D-63926674DDA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2863" y="0"/>
            <a:ext cx="2947987" cy="496888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5BFB85-9468-48C1-818B-E482374BD771}" type="datetimeFigureOut">
              <a:rPr lang="th-TH"/>
              <a:pPr>
                <a:defRPr/>
              </a:pPr>
              <a:t>03/07/62</a:t>
            </a:fld>
            <a:endParaRPr lang="th-TH"/>
          </a:p>
        </p:txBody>
      </p:sp>
      <p:sp>
        <p:nvSpPr>
          <p:cNvPr id="4" name="ตัวยึดรูปบนภาพนิ่ง 3">
            <a:extLst>
              <a:ext uri="{FF2B5EF4-FFF2-40B4-BE49-F238E27FC236}">
                <a16:creationId xmlns="" xmlns:a16="http://schemas.microsoft.com/office/drawing/2014/main" id="{A99CC006-D432-4554-9486-2D2710C371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7288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5" tIns="45533" rIns="91065" bIns="45533" rtlCol="0" anchor="ctr"/>
          <a:lstStyle/>
          <a:p>
            <a:pPr lvl="0"/>
            <a:endParaRPr lang="th-TH" noProof="0"/>
          </a:p>
        </p:txBody>
      </p:sp>
      <p:sp>
        <p:nvSpPr>
          <p:cNvPr id="5" name="ตัวยึดบันทึกย่อ 4">
            <a:extLst>
              <a:ext uri="{FF2B5EF4-FFF2-40B4-BE49-F238E27FC236}">
                <a16:creationId xmlns="" xmlns:a16="http://schemas.microsoft.com/office/drawing/2014/main" id="{18BD50CC-1DD4-46E4-9AB3-F0FFAF122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18050"/>
            <a:ext cx="5441950" cy="4471988"/>
          </a:xfrm>
          <a:prstGeom prst="rect">
            <a:avLst/>
          </a:prstGeom>
        </p:spPr>
        <p:txBody>
          <a:bodyPr vert="horz" lIns="91065" tIns="45533" rIns="91065" bIns="45533" rtlCol="0">
            <a:normAutofit/>
          </a:bodyPr>
          <a:lstStyle/>
          <a:p>
            <a:pPr lvl="0"/>
            <a:r>
              <a:rPr lang="th-TH" noProof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/>
              <a:t>ระดับที่สอง</a:t>
            </a:r>
          </a:p>
          <a:p>
            <a:pPr lvl="2"/>
            <a:r>
              <a:rPr lang="th-TH" noProof="0"/>
              <a:t>ระดับที่สาม</a:t>
            </a:r>
          </a:p>
          <a:p>
            <a:pPr lvl="3"/>
            <a:r>
              <a:rPr lang="th-TH" noProof="0"/>
              <a:t>ระดับที่สี่</a:t>
            </a:r>
          </a:p>
          <a:p>
            <a:pPr lvl="4"/>
            <a:r>
              <a:rPr lang="th-TH" noProof="0"/>
              <a:t>ระดับที่ห้า</a:t>
            </a:r>
          </a:p>
        </p:txBody>
      </p:sp>
      <p:sp>
        <p:nvSpPr>
          <p:cNvPr id="6" name="ตัวยึดท้ายกระดาษ 5">
            <a:extLst>
              <a:ext uri="{FF2B5EF4-FFF2-40B4-BE49-F238E27FC236}">
                <a16:creationId xmlns="" xmlns:a16="http://schemas.microsoft.com/office/drawing/2014/main" id="{6B01832B-40D9-42EF-85C7-158B64A9E4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6100"/>
            <a:ext cx="2947988" cy="49688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>
            <a:extLst>
              <a:ext uri="{FF2B5EF4-FFF2-40B4-BE49-F238E27FC236}">
                <a16:creationId xmlns="" xmlns:a16="http://schemas.microsoft.com/office/drawing/2014/main" id="{9F26C3F6-739C-4944-93C7-BE5495D4D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2863" y="9436100"/>
            <a:ext cx="2947987" cy="496888"/>
          </a:xfrm>
          <a:prstGeom prst="rect">
            <a:avLst/>
          </a:prstGeom>
        </p:spPr>
        <p:txBody>
          <a:bodyPr vert="horz" wrap="square" lIns="91065" tIns="45533" rIns="91065" bIns="4553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fld id="{E2C40D6A-903E-459B-AEE1-9EC71165CE8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4919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F02D5123-438D-466C-8728-672B52D238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="" xmlns:a16="http://schemas.microsoft.com/office/drawing/2014/main" id="{B0A47D52-1CB9-4D1F-8E64-C2C5890025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39602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="" xmlns:a16="http://schemas.microsoft.com/office/drawing/2014/main" id="{9A298270-E9A3-46C6-8C1A-A555CBB62A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2950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>
            <a:extLst>
              <a:ext uri="{FF2B5EF4-FFF2-40B4-BE49-F238E27FC236}">
                <a16:creationId xmlns="" xmlns:a16="http://schemas.microsoft.com/office/drawing/2014/main" id="{9E533FD8-17AB-4CDF-B7A8-858497AEA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6463"/>
            <a:ext cx="4992688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9154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="" xmlns:a16="http://schemas.microsoft.com/office/drawing/2014/main" id="{C034FA5A-0079-4C10-B922-DDC19D70FC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>
            <a:extLst>
              <a:ext uri="{FF2B5EF4-FFF2-40B4-BE49-F238E27FC236}">
                <a16:creationId xmlns="" xmlns:a16="http://schemas.microsoft.com/office/drawing/2014/main" id="{400FA244-7938-4E6B-852A-4D90D9FB38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4598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งาน ผอ.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C40D6A-903E-459B-AEE1-9EC71165CE8F}" type="slidenum">
              <a:rPr lang="th-TH" smtClean="0"/>
              <a:pPr>
                <a:defRPr/>
              </a:pPr>
              <a:t>68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2863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="" xmlns:a16="http://schemas.microsoft.com/office/drawing/2014/main" id="{A8343CF0-0C8A-42AA-849D-4A753E13DB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="" xmlns:a16="http://schemas.microsoft.com/office/drawing/2014/main" id="{9E1CF02A-9C0A-4634-9E35-0D0CA689D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2164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="" xmlns:a16="http://schemas.microsoft.com/office/drawing/2014/main" id="{74533BDE-7D4C-4C95-AD81-475B1BC097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>
            <a:extLst>
              <a:ext uri="{FF2B5EF4-FFF2-40B4-BE49-F238E27FC236}">
                <a16:creationId xmlns="" xmlns:a16="http://schemas.microsoft.com/office/drawing/2014/main" id="{66055ED0-3E35-4FBC-A055-F9F98F6B49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 altLang="en-US"/>
              <a:t>โดยมีจุดมุ่งหมายสุดท้ายคือ ให้สมาชิกสามารถพึ่งตนเองได้เป็นการพอเพียงในระดับบุคคล และให้สหกรณ์เป็นสหกรณ์ที่พอเพียงสามารถพึ่งตนเองได้</a:t>
            </a:r>
          </a:p>
        </p:txBody>
      </p:sp>
    </p:spTree>
    <p:extLst>
      <p:ext uri="{BB962C8B-B14F-4D97-AF65-F5344CB8AC3E}">
        <p14:creationId xmlns:p14="http://schemas.microsoft.com/office/powerpoint/2010/main" val="572365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="" xmlns:a16="http://schemas.microsoft.com/office/drawing/2014/main" id="{1F6D6A0E-CE9E-41E4-8E8D-FE410DD79A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>
            <a:extLst>
              <a:ext uri="{FF2B5EF4-FFF2-40B4-BE49-F238E27FC236}">
                <a16:creationId xmlns="" xmlns:a16="http://schemas.microsoft.com/office/drawing/2014/main" id="{7AD2320C-6774-420A-8098-368552DE94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7296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="" xmlns:a16="http://schemas.microsoft.com/office/drawing/2014/main" id="{3A657B19-D591-44E2-ADEC-904B888E28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>
            <a:extLst>
              <a:ext uri="{FF2B5EF4-FFF2-40B4-BE49-F238E27FC236}">
                <a16:creationId xmlns="" xmlns:a16="http://schemas.microsoft.com/office/drawing/2014/main" id="{FF2115A0-F382-40F1-9044-BE2077007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3936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="" xmlns:a16="http://schemas.microsoft.com/office/drawing/2014/main" id="{C54DDDB2-A037-4B37-B917-7CAC390EB1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>
            <a:extLst>
              <a:ext uri="{FF2B5EF4-FFF2-40B4-BE49-F238E27FC236}">
                <a16:creationId xmlns="" xmlns:a16="http://schemas.microsoft.com/office/drawing/2014/main" id="{340CF8D2-53C1-42B7-9AD0-41BECD605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11286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="" xmlns:a16="http://schemas.microsoft.com/office/drawing/2014/main" id="{E121C6E3-09E9-4ED2-87E7-0A3B221DAB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>
            <a:extLst>
              <a:ext uri="{FF2B5EF4-FFF2-40B4-BE49-F238E27FC236}">
                <a16:creationId xmlns="" xmlns:a16="http://schemas.microsoft.com/office/drawing/2014/main" id="{E872F0B0-5252-4659-A41B-1BE12078FA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 altLang="en-US"/>
              <a:t>กระบวนยุทธ์ในการดำเนินงาน ใช้หลักการมีส่วนร่วม คือทั้งเจ้าหน้าที่ส่งเสริมสหกรณ์ คณะกรรมการดำเนินการสหกรณ์ ฝ่ายจัดการ ตลอดจนสมาชิก ร่วมกันคิด ร่วมทำ และร่วมแก้ไข คือร่วมกันกำหนดแผน เป้าหมายการดำเนินงาน ร่วมกันประยุกต์ใช้เศรษฐกิจพอเพียง เป็นการเรียนรู้ร่วมกัน เมื่อดำเนินการเสร็จก็ร่วมกันประเมินผลการทำงาน และให้ข้อเสนอแนะเพื่อแก้ไขและพัฒนา</a:t>
            </a:r>
          </a:p>
        </p:txBody>
      </p:sp>
    </p:spTree>
    <p:extLst>
      <p:ext uri="{BB962C8B-B14F-4D97-AF65-F5344CB8AC3E}">
        <p14:creationId xmlns:p14="http://schemas.microsoft.com/office/powerpoint/2010/main" val="3342190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="" xmlns:a16="http://schemas.microsoft.com/office/drawing/2014/main" id="{B3591641-086E-455D-995E-F4A50A43F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="" xmlns:a16="http://schemas.microsoft.com/office/drawing/2014/main" id="{C46B4910-792C-41F5-AC3C-6F20A7104A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0924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="" xmlns:a16="http://schemas.microsoft.com/office/drawing/2014/main" id="{11667C6A-AC80-4B51-AE76-C2BBFB650E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>
            <a:extLst>
              <a:ext uri="{FF2B5EF4-FFF2-40B4-BE49-F238E27FC236}">
                <a16:creationId xmlns="" xmlns:a16="http://schemas.microsoft.com/office/drawing/2014/main" id="{B0996685-5E61-4D6B-B7DE-FA3F798A3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347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12">
            <a:extLst>
              <a:ext uri="{FF2B5EF4-FFF2-40B4-BE49-F238E27FC236}">
                <a16:creationId xmlns="" xmlns:a16="http://schemas.microsoft.com/office/drawing/2014/main" id="{74E210E6-2380-4042-817E-BAAD9F3CF7E9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สี่เหลี่ยมผืนผ้า 14">
            <a:extLst>
              <a:ext uri="{FF2B5EF4-FFF2-40B4-BE49-F238E27FC236}">
                <a16:creationId xmlns="" xmlns:a16="http://schemas.microsoft.com/office/drawing/2014/main" id="{20BB397C-3604-4F29-9C91-3C1F8EEF1872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สี่เหลี่ยมผืนผ้า 16">
            <a:extLst>
              <a:ext uri="{FF2B5EF4-FFF2-40B4-BE49-F238E27FC236}">
                <a16:creationId xmlns="" xmlns:a16="http://schemas.microsoft.com/office/drawing/2014/main" id="{E771D804-8E07-4686-A4D8-CA8755B6781E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สี่เหลี่ยมผืนผ้า 17">
            <a:extLst>
              <a:ext uri="{FF2B5EF4-FFF2-40B4-BE49-F238E27FC236}">
                <a16:creationId xmlns="" xmlns:a16="http://schemas.microsoft.com/office/drawing/2014/main" id="{326E7640-5610-45EE-AB84-689072E43011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ตัวเชื่อมต่อตรง 18">
            <a:extLst>
              <a:ext uri="{FF2B5EF4-FFF2-40B4-BE49-F238E27FC236}">
                <a16:creationId xmlns="" xmlns:a16="http://schemas.microsoft.com/office/drawing/2014/main" id="{E4BAD2D0-B2E8-4BD0-AB2F-4E8CA0D47A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ตัวเชื่อมต่อตรง 19">
            <a:extLst>
              <a:ext uri="{FF2B5EF4-FFF2-40B4-BE49-F238E27FC236}">
                <a16:creationId xmlns="" xmlns:a16="http://schemas.microsoft.com/office/drawing/2014/main" id="{E8CC64A6-E968-44CE-8E04-CCCF68FEF64E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ตัวเชื่อมต่อตรง 20">
            <a:extLst>
              <a:ext uri="{FF2B5EF4-FFF2-40B4-BE49-F238E27FC236}">
                <a16:creationId xmlns="" xmlns:a16="http://schemas.microsoft.com/office/drawing/2014/main" id="{8DD3F63D-A990-47C3-8CFD-FC260B88A87B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ตัวเชื่อมต่อตรง 23">
            <a:extLst>
              <a:ext uri="{FF2B5EF4-FFF2-40B4-BE49-F238E27FC236}">
                <a16:creationId xmlns="" xmlns:a16="http://schemas.microsoft.com/office/drawing/2014/main" id="{F6C8BEED-76F4-4216-BB49-A50580F9C8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ตัวเชื่อมต่อตรง 24">
            <a:extLst>
              <a:ext uri="{FF2B5EF4-FFF2-40B4-BE49-F238E27FC236}">
                <a16:creationId xmlns="" xmlns:a16="http://schemas.microsoft.com/office/drawing/2014/main" id="{D516E47B-37FA-4EFA-A02E-2DAAF5EED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ตัวเชื่อมต่อตรง 25">
            <a:extLst>
              <a:ext uri="{FF2B5EF4-FFF2-40B4-BE49-F238E27FC236}">
                <a16:creationId xmlns="" xmlns:a16="http://schemas.microsoft.com/office/drawing/2014/main" id="{B6FF5936-9282-4053-937A-606D8A0B4DFE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สี่เหลี่ยมผืนผ้า 26">
            <a:extLst>
              <a:ext uri="{FF2B5EF4-FFF2-40B4-BE49-F238E27FC236}">
                <a16:creationId xmlns="" xmlns:a16="http://schemas.microsoft.com/office/drawing/2014/main" id="{B9D9E240-62F8-41CE-9630-B326DC4D08FF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วงรี 27">
            <a:extLst>
              <a:ext uri="{FF2B5EF4-FFF2-40B4-BE49-F238E27FC236}">
                <a16:creationId xmlns="" xmlns:a16="http://schemas.microsoft.com/office/drawing/2014/main" id="{DACC4529-43C6-4555-931A-C139B37C4737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วงรี 28">
            <a:extLst>
              <a:ext uri="{FF2B5EF4-FFF2-40B4-BE49-F238E27FC236}">
                <a16:creationId xmlns="" xmlns:a16="http://schemas.microsoft.com/office/drawing/2014/main" id="{280821EC-FDEB-48D9-8DEE-6C513A582B24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วงรี 29">
            <a:extLst>
              <a:ext uri="{FF2B5EF4-FFF2-40B4-BE49-F238E27FC236}">
                <a16:creationId xmlns="" xmlns:a16="http://schemas.microsoft.com/office/drawing/2014/main" id="{120E1FE5-BD3B-4EF5-BDFF-815FB6E66DD7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วงรี 30">
            <a:extLst>
              <a:ext uri="{FF2B5EF4-FFF2-40B4-BE49-F238E27FC236}">
                <a16:creationId xmlns="" xmlns:a16="http://schemas.microsoft.com/office/drawing/2014/main" id="{3E0E69C3-1F55-4936-B0D3-6D9E91BC822A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วงรี 31">
            <a:extLst>
              <a:ext uri="{FF2B5EF4-FFF2-40B4-BE49-F238E27FC236}">
                <a16:creationId xmlns="" xmlns:a16="http://schemas.microsoft.com/office/drawing/2014/main" id="{72A28A62-3DA2-47C7-B35E-E06C2B854A3E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22" name="ตัวยึดวันที่ 27">
            <a:extLst>
              <a:ext uri="{FF2B5EF4-FFF2-40B4-BE49-F238E27FC236}">
                <a16:creationId xmlns="" xmlns:a16="http://schemas.microsoft.com/office/drawing/2014/main" id="{9AE0CA82-F8B8-43E6-9FAB-EA6679D288A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309CB-480B-4520-AACF-EC247BF7F027}" type="datetimeFigureOut">
              <a:rPr lang="th-TH"/>
              <a:pPr>
                <a:defRPr/>
              </a:pPr>
              <a:t>03/07/62</a:t>
            </a:fld>
            <a:endParaRPr lang="th-TH"/>
          </a:p>
        </p:txBody>
      </p:sp>
      <p:sp>
        <p:nvSpPr>
          <p:cNvPr id="23" name="ตัวยึดท้ายกระดาษ 16">
            <a:extLst>
              <a:ext uri="{FF2B5EF4-FFF2-40B4-BE49-F238E27FC236}">
                <a16:creationId xmlns="" xmlns:a16="http://schemas.microsoft.com/office/drawing/2014/main" id="{ECF0FD61-F600-4107-8AA8-58A1328ED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4" name="ตัวยึดหมายเลขภาพนิ่ง 28">
            <a:extLst>
              <a:ext uri="{FF2B5EF4-FFF2-40B4-BE49-F238E27FC236}">
                <a16:creationId xmlns="" xmlns:a16="http://schemas.microsoft.com/office/drawing/2014/main" id="{CA9B590A-CDFD-4D2A-B100-29EAADAC9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0A8C0E-13D6-4A25-B9CE-ABCC8384E48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3553425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13">
            <a:extLst>
              <a:ext uri="{FF2B5EF4-FFF2-40B4-BE49-F238E27FC236}">
                <a16:creationId xmlns="" xmlns:a16="http://schemas.microsoft.com/office/drawing/2014/main" id="{E7C1C74D-BC57-4C65-9F68-FFC2E41FE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0C38D-1F82-4050-8FED-2FA4FBEB9BF2}" type="datetimeFigureOut">
              <a:rPr lang="th-TH"/>
              <a:pPr>
                <a:defRPr/>
              </a:pPr>
              <a:t>03/07/62</a:t>
            </a:fld>
            <a:endParaRPr lang="th-TH"/>
          </a:p>
        </p:txBody>
      </p:sp>
      <p:sp>
        <p:nvSpPr>
          <p:cNvPr id="5" name="ตัวยึดท้ายกระดาษ 2">
            <a:extLst>
              <a:ext uri="{FF2B5EF4-FFF2-40B4-BE49-F238E27FC236}">
                <a16:creationId xmlns="" xmlns:a16="http://schemas.microsoft.com/office/drawing/2014/main" id="{BE205578-1CA7-4C69-979E-DA43F87C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22">
            <a:extLst>
              <a:ext uri="{FF2B5EF4-FFF2-40B4-BE49-F238E27FC236}">
                <a16:creationId xmlns="" xmlns:a16="http://schemas.microsoft.com/office/drawing/2014/main" id="{344BB4BC-70D6-436C-B3B8-B17DF4BFC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5C7C39-01BC-4735-A8AD-0929D2BE60E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9130070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13">
            <a:extLst>
              <a:ext uri="{FF2B5EF4-FFF2-40B4-BE49-F238E27FC236}">
                <a16:creationId xmlns="" xmlns:a16="http://schemas.microsoft.com/office/drawing/2014/main" id="{B6E07A55-4BC7-480C-882A-9891D21A6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65164-8790-4B79-B823-1CDC8DBB5BD2}" type="datetimeFigureOut">
              <a:rPr lang="th-TH"/>
              <a:pPr>
                <a:defRPr/>
              </a:pPr>
              <a:t>03/07/62</a:t>
            </a:fld>
            <a:endParaRPr lang="th-TH"/>
          </a:p>
        </p:txBody>
      </p:sp>
      <p:sp>
        <p:nvSpPr>
          <p:cNvPr id="5" name="ตัวยึดท้ายกระดาษ 2">
            <a:extLst>
              <a:ext uri="{FF2B5EF4-FFF2-40B4-BE49-F238E27FC236}">
                <a16:creationId xmlns="" xmlns:a16="http://schemas.microsoft.com/office/drawing/2014/main" id="{719926F1-E349-47B1-851D-C6CC36EBB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22">
            <a:extLst>
              <a:ext uri="{FF2B5EF4-FFF2-40B4-BE49-F238E27FC236}">
                <a16:creationId xmlns="" xmlns:a16="http://schemas.microsoft.com/office/drawing/2014/main" id="{CDFC2CB7-21B8-4B1C-A1E4-6CE3887DB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A42A05-9E13-4F2B-A0AD-E38363ED2A6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903311"/>
      </p:ext>
    </p:extLst>
  </p:cSld>
  <p:clrMapOvr>
    <a:masterClrMapping/>
  </p:clrMapOvr>
  <p:transition spd="slow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ชื่อเรื่องและเนื้อหา 4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>
            <a:extLst>
              <a:ext uri="{FF2B5EF4-FFF2-40B4-BE49-F238E27FC236}">
                <a16:creationId xmlns="" xmlns:a16="http://schemas.microsoft.com/office/drawing/2014/main" id="{2487BC86-37A4-4D26-A22D-F4B11154FA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9CB8B-D3AC-42E7-B47A-DA23B57F67AF}" type="datetime1">
              <a:rPr lang="th-TH"/>
              <a:pPr>
                <a:defRPr/>
              </a:pPr>
              <a:t>03/07/62</a:t>
            </a:fld>
            <a:endParaRPr lang="th-TH"/>
          </a:p>
        </p:txBody>
      </p:sp>
      <p:sp>
        <p:nvSpPr>
          <p:cNvPr id="8" name="ตัวยึดท้ายกระดาษ 7">
            <a:extLst>
              <a:ext uri="{FF2B5EF4-FFF2-40B4-BE49-F238E27FC236}">
                <a16:creationId xmlns="" xmlns:a16="http://schemas.microsoft.com/office/drawing/2014/main" id="{FD1D64CD-C057-489E-A1FF-79F94D8AC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8">
            <a:extLst>
              <a:ext uri="{FF2B5EF4-FFF2-40B4-BE49-F238E27FC236}">
                <a16:creationId xmlns="" xmlns:a16="http://schemas.microsoft.com/office/drawing/2014/main" id="{620D7A64-8F9F-4308-8338-D9E3FCDDF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4CF54715-B9A8-4E27-BA3B-BF7A4E4C0805}" type="slidenum">
              <a:rPr lang="en-US"/>
              <a:pPr>
                <a:defRPr/>
              </a:pPr>
              <a:t>‹#›</a:t>
            </a:fld>
            <a:endParaRPr lang="th-TH"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3349627"/>
      </p:ext>
    </p:extLst>
  </p:cSld>
  <p:clrMapOvr>
    <a:masterClrMapping/>
  </p:clrMapOvr>
  <p:transition spd="slow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>
            <a:extLst>
              <a:ext uri="{FF2B5EF4-FFF2-40B4-BE49-F238E27FC236}">
                <a16:creationId xmlns="" xmlns:a16="http://schemas.microsoft.com/office/drawing/2014/main" id="{002C7577-459B-49F3-8657-09D2D246DF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3EAA0-CA7A-4A70-B734-AE60C31250EE}" type="datetime1">
              <a:rPr lang="th-TH"/>
              <a:pPr>
                <a:defRPr/>
              </a:pPr>
              <a:t>03/07/62</a:t>
            </a:fld>
            <a:endParaRPr lang="th-TH"/>
          </a:p>
        </p:txBody>
      </p:sp>
      <p:sp>
        <p:nvSpPr>
          <p:cNvPr id="6" name="ตัวยึดท้ายกระดาษ 5">
            <a:extLst>
              <a:ext uri="{FF2B5EF4-FFF2-40B4-BE49-F238E27FC236}">
                <a16:creationId xmlns="" xmlns:a16="http://schemas.microsoft.com/office/drawing/2014/main" id="{6A96E0A3-F8FE-4305-80B2-4E22D392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>
            <a:extLst>
              <a:ext uri="{FF2B5EF4-FFF2-40B4-BE49-F238E27FC236}">
                <a16:creationId xmlns="" xmlns:a16="http://schemas.microsoft.com/office/drawing/2014/main" id="{158EEFDB-1ED7-4DF3-8FEE-C4D0240FD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9A21A71C-2744-4401-8956-2E5BC18BFC83}" type="slidenum">
              <a:rPr lang="en-US"/>
              <a:pPr>
                <a:defRPr/>
              </a:pPr>
              <a:t>‹#›</a:t>
            </a:fld>
            <a:endParaRPr lang="th-TH"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45028757"/>
      </p:ext>
    </p:extLst>
  </p:cSld>
  <p:clrMapOvr>
    <a:masterClrMapping/>
  </p:clrMapOvr>
  <p:transition spd="slow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ชื่อเรื่อง ข้อความ และภาพตัดป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ภาพตัดป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>
            <a:normAutofit/>
          </a:bodyPr>
          <a:lstStyle/>
          <a:p>
            <a:pPr lvl="0"/>
            <a:endParaRPr lang="th-TH" noProof="0"/>
          </a:p>
        </p:txBody>
      </p:sp>
      <p:sp>
        <p:nvSpPr>
          <p:cNvPr id="5" name="ตัวยึดวันที่ 4">
            <a:extLst>
              <a:ext uri="{FF2B5EF4-FFF2-40B4-BE49-F238E27FC236}">
                <a16:creationId xmlns="" xmlns:a16="http://schemas.microsoft.com/office/drawing/2014/main" id="{E5041EF4-7F60-41A8-83A7-3F722613C0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8802A-2997-45A2-BD5F-F8422DDC7340}" type="datetime1">
              <a:rPr lang="th-TH"/>
              <a:pPr>
                <a:defRPr/>
              </a:pPr>
              <a:t>03/07/62</a:t>
            </a:fld>
            <a:endParaRPr lang="th-TH"/>
          </a:p>
        </p:txBody>
      </p:sp>
      <p:sp>
        <p:nvSpPr>
          <p:cNvPr id="6" name="ตัวยึดท้ายกระดาษ 5">
            <a:extLst>
              <a:ext uri="{FF2B5EF4-FFF2-40B4-BE49-F238E27FC236}">
                <a16:creationId xmlns="" xmlns:a16="http://schemas.microsoft.com/office/drawing/2014/main" id="{7BE240D2-8208-4498-86B2-C93BDB6FD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>
            <a:extLst>
              <a:ext uri="{FF2B5EF4-FFF2-40B4-BE49-F238E27FC236}">
                <a16:creationId xmlns="" xmlns:a16="http://schemas.microsoft.com/office/drawing/2014/main" id="{A86EEC3F-0B61-42D8-9803-C8D03CC6C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AD67DC41-4C93-4511-B5A7-68C0F92CC5E6}" type="slidenum">
              <a:rPr lang="en-US"/>
              <a:pPr>
                <a:defRPr/>
              </a:pPr>
              <a:t>‹#›</a:t>
            </a:fld>
            <a:endParaRPr lang="th-TH"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0444427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6">
            <a:extLst>
              <a:ext uri="{FF2B5EF4-FFF2-40B4-BE49-F238E27FC236}">
                <a16:creationId xmlns="" xmlns:a16="http://schemas.microsoft.com/office/drawing/2014/main" id="{FB9EAC5B-246C-498D-95EE-2B4A6C07B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D1E2551-5433-47E2-81F6-545E59F5AD11}" type="datetimeFigureOut">
              <a:rPr lang="th-TH"/>
              <a:pPr>
                <a:defRPr/>
              </a:pPr>
              <a:t>03/07/62</a:t>
            </a:fld>
            <a:endParaRPr lang="th-TH"/>
          </a:p>
        </p:txBody>
      </p:sp>
      <p:sp>
        <p:nvSpPr>
          <p:cNvPr id="5" name="ตัวยึดหมายเลขภาพนิ่ง 8">
            <a:extLst>
              <a:ext uri="{FF2B5EF4-FFF2-40B4-BE49-F238E27FC236}">
                <a16:creationId xmlns="" xmlns:a16="http://schemas.microsoft.com/office/drawing/2014/main" id="{1CF0ECE2-65FC-4F31-A007-EC5D4CE584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E701D4-DEC1-466D-8284-FFF1BE1E340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ตัวยึดท้ายกระดาษ 9">
            <a:extLst>
              <a:ext uri="{FF2B5EF4-FFF2-40B4-BE49-F238E27FC236}">
                <a16:creationId xmlns="" xmlns:a16="http://schemas.microsoft.com/office/drawing/2014/main" id="{4D3B4B57-3FEE-45EF-8594-C43B2E9DF0B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8992904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12">
            <a:extLst>
              <a:ext uri="{FF2B5EF4-FFF2-40B4-BE49-F238E27FC236}">
                <a16:creationId xmlns="" xmlns:a16="http://schemas.microsoft.com/office/drawing/2014/main" id="{B964856A-D3F7-4413-937C-27354C4FBE27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สี่เหลี่ยมผืนผ้า 14">
            <a:extLst>
              <a:ext uri="{FF2B5EF4-FFF2-40B4-BE49-F238E27FC236}">
                <a16:creationId xmlns="" xmlns:a16="http://schemas.microsoft.com/office/drawing/2014/main" id="{D2F1C469-3950-4B4D-A561-E58D597CF757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สี่เหลี่ยมผืนผ้า 16">
            <a:extLst>
              <a:ext uri="{FF2B5EF4-FFF2-40B4-BE49-F238E27FC236}">
                <a16:creationId xmlns="" xmlns:a16="http://schemas.microsoft.com/office/drawing/2014/main" id="{92CC8154-1038-4399-81C8-5476133A93A4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สี่เหลี่ยมผืนผ้า 17">
            <a:extLst>
              <a:ext uri="{FF2B5EF4-FFF2-40B4-BE49-F238E27FC236}">
                <a16:creationId xmlns="" xmlns:a16="http://schemas.microsoft.com/office/drawing/2014/main" id="{973A3859-3FF7-4B68-9996-FA850E590161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ตัวเชื่อมต่อตรง 18">
            <a:extLst>
              <a:ext uri="{FF2B5EF4-FFF2-40B4-BE49-F238E27FC236}">
                <a16:creationId xmlns="" xmlns:a16="http://schemas.microsoft.com/office/drawing/2014/main" id="{1DC41157-D355-404E-B219-838710FB94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ตัวเชื่อมต่อตรง 19">
            <a:extLst>
              <a:ext uri="{FF2B5EF4-FFF2-40B4-BE49-F238E27FC236}">
                <a16:creationId xmlns="" xmlns:a16="http://schemas.microsoft.com/office/drawing/2014/main" id="{BA1CB968-F9AD-403A-AF20-9096C936775C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ตัวเชื่อมต่อตรง 20">
            <a:extLst>
              <a:ext uri="{FF2B5EF4-FFF2-40B4-BE49-F238E27FC236}">
                <a16:creationId xmlns="" xmlns:a16="http://schemas.microsoft.com/office/drawing/2014/main" id="{6272D1B2-5427-443F-8ED1-562FC7F2FF51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ตัวเชื่อมต่อตรง 23">
            <a:extLst>
              <a:ext uri="{FF2B5EF4-FFF2-40B4-BE49-F238E27FC236}">
                <a16:creationId xmlns="" xmlns:a16="http://schemas.microsoft.com/office/drawing/2014/main" id="{93ACA2F6-8151-473C-8606-0BD9C80CF5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ตัวเชื่อมต่อตรง 24">
            <a:extLst>
              <a:ext uri="{FF2B5EF4-FFF2-40B4-BE49-F238E27FC236}">
                <a16:creationId xmlns="" xmlns:a16="http://schemas.microsoft.com/office/drawing/2014/main" id="{535754FF-927F-4668-8637-7B9BD4F9D2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สี่เหลี่ยมผืนผ้า 25">
            <a:extLst>
              <a:ext uri="{FF2B5EF4-FFF2-40B4-BE49-F238E27FC236}">
                <a16:creationId xmlns="" xmlns:a16="http://schemas.microsoft.com/office/drawing/2014/main" id="{61F651E8-2D4C-4DC3-AA2B-001235548C1C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วงรี 26">
            <a:extLst>
              <a:ext uri="{FF2B5EF4-FFF2-40B4-BE49-F238E27FC236}">
                <a16:creationId xmlns="" xmlns:a16="http://schemas.microsoft.com/office/drawing/2014/main" id="{9E987931-3BD2-4748-B103-18B3C0232ABD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วงรี 27">
            <a:extLst>
              <a:ext uri="{FF2B5EF4-FFF2-40B4-BE49-F238E27FC236}">
                <a16:creationId xmlns="" xmlns:a16="http://schemas.microsoft.com/office/drawing/2014/main" id="{8B61E7C1-F6BA-4B54-8B85-AE2CB504BAB4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วงรี 28">
            <a:extLst>
              <a:ext uri="{FF2B5EF4-FFF2-40B4-BE49-F238E27FC236}">
                <a16:creationId xmlns="" xmlns:a16="http://schemas.microsoft.com/office/drawing/2014/main" id="{2B159610-8680-4CBC-93B0-EE265902AC00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วงรี 29">
            <a:extLst>
              <a:ext uri="{FF2B5EF4-FFF2-40B4-BE49-F238E27FC236}">
                <a16:creationId xmlns="" xmlns:a16="http://schemas.microsoft.com/office/drawing/2014/main" id="{DFBFB7E7-6C14-4220-9DA3-EEA3E6C6B81A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วงรี 30">
            <a:extLst>
              <a:ext uri="{FF2B5EF4-FFF2-40B4-BE49-F238E27FC236}">
                <a16:creationId xmlns="" xmlns:a16="http://schemas.microsoft.com/office/drawing/2014/main" id="{DEE83C56-AFB2-4802-BDCF-8E083DB93D5F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ตัวเชื่อมต่อตรง 31">
            <a:extLst>
              <a:ext uri="{FF2B5EF4-FFF2-40B4-BE49-F238E27FC236}">
                <a16:creationId xmlns="" xmlns:a16="http://schemas.microsoft.com/office/drawing/2014/main" id="{E099A1EC-F666-4C3F-A1FA-D02CC2CBB17C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20" name="ตัวยึดวันที่ 3">
            <a:extLst>
              <a:ext uri="{FF2B5EF4-FFF2-40B4-BE49-F238E27FC236}">
                <a16:creationId xmlns="" xmlns:a16="http://schemas.microsoft.com/office/drawing/2014/main" id="{7BA110D0-7270-45A2-95A6-37A7CEE8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D3FB9-D035-4F28-91B3-68407B0A343C}" type="datetimeFigureOut">
              <a:rPr lang="th-TH"/>
              <a:pPr>
                <a:defRPr/>
              </a:pPr>
              <a:t>03/07/62</a:t>
            </a:fld>
            <a:endParaRPr lang="th-TH"/>
          </a:p>
        </p:txBody>
      </p:sp>
      <p:sp>
        <p:nvSpPr>
          <p:cNvPr id="21" name="ตัวยึดท้ายกระดาษ 4">
            <a:extLst>
              <a:ext uri="{FF2B5EF4-FFF2-40B4-BE49-F238E27FC236}">
                <a16:creationId xmlns="" xmlns:a16="http://schemas.microsoft.com/office/drawing/2014/main" id="{62DAFED8-3725-4836-842D-591AA385D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2" name="ตัวยึดหมายเลขภาพนิ่ง 5">
            <a:extLst>
              <a:ext uri="{FF2B5EF4-FFF2-40B4-BE49-F238E27FC236}">
                <a16:creationId xmlns="" xmlns:a16="http://schemas.microsoft.com/office/drawing/2014/main" id="{3E8172D4-74EE-4171-827A-B525F2D36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09C16B-BDD4-4450-B454-97EF1F6B866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8533179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ยึดวันที่ 13">
            <a:extLst>
              <a:ext uri="{FF2B5EF4-FFF2-40B4-BE49-F238E27FC236}">
                <a16:creationId xmlns="" xmlns:a16="http://schemas.microsoft.com/office/drawing/2014/main" id="{094EDFEE-E17B-4475-B6C5-4E791FCD6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64125-052C-4298-A4EF-8B655B3489BC}" type="datetimeFigureOut">
              <a:rPr lang="th-TH"/>
              <a:pPr>
                <a:defRPr/>
              </a:pPr>
              <a:t>03/07/62</a:t>
            </a:fld>
            <a:endParaRPr lang="th-TH"/>
          </a:p>
        </p:txBody>
      </p:sp>
      <p:sp>
        <p:nvSpPr>
          <p:cNvPr id="6" name="ตัวยึดท้ายกระดาษ 2">
            <a:extLst>
              <a:ext uri="{FF2B5EF4-FFF2-40B4-BE49-F238E27FC236}">
                <a16:creationId xmlns="" xmlns:a16="http://schemas.microsoft.com/office/drawing/2014/main" id="{22E22369-B95A-4E2B-BE25-ED0552BCA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22">
            <a:extLst>
              <a:ext uri="{FF2B5EF4-FFF2-40B4-BE49-F238E27FC236}">
                <a16:creationId xmlns="" xmlns:a16="http://schemas.microsoft.com/office/drawing/2014/main" id="{DC3054D0-DA4C-4D78-AAF6-87AC4C51E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07E3EE-0BA0-4306-92F3-BE9B2D62F79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4997882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12" name="ตัวยึดข้อความ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ยึดข้อความ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ยึดวันที่ 13">
            <a:extLst>
              <a:ext uri="{FF2B5EF4-FFF2-40B4-BE49-F238E27FC236}">
                <a16:creationId xmlns="" xmlns:a16="http://schemas.microsoft.com/office/drawing/2014/main" id="{2971DB33-06D5-48AB-8442-4FEE122FA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BF3EE-43FA-4805-A6FC-B43B05451302}" type="datetimeFigureOut">
              <a:rPr lang="th-TH"/>
              <a:pPr>
                <a:defRPr/>
              </a:pPr>
              <a:t>03/07/62</a:t>
            </a:fld>
            <a:endParaRPr lang="th-TH"/>
          </a:p>
        </p:txBody>
      </p:sp>
      <p:sp>
        <p:nvSpPr>
          <p:cNvPr id="8" name="ตัวยึดท้ายกระดาษ 2">
            <a:extLst>
              <a:ext uri="{FF2B5EF4-FFF2-40B4-BE49-F238E27FC236}">
                <a16:creationId xmlns="" xmlns:a16="http://schemas.microsoft.com/office/drawing/2014/main" id="{EAB645DA-6F56-44B6-AABC-925CFFC0D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22">
            <a:extLst>
              <a:ext uri="{FF2B5EF4-FFF2-40B4-BE49-F238E27FC236}">
                <a16:creationId xmlns="" xmlns:a16="http://schemas.microsoft.com/office/drawing/2014/main" id="{26E96FE6-5EB3-4B92-9F05-AE9039DF1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0C4E82-76B0-41FA-A60A-5BB46A81F13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009481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5">
            <a:extLst>
              <a:ext uri="{FF2B5EF4-FFF2-40B4-BE49-F238E27FC236}">
                <a16:creationId xmlns="" xmlns:a16="http://schemas.microsoft.com/office/drawing/2014/main" id="{34A95EA7-F78B-49E3-ACE8-6740DC8D3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DD945B9-BDF7-4840-9D8D-BBE051F14D05}" type="datetimeFigureOut">
              <a:rPr lang="th-TH"/>
              <a:pPr>
                <a:defRPr/>
              </a:pPr>
              <a:t>03/07/62</a:t>
            </a:fld>
            <a:endParaRPr lang="th-TH"/>
          </a:p>
        </p:txBody>
      </p:sp>
      <p:sp>
        <p:nvSpPr>
          <p:cNvPr id="4" name="ตัวยึดหมายเลขภาพนิ่ง 6">
            <a:extLst>
              <a:ext uri="{FF2B5EF4-FFF2-40B4-BE49-F238E27FC236}">
                <a16:creationId xmlns="" xmlns:a16="http://schemas.microsoft.com/office/drawing/2014/main" id="{8758C584-4AF8-4351-B877-0A91F65A13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538F44-4214-4B1C-8090-F8F9BE07542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ตัวยึดท้ายกระดาษ 7">
            <a:extLst>
              <a:ext uri="{FF2B5EF4-FFF2-40B4-BE49-F238E27FC236}">
                <a16:creationId xmlns="" xmlns:a16="http://schemas.microsoft.com/office/drawing/2014/main" id="{FE1150A9-2DDE-4132-929D-D1A1D64A74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4965581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3">
            <a:extLst>
              <a:ext uri="{FF2B5EF4-FFF2-40B4-BE49-F238E27FC236}">
                <a16:creationId xmlns="" xmlns:a16="http://schemas.microsoft.com/office/drawing/2014/main" id="{1C52A315-D256-4296-9A76-FF190755A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3968B-C7FB-4862-A2E6-E9BCF78FF5D5}" type="datetimeFigureOut">
              <a:rPr lang="th-TH"/>
              <a:pPr>
                <a:defRPr/>
              </a:pPr>
              <a:t>03/07/62</a:t>
            </a:fld>
            <a:endParaRPr lang="th-TH"/>
          </a:p>
        </p:txBody>
      </p:sp>
      <p:sp>
        <p:nvSpPr>
          <p:cNvPr id="3" name="ตัวยึดท้ายกระดาษ 2">
            <a:extLst>
              <a:ext uri="{FF2B5EF4-FFF2-40B4-BE49-F238E27FC236}">
                <a16:creationId xmlns="" xmlns:a16="http://schemas.microsoft.com/office/drawing/2014/main" id="{64D7711D-FFF7-45B9-9C43-45BB2234F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22">
            <a:extLst>
              <a:ext uri="{FF2B5EF4-FFF2-40B4-BE49-F238E27FC236}">
                <a16:creationId xmlns="" xmlns:a16="http://schemas.microsoft.com/office/drawing/2014/main" id="{0169BA82-78AF-4D3A-8A36-FB79238D4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C53165-5961-443F-B850-D84C2D3E78C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3044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เชื่อมต่อตรง 12">
            <a:extLst>
              <a:ext uri="{FF2B5EF4-FFF2-40B4-BE49-F238E27FC236}">
                <a16:creationId xmlns="" xmlns:a16="http://schemas.microsoft.com/office/drawing/2014/main" id="{9A123E61-FC91-41DD-A6AD-F01E279F642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ตัวเชื่อมต่อตรง 14">
            <a:extLst>
              <a:ext uri="{FF2B5EF4-FFF2-40B4-BE49-F238E27FC236}">
                <a16:creationId xmlns="" xmlns:a16="http://schemas.microsoft.com/office/drawing/2014/main" id="{B0DDA56A-77CA-44E9-B5C0-D19CB6D3FD0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ตัวเชื่อมต่อตรง 16">
            <a:extLst>
              <a:ext uri="{FF2B5EF4-FFF2-40B4-BE49-F238E27FC236}">
                <a16:creationId xmlns="" xmlns:a16="http://schemas.microsoft.com/office/drawing/2014/main" id="{5A6B474A-CE6D-4E06-8DD8-7F74FC43B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ตัวเชื่อมต่อตรง 17">
            <a:extLst>
              <a:ext uri="{FF2B5EF4-FFF2-40B4-BE49-F238E27FC236}">
                <a16:creationId xmlns="" xmlns:a16="http://schemas.microsoft.com/office/drawing/2014/main" id="{16A1059C-556C-4035-BFB0-FB30D03B2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สี่เหลี่ยมผืนผ้า 18">
            <a:extLst>
              <a:ext uri="{FF2B5EF4-FFF2-40B4-BE49-F238E27FC236}">
                <a16:creationId xmlns="" xmlns:a16="http://schemas.microsoft.com/office/drawing/2014/main" id="{9AF071F1-2C36-40A7-AB3C-0A454CBB40F0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ตัวเชื่อมต่อตรง 19">
            <a:extLst>
              <a:ext uri="{FF2B5EF4-FFF2-40B4-BE49-F238E27FC236}">
                <a16:creationId xmlns="" xmlns:a16="http://schemas.microsoft.com/office/drawing/2014/main" id="{9EC87AB9-8652-428C-AE70-9EA91E8BC58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วงรี 20">
            <a:extLst>
              <a:ext uri="{FF2B5EF4-FFF2-40B4-BE49-F238E27FC236}">
                <a16:creationId xmlns="" xmlns:a16="http://schemas.microsoft.com/office/drawing/2014/main" id="{43B89E49-0C7B-4522-9DE6-206DCFB84EE6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18" name="ตัวยึดเนื้อหา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12" name="ตัวยึดวันที่ 20">
            <a:extLst>
              <a:ext uri="{FF2B5EF4-FFF2-40B4-BE49-F238E27FC236}">
                <a16:creationId xmlns="" xmlns:a16="http://schemas.microsoft.com/office/drawing/2014/main" id="{253B963F-2CD2-4A5C-9443-CBA108DF3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AB78E2-93F5-47E0-B3AD-BB53676C1A8E}" type="datetimeFigureOut">
              <a:rPr lang="th-TH"/>
              <a:pPr>
                <a:defRPr/>
              </a:pPr>
              <a:t>03/07/62</a:t>
            </a:fld>
            <a:endParaRPr lang="th-TH"/>
          </a:p>
        </p:txBody>
      </p:sp>
      <p:sp>
        <p:nvSpPr>
          <p:cNvPr id="13" name="ตัวยึดหมายเลขภาพนิ่ง 21">
            <a:extLst>
              <a:ext uri="{FF2B5EF4-FFF2-40B4-BE49-F238E27FC236}">
                <a16:creationId xmlns="" xmlns:a16="http://schemas.microsoft.com/office/drawing/2014/main" id="{373D408C-CA32-415B-892E-BC3DF27DDD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3B52ED-DE6F-42D2-998E-0F7B2D2A642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14" name="ตัวยึดท้ายกระดาษ 22">
            <a:extLst>
              <a:ext uri="{FF2B5EF4-FFF2-40B4-BE49-F238E27FC236}">
                <a16:creationId xmlns="" xmlns:a16="http://schemas.microsoft.com/office/drawing/2014/main" id="{86991324-3D8F-46A9-B3EC-07B0D109DF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7328755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เชื่อมต่อตรง 12">
            <a:extLst>
              <a:ext uri="{FF2B5EF4-FFF2-40B4-BE49-F238E27FC236}">
                <a16:creationId xmlns="" xmlns:a16="http://schemas.microsoft.com/office/drawing/2014/main" id="{9CD75F19-A62C-454E-8E13-546A361F684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วงรี 14">
            <a:extLst>
              <a:ext uri="{FF2B5EF4-FFF2-40B4-BE49-F238E27FC236}">
                <a16:creationId xmlns="" xmlns:a16="http://schemas.microsoft.com/office/drawing/2014/main" id="{58BD590D-7D42-4A91-B3BB-CA5FF968FD6E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ตัวเชื่อมต่อตรง 16">
            <a:extLst>
              <a:ext uri="{FF2B5EF4-FFF2-40B4-BE49-F238E27FC236}">
                <a16:creationId xmlns="" xmlns:a16="http://schemas.microsoft.com/office/drawing/2014/main" id="{C485A604-758B-4A02-B9DA-F52410117EA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สี่เหลี่ยมผืนผ้า 17">
            <a:extLst>
              <a:ext uri="{FF2B5EF4-FFF2-40B4-BE49-F238E27FC236}">
                <a16:creationId xmlns="" xmlns:a16="http://schemas.microsoft.com/office/drawing/2014/main" id="{4F382919-C31F-4A7D-A970-C88AB6FFC0E8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ตัวเชื่อมต่อตรง 18">
            <a:extLst>
              <a:ext uri="{FF2B5EF4-FFF2-40B4-BE49-F238E27FC236}">
                <a16:creationId xmlns="" xmlns:a16="http://schemas.microsoft.com/office/drawing/2014/main" id="{B0DE519F-87E6-44FB-977F-DDE596FD957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ตัวเชื่อมต่อตรง 19">
            <a:extLst>
              <a:ext uri="{FF2B5EF4-FFF2-40B4-BE49-F238E27FC236}">
                <a16:creationId xmlns="" xmlns:a16="http://schemas.microsoft.com/office/drawing/2014/main" id="{D361390F-16C9-4589-8DA4-BD03E43E49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ตัวเชื่อมต่อตรง 20">
            <a:extLst>
              <a:ext uri="{FF2B5EF4-FFF2-40B4-BE49-F238E27FC236}">
                <a16:creationId xmlns="" xmlns:a16="http://schemas.microsoft.com/office/drawing/2014/main" id="{A3513820-D757-4B8B-8115-F1473E4474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h-TH" noProof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12" name="ตัวยึดวันที่ 16">
            <a:extLst>
              <a:ext uri="{FF2B5EF4-FFF2-40B4-BE49-F238E27FC236}">
                <a16:creationId xmlns="" xmlns:a16="http://schemas.microsoft.com/office/drawing/2014/main" id="{7DA70D73-D335-4524-9A62-E8511D486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9FB70F8-F056-4F97-8E29-AA12AE99FADD}" type="datetimeFigureOut">
              <a:rPr lang="th-TH"/>
              <a:pPr>
                <a:defRPr/>
              </a:pPr>
              <a:t>03/07/62</a:t>
            </a:fld>
            <a:endParaRPr lang="th-TH"/>
          </a:p>
        </p:txBody>
      </p:sp>
      <p:sp>
        <p:nvSpPr>
          <p:cNvPr id="13" name="ตัวยึดหมายเลขภาพนิ่ง 17">
            <a:extLst>
              <a:ext uri="{FF2B5EF4-FFF2-40B4-BE49-F238E27FC236}">
                <a16:creationId xmlns="" xmlns:a16="http://schemas.microsoft.com/office/drawing/2014/main" id="{38DEAB07-93F1-4D95-B660-2A856B56FF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F7A4D3-092E-4BB1-ACB2-E000493885C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14" name="ตัวยึดท้ายกระดาษ 20">
            <a:extLst>
              <a:ext uri="{FF2B5EF4-FFF2-40B4-BE49-F238E27FC236}">
                <a16:creationId xmlns="" xmlns:a16="http://schemas.microsoft.com/office/drawing/2014/main" id="{4D115241-4A07-410B-AEA2-B29C7B859B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0474517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49000"/>
            <a:lum/>
          </a:blip>
          <a:srcRect/>
          <a:stretch>
            <a:fillRect l="-5000" t="-4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>
            <a:extLst>
              <a:ext uri="{FF2B5EF4-FFF2-40B4-BE49-F238E27FC236}">
                <a16:creationId xmlns="" xmlns:a16="http://schemas.microsoft.com/office/drawing/2014/main" id="{D680283D-8DE6-4121-8024-1665BAEA7448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ตัวยึดชื่อเรื่อง 21">
            <a:extLst>
              <a:ext uri="{FF2B5EF4-FFF2-40B4-BE49-F238E27FC236}">
                <a16:creationId xmlns="" xmlns:a16="http://schemas.microsoft.com/office/drawing/2014/main" id="{56FDAF9F-3494-4F8C-AB48-DC144D1D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28" name="ตัวยึดข้อความ 12">
            <a:extLst>
              <a:ext uri="{FF2B5EF4-FFF2-40B4-BE49-F238E27FC236}">
                <a16:creationId xmlns="" xmlns:a16="http://schemas.microsoft.com/office/drawing/2014/main" id="{AFA59C73-3C77-49E4-A1D5-C55596BC82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en-US"/>
              <a:t>ระดับที่สอง</a:t>
            </a:r>
          </a:p>
          <a:p>
            <a:pPr lvl="2"/>
            <a:r>
              <a:rPr lang="th-TH" altLang="en-US"/>
              <a:t>ระดับที่สาม</a:t>
            </a:r>
          </a:p>
          <a:p>
            <a:pPr lvl="3"/>
            <a:r>
              <a:rPr lang="th-TH" altLang="en-US"/>
              <a:t>ระดับที่สี่</a:t>
            </a:r>
          </a:p>
          <a:p>
            <a:pPr lvl="4"/>
            <a:r>
              <a:rPr lang="th-TH" altLang="en-US"/>
              <a:t>ระดับที่ห้า</a:t>
            </a:r>
            <a:endParaRPr lang="en-US" altLang="en-US"/>
          </a:p>
        </p:txBody>
      </p:sp>
      <p:sp>
        <p:nvSpPr>
          <p:cNvPr id="14" name="ตัวยึดวันที่ 13">
            <a:extLst>
              <a:ext uri="{FF2B5EF4-FFF2-40B4-BE49-F238E27FC236}">
                <a16:creationId xmlns="" xmlns:a16="http://schemas.microsoft.com/office/drawing/2014/main" id="{47D0D739-7AE0-471C-85A9-721888B5CE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F10994-4261-4597-BCE0-421B095EC217}" type="datetimeFigureOut">
              <a:rPr lang="th-TH"/>
              <a:pPr>
                <a:defRPr/>
              </a:pPr>
              <a:t>03/07/62</a:t>
            </a:fld>
            <a:endParaRPr lang="th-TH"/>
          </a:p>
        </p:txBody>
      </p:sp>
      <p:sp>
        <p:nvSpPr>
          <p:cNvPr id="3" name="ตัวยึดท้ายกระดาษ 2">
            <a:extLst>
              <a:ext uri="{FF2B5EF4-FFF2-40B4-BE49-F238E27FC236}">
                <a16:creationId xmlns="" xmlns:a16="http://schemas.microsoft.com/office/drawing/2014/main" id="{D2F46A84-153E-4463-997A-D261413F7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เชื่อมต่อตรง 6">
            <a:extLst>
              <a:ext uri="{FF2B5EF4-FFF2-40B4-BE49-F238E27FC236}">
                <a16:creationId xmlns="" xmlns:a16="http://schemas.microsoft.com/office/drawing/2014/main" id="{F00B7C01-FD9E-4ABD-92BF-A204A38B913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ตัวเชื่อมต่อตรง 8">
            <a:extLst>
              <a:ext uri="{FF2B5EF4-FFF2-40B4-BE49-F238E27FC236}">
                <a16:creationId xmlns="" xmlns:a16="http://schemas.microsoft.com/office/drawing/2014/main" id="{C6246FB6-697E-401F-8C59-304F7EBE5029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="" xmlns:a16="http://schemas.microsoft.com/office/drawing/2014/main" id="{D7447597-2C86-4524-BBD6-00C25A0AA2D6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ตัวเชื่อมต่อตรง 10">
            <a:extLst>
              <a:ext uri="{FF2B5EF4-FFF2-40B4-BE49-F238E27FC236}">
                <a16:creationId xmlns="" xmlns:a16="http://schemas.microsoft.com/office/drawing/2014/main" id="{24A1F008-0B64-457D-9D81-1762823ED9D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วงรี 11">
            <a:extLst>
              <a:ext uri="{FF2B5EF4-FFF2-40B4-BE49-F238E27FC236}">
                <a16:creationId xmlns="" xmlns:a16="http://schemas.microsoft.com/office/drawing/2014/main" id="{5547127A-01B1-479D-B23D-FEEDCAE2DBD1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ตัวยึดหมายเลขภาพนิ่ง 22">
            <a:extLst>
              <a:ext uri="{FF2B5EF4-FFF2-40B4-BE49-F238E27FC236}">
                <a16:creationId xmlns="" xmlns:a16="http://schemas.microsoft.com/office/drawing/2014/main" id="{E480A2CB-76B3-4E2F-A78D-4FBDB02C54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 smtClean="0">
                <a:solidFill>
                  <a:srgbClr val="FFFFFF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fld id="{D4B6D98F-AF05-4A6D-A527-E9FD89D7198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</p:sldLayoutIdLst>
  <p:transition spd="slow"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cs typeface="Angsana New" pitchFamily="18" charset="-34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รูปภาพ 1">
            <a:extLst>
              <a:ext uri="{FF2B5EF4-FFF2-40B4-BE49-F238E27FC236}">
                <a16:creationId xmlns="" xmlns:a16="http://schemas.microsoft.com/office/drawing/2014/main" id="{70676BCD-CA3D-402A-8A9D-1F7F1CDD1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98" y="1311173"/>
            <a:ext cx="2967037" cy="4045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สี่เหลี่ยมผืนผ้า 3">
            <a:extLst>
              <a:ext uri="{FF2B5EF4-FFF2-40B4-BE49-F238E27FC236}">
                <a16:creationId xmlns="" xmlns:a16="http://schemas.microsoft.com/office/drawing/2014/main" id="{DCDEB073-7403-4B7E-A30C-36E962D91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2807485"/>
            <a:ext cx="3775075" cy="95410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ปริญญาตรี นิติศาสตร์บัณฑิต มหาวิทยาลัยราชภัฏอุดรธานี</a:t>
            </a:r>
          </a:p>
        </p:txBody>
      </p:sp>
      <p:sp>
        <p:nvSpPr>
          <p:cNvPr id="20483" name="สี่เหลี่ยมผืนผ้า 4">
            <a:extLst>
              <a:ext uri="{FF2B5EF4-FFF2-40B4-BE49-F238E27FC236}">
                <a16:creationId xmlns="" xmlns:a16="http://schemas.microsoft.com/office/drawing/2014/main" id="{A5375ACC-DD56-4DF8-9360-10E1EA5A8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952" y="1383273"/>
            <a:ext cx="3775075" cy="95410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ปริญญาตรี บริหารธุรกิจบัณฑิต มหาวิทยาลัยราชภัฏอุดรธานี</a:t>
            </a:r>
          </a:p>
        </p:txBody>
      </p:sp>
      <p:sp>
        <p:nvSpPr>
          <p:cNvPr id="20484" name="สี่เหลี่ยมผืนผ้า 5">
            <a:extLst>
              <a:ext uri="{FF2B5EF4-FFF2-40B4-BE49-F238E27FC236}">
                <a16:creationId xmlns="" xmlns:a16="http://schemas.microsoft.com/office/drawing/2014/main" id="{FEC8466F-C7D2-45D8-B631-4A487CD97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799" y="4402230"/>
            <a:ext cx="3775075" cy="95408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ปริญญาโท บริหารธุรกิจมหาบัณฑิต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มหาวิทยาลัยรามคำแหง</a:t>
            </a:r>
          </a:p>
        </p:txBody>
      </p:sp>
      <p:sp>
        <p:nvSpPr>
          <p:cNvPr id="20485" name="สี่เหลี่ยมผืนผ้า 8">
            <a:extLst>
              <a:ext uri="{FF2B5EF4-FFF2-40B4-BE49-F238E27FC236}">
                <a16:creationId xmlns="" xmlns:a16="http://schemas.microsoft.com/office/drawing/2014/main" id="{1E2F2330-BF50-4E6E-8E7A-7CBF4ECB2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5454732"/>
            <a:ext cx="3822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b="1" dirty="0">
                <a:solidFill>
                  <a:srgbClr val="0000FF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นายอภิเดช ธรรม</a:t>
            </a:r>
            <a:r>
              <a:rPr lang="th-TH" altLang="en-US" b="1" dirty="0" smtClean="0">
                <a:solidFill>
                  <a:srgbClr val="0000FF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สอน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b="1" dirty="0" smtClean="0">
                <a:solidFill>
                  <a:srgbClr val="0000FF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ผู้อำนวยการกลุ่มตรวจการสหกรณ์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b="1" dirty="0" smtClean="0">
                <a:solidFill>
                  <a:srgbClr val="0000FF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สำนักงานสหกรณ์จังหวัดอุดรธานี</a:t>
            </a:r>
            <a:endParaRPr lang="th-TH" altLang="en-US" b="1" dirty="0">
              <a:solidFill>
                <a:srgbClr val="0000FF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="" xmlns:a16="http://schemas.microsoft.com/office/drawing/2014/main" id="{D87DDB0E-3549-4021-B454-4FD37E92C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5" y="44624"/>
            <a:ext cx="532859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odchiangUPC" pitchFamily="18" charset="-34"/>
                <a:cs typeface="KodchiangUPC" pitchFamily="18" charset="-34"/>
              </a:rPr>
              <a:t>วิทยากร</a:t>
            </a:r>
            <a:endParaRPr lang="th-TH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KodchiangUPC" pitchFamily="18" charset="-34"/>
              <a:cs typeface="KodchiangUPC" pitchFamily="18" charset="-34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ตัวยึดหมายเลขภาพนิ่ง 5">
            <a:extLst>
              <a:ext uri="{FF2B5EF4-FFF2-40B4-BE49-F238E27FC236}">
                <a16:creationId xmlns="" xmlns:a16="http://schemas.microsoft.com/office/drawing/2014/main" id="{00DE1478-D286-4F3D-8BD8-FE39B47EC9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243638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A4D7D0E-ABDC-4E15-80E4-810753311415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th-TH" altLang="en-US" sz="1400">
              <a:solidFill>
                <a:srgbClr val="FFFFFF"/>
              </a:solidFill>
            </a:endParaRPr>
          </a:p>
        </p:txBody>
      </p:sp>
      <p:pic>
        <p:nvPicPr>
          <p:cNvPr id="35843" name="Picture 2" descr="DSC07684">
            <a:extLst>
              <a:ext uri="{FF2B5EF4-FFF2-40B4-BE49-F238E27FC236}">
                <a16:creationId xmlns="" xmlns:a16="http://schemas.microsoft.com/office/drawing/2014/main" id="{B81C523B-7A10-4893-BF49-FCEFEB024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692150"/>
            <a:ext cx="7600950" cy="570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3">
            <a:extLst>
              <a:ext uri="{FF2B5EF4-FFF2-40B4-BE49-F238E27FC236}">
                <a16:creationId xmlns="" xmlns:a16="http://schemas.microsoft.com/office/drawing/2014/main" id="{D97B96D6-082D-4CFC-9985-529882545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938" y="6405563"/>
            <a:ext cx="5032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11</a:t>
            </a:r>
            <a:endParaRPr lang="th-TH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ตัวยึดหมายเลขภาพนิ่ง 5">
            <a:extLst>
              <a:ext uri="{FF2B5EF4-FFF2-40B4-BE49-F238E27FC236}">
                <a16:creationId xmlns="" xmlns:a16="http://schemas.microsoft.com/office/drawing/2014/main" id="{D639BA46-B3DE-48E0-98C2-D876DAAE80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243638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0CDBD2-0E8B-4B8A-BFD8-30311E8B868A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th-TH" altLang="en-US" sz="1400">
              <a:solidFill>
                <a:srgbClr val="FFFFFF"/>
              </a:solidFill>
            </a:endParaRPr>
          </a:p>
        </p:txBody>
      </p:sp>
      <p:sp>
        <p:nvSpPr>
          <p:cNvPr id="37891" name="WordArt 2">
            <a:extLst>
              <a:ext uri="{FF2B5EF4-FFF2-40B4-BE49-F238E27FC236}">
                <a16:creationId xmlns="" xmlns:a16="http://schemas.microsoft.com/office/drawing/2014/main" id="{33CA9982-5F50-42A3-AB87-E9D6111CA2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2420938"/>
            <a:ext cx="7993062" cy="13922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4800" b="1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n-cs"/>
                <a:ea typeface="+mn-cs"/>
                <a:cs typeface="+mn-cs"/>
              </a:rPr>
              <a:t>ความหมายของ "สหกรณ์"</a:t>
            </a:r>
            <a:endParaRPr lang="en-US" sz="4800" b="1" kern="10"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n-cs"/>
              <a:ea typeface="+mn-cs"/>
              <a:cs typeface="+mn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ตัวยึดหมายเลขภาพนิ่ง 5">
            <a:extLst>
              <a:ext uri="{FF2B5EF4-FFF2-40B4-BE49-F238E27FC236}">
                <a16:creationId xmlns="" xmlns:a16="http://schemas.microsoft.com/office/drawing/2014/main" id="{E7B62911-616A-4F3D-9805-FEEA80771B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243638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2925853-5238-4661-904D-2F1C4AD30528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th-TH" altLang="en-US" sz="1400">
              <a:solidFill>
                <a:srgbClr val="FFFFFF"/>
              </a:solidFill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="" xmlns:a16="http://schemas.microsoft.com/office/drawing/2014/main" id="{CCE2F1A8-2932-42D9-BF67-416649340B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135937" cy="1052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b="1" dirty="0">
                <a:solidFill>
                  <a:srgbClr val="0000FF"/>
                </a:solidFill>
                <a:latin typeface="Angsana New" pitchFamily="18" charset="-34"/>
              </a:rPr>
              <a:t>พระราชบัญญัติสหกรณ์ (ฉบับที่3) พ.ศ. 2562</a:t>
            </a:r>
            <a:r>
              <a:rPr lang="th-TH" sz="4000" dirty="0">
                <a:solidFill>
                  <a:srgbClr val="0000FF"/>
                </a:solidFill>
              </a:rPr>
              <a:t/>
            </a:r>
            <a:br>
              <a:rPr lang="th-TH" sz="4000" dirty="0">
                <a:solidFill>
                  <a:srgbClr val="0000FF"/>
                </a:solidFill>
              </a:rPr>
            </a:br>
            <a:endParaRPr lang="th-TH" sz="4000" dirty="0">
              <a:solidFill>
                <a:srgbClr val="0000FF"/>
              </a:solidFill>
            </a:endParaRPr>
          </a:p>
        </p:txBody>
      </p:sp>
      <p:sp>
        <p:nvSpPr>
          <p:cNvPr id="40964" name="Rectangle 3">
            <a:extLst>
              <a:ext uri="{FF2B5EF4-FFF2-40B4-BE49-F238E27FC236}">
                <a16:creationId xmlns="" xmlns:a16="http://schemas.microsoft.com/office/drawing/2014/main" id="{E7EB15FB-BEDA-4CA7-ADD8-A19AC210EC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36295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th-TH" altLang="en-US" dirty="0"/>
              <a:t>           </a:t>
            </a:r>
            <a:endParaRPr lang="en-US" altLang="en-US" sz="3600" dirty="0">
              <a:latin typeface="Angsana New" panose="02020603050405020304" pitchFamily="18" charset="-34"/>
              <a:cs typeface="Cordia New" panose="020B0304020202020204" pitchFamily="34" charset="-34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600" dirty="0">
              <a:latin typeface="Angsana New" panose="02020603050405020304" pitchFamily="18" charset="-34"/>
              <a:cs typeface="Cordia New" panose="020B0304020202020204" pitchFamily="34" charset="-34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dirty="0">
                <a:latin typeface="Angsana New" panose="02020603050405020304" pitchFamily="18" charset="-34"/>
                <a:cs typeface="Cordia New" panose="020B0304020202020204" pitchFamily="34" charset="-34"/>
              </a:rPr>
              <a:t>    </a:t>
            </a:r>
            <a:r>
              <a:rPr lang="th-TH" altLang="en-US" sz="3600" dirty="0">
                <a:latin typeface="Angsana New" panose="02020603050405020304" pitchFamily="18" charset="-34"/>
              </a:rPr>
              <a:t>“</a:t>
            </a:r>
            <a:r>
              <a:rPr lang="th-TH" altLang="en-US" sz="3600" b="1" dirty="0">
                <a:solidFill>
                  <a:srgbClr val="006600"/>
                </a:solidFill>
                <a:latin typeface="Angsana New" panose="02020603050405020304" pitchFamily="18" charset="-34"/>
              </a:rPr>
              <a:t>สหกรณ์ หมายความว่า คณะบุคคลซึ่งรวมกันดำเนินกิจการเพื่อประโยชน์ทางเศรษฐกิจและสังคมของสมาชิกสหกรณ์ผู้มีสัญชาติไทย  โดยช่วยตนเอง และช่วยเหลือซึ่งกันและกัน  และได้จดทะเบียนตามพระราชบัญญัตินี้”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ตัวยึดหมายเลขภาพนิ่ง 6">
            <a:extLst>
              <a:ext uri="{FF2B5EF4-FFF2-40B4-BE49-F238E27FC236}">
                <a16:creationId xmlns="" xmlns:a16="http://schemas.microsoft.com/office/drawing/2014/main" id="{FBF79AA2-4934-46D9-ABCF-A49F97D7D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70427F-C103-402B-887E-4C95D7E9E860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th-TH" altLang="en-US" sz="1400">
              <a:solidFill>
                <a:srgbClr val="FFFFFF"/>
              </a:solidFill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="" xmlns:a16="http://schemas.microsoft.com/office/drawing/2014/main" id="{F8BAB255-AD3C-4F7D-BA1F-B2B96EBF29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616825" cy="1485900"/>
          </a:xfrm>
          <a:solidFill>
            <a:srgbClr val="0070C0"/>
          </a:solidFill>
          <a:ln w="5715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6000" b="1" dirty="0">
                <a:solidFill>
                  <a:schemeClr val="bg1"/>
                </a:solidFill>
              </a:rPr>
              <a:t>ประวัติการสหกรณ์ในประเทศไทย</a:t>
            </a:r>
            <a:endParaRPr lang="th-TH" sz="6000" dirty="0">
              <a:solidFill>
                <a:schemeClr val="bg1"/>
              </a:solidFill>
            </a:endParaRPr>
          </a:p>
        </p:txBody>
      </p:sp>
      <p:sp>
        <p:nvSpPr>
          <p:cNvPr id="41988" name="Rectangle 3">
            <a:extLst>
              <a:ext uri="{FF2B5EF4-FFF2-40B4-BE49-F238E27FC236}">
                <a16:creationId xmlns="" xmlns:a16="http://schemas.microsoft.com/office/drawing/2014/main" id="{2B738D78-5279-4FCD-9401-859339EAD20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420938"/>
            <a:ext cx="3903663" cy="3455987"/>
          </a:xfrm>
          <a:solidFill>
            <a:schemeClr val="bg2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altLang="en-US" sz="2800" b="1">
                <a:solidFill>
                  <a:srgbClr val="0000FF"/>
                </a:solidFill>
              </a:rPr>
              <a:t>ปัญหาชาวนาในปลายรัชกาลที่ 5</a:t>
            </a:r>
          </a:p>
          <a:p>
            <a:pPr eaLnBrk="1" hangingPunct="1">
              <a:lnSpc>
                <a:spcPct val="90000"/>
              </a:lnSpc>
            </a:pPr>
            <a:r>
              <a:rPr lang="th-TH" altLang="en-US" sz="2800" b="1">
                <a:solidFill>
                  <a:srgbClr val="0000FF"/>
                </a:solidFill>
              </a:rPr>
              <a:t>กระทรวงพระคลังมหาสมบัติ</a:t>
            </a:r>
          </a:p>
          <a:p>
            <a:pPr eaLnBrk="1" hangingPunct="1">
              <a:lnSpc>
                <a:spcPct val="90000"/>
              </a:lnSpc>
            </a:pPr>
            <a:r>
              <a:rPr lang="th-TH" altLang="en-US" sz="2800" b="1">
                <a:solidFill>
                  <a:srgbClr val="0000FF"/>
                </a:solidFill>
              </a:rPr>
              <a:t>เซอร์เบอร์นาร์ด ฮันเตอร์</a:t>
            </a:r>
          </a:p>
          <a:p>
            <a:pPr eaLnBrk="1" hangingPunct="1">
              <a:lnSpc>
                <a:spcPct val="90000"/>
              </a:lnSpc>
            </a:pPr>
            <a:r>
              <a:rPr lang="th-TH" altLang="en-US" sz="2800" b="1">
                <a:solidFill>
                  <a:srgbClr val="0000FF"/>
                </a:solidFill>
              </a:rPr>
              <a:t>กรมหมื่นพิทยาลงกรณ์</a:t>
            </a:r>
          </a:p>
          <a:p>
            <a:pPr eaLnBrk="1" hangingPunct="1">
              <a:lnSpc>
                <a:spcPct val="90000"/>
              </a:lnSpc>
            </a:pPr>
            <a:r>
              <a:rPr lang="th-TH" altLang="en-US" sz="2800" b="1">
                <a:solidFill>
                  <a:srgbClr val="0000FF"/>
                </a:solidFill>
              </a:rPr>
              <a:t>สหกรณ์วัดจันทร์ ไม่จำกัดสินใช้</a:t>
            </a:r>
          </a:p>
          <a:p>
            <a:pPr eaLnBrk="1" hangingPunct="1">
              <a:lnSpc>
                <a:spcPct val="90000"/>
              </a:lnSpc>
            </a:pPr>
            <a:r>
              <a:rPr lang="th-TH" altLang="en-US" sz="2800" b="1">
                <a:solidFill>
                  <a:srgbClr val="0000FF"/>
                </a:solidFill>
              </a:rPr>
              <a:t>กฎหมายสหกรณ์ฉบับแรก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h-TH" altLang="en-US" sz="2800" b="1">
                <a:solidFill>
                  <a:srgbClr val="0000FF"/>
                </a:solidFill>
              </a:rPr>
              <a:t>    พ.ศ. 2471</a:t>
            </a:r>
          </a:p>
        </p:txBody>
      </p:sp>
      <p:pic>
        <p:nvPicPr>
          <p:cNvPr id="41989" name="Picture 4">
            <a:extLst>
              <a:ext uri="{FF2B5EF4-FFF2-40B4-BE49-F238E27FC236}">
                <a16:creationId xmlns="" xmlns:a16="http://schemas.microsoft.com/office/drawing/2014/main" id="{866719F4-47D7-4EF0-9CEF-61A205E9A788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438400"/>
            <a:ext cx="4476750" cy="3805238"/>
          </a:xfrm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ตัวยึดหมายเลขภาพนิ่ง 6">
            <a:extLst>
              <a:ext uri="{FF2B5EF4-FFF2-40B4-BE49-F238E27FC236}">
                <a16:creationId xmlns="" xmlns:a16="http://schemas.microsoft.com/office/drawing/2014/main" id="{A1E29F0E-397C-45C8-94C5-714BC9D5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72D6F8-22F8-498B-BA90-E69AFB23E0C1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th-TH" altLang="en-US" sz="1400">
              <a:solidFill>
                <a:srgbClr val="FFFFFF"/>
              </a:solidFill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="" xmlns:a16="http://schemas.microsoft.com/office/drawing/2014/main" id="{A4B48FD6-066B-4199-9D6E-2F435495C1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1440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000" b="1" dirty="0">
                <a:solidFill>
                  <a:srgbClr val="0000FF"/>
                </a:solidFill>
                <a:latin typeface="KodchiangUPC" pitchFamily="18" charset="-34"/>
                <a:cs typeface="KodchiangUPC" pitchFamily="18" charset="-34"/>
              </a:rPr>
              <a:t>พระบิดาสหกรณ์ </a:t>
            </a:r>
            <a:br>
              <a:rPr lang="th-TH" sz="4000" b="1" dirty="0">
                <a:solidFill>
                  <a:srgbClr val="0000FF"/>
                </a:solidFill>
                <a:latin typeface="KodchiangUPC" pitchFamily="18" charset="-34"/>
                <a:cs typeface="KodchiangUPC" pitchFamily="18" charset="-34"/>
              </a:rPr>
            </a:br>
            <a:r>
              <a:rPr lang="th-TH" sz="4000" b="1" dirty="0">
                <a:solidFill>
                  <a:srgbClr val="0000FF"/>
                </a:solidFill>
                <a:latin typeface="KodchiangUPC" pitchFamily="18" charset="-34"/>
                <a:cs typeface="KodchiangUPC" pitchFamily="18" charset="-34"/>
              </a:rPr>
              <a:t>พระราชวร</a:t>
            </a:r>
            <a:r>
              <a:rPr lang="th-TH" sz="4000" b="1" dirty="0" err="1">
                <a:solidFill>
                  <a:srgbClr val="0000FF"/>
                </a:solidFill>
                <a:latin typeface="KodchiangUPC" pitchFamily="18" charset="-34"/>
                <a:cs typeface="KodchiangUPC" pitchFamily="18" charset="-34"/>
              </a:rPr>
              <a:t>วงค์</a:t>
            </a:r>
            <a:r>
              <a:rPr lang="th-TH" sz="4000" b="1" dirty="0">
                <a:solidFill>
                  <a:srgbClr val="0000FF"/>
                </a:solidFill>
                <a:latin typeface="KodchiangUPC" pitchFamily="18" charset="-34"/>
                <a:cs typeface="KodchiangUPC" pitchFamily="18" charset="-34"/>
              </a:rPr>
              <a:t>เธอ กรมหมื่นพิทยาลง</a:t>
            </a:r>
            <a:r>
              <a:rPr lang="th-TH" sz="4000" b="1" dirty="0" err="1">
                <a:solidFill>
                  <a:srgbClr val="0000FF"/>
                </a:solidFill>
                <a:latin typeface="KodchiangUPC" pitchFamily="18" charset="-34"/>
                <a:cs typeface="KodchiangUPC" pitchFamily="18" charset="-34"/>
              </a:rPr>
              <a:t>กรณ์</a:t>
            </a:r>
            <a:endParaRPr lang="th-TH" sz="4000" b="1" dirty="0">
              <a:solidFill>
                <a:srgbClr val="0000FF"/>
              </a:solidFill>
              <a:latin typeface="KodchiangUPC" pitchFamily="18" charset="-34"/>
              <a:cs typeface="KodchiangUPC" pitchFamily="18" charset="-34"/>
            </a:endParaRPr>
          </a:p>
        </p:txBody>
      </p:sp>
      <p:graphicFrame>
        <p:nvGraphicFramePr>
          <p:cNvPr id="44036" name="Object 2">
            <a:extLst>
              <a:ext uri="{FF2B5EF4-FFF2-40B4-BE49-F238E27FC236}">
                <a16:creationId xmlns="" xmlns:a16="http://schemas.microsoft.com/office/drawing/2014/main" id="{70AFEB37-27DF-44FB-A901-BDBFC2F7601E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987675" y="1687513"/>
          <a:ext cx="3175000" cy="444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r:id="rId4" imgW="1905120" imgH="2419200" progId="">
                  <p:embed/>
                </p:oleObj>
              </mc:Choice>
              <mc:Fallback>
                <p:oleObj r:id="rId4" imgW="1905120" imgH="2419200" progId="">
                  <p:embed/>
                  <p:pic>
                    <p:nvPicPr>
                      <p:cNvPr id="44036" name="Object 2">
                        <a:extLst>
                          <a:ext uri="{FF2B5EF4-FFF2-40B4-BE49-F238E27FC236}">
                            <a16:creationId xmlns="" xmlns:a16="http://schemas.microsoft.com/office/drawing/2014/main" id="{70AFEB37-27DF-44FB-A901-BDBFC2F760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687513"/>
                        <a:ext cx="3175000" cy="44402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www.nkp2day.com/wp-content/uploads/2012/07/%E0%B9%84%E0%B8%9B%E0%B8%99%E0%B8%B2.jpg">
            <a:extLst>
              <a:ext uri="{FF2B5EF4-FFF2-40B4-BE49-F238E27FC236}">
                <a16:creationId xmlns="" xmlns:a16="http://schemas.microsoft.com/office/drawing/2014/main" id="{52000967-FF6E-4393-AFF6-00E506C75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0054" y="966411"/>
            <a:ext cx="8054393" cy="5320110"/>
          </a:xfrm>
          <a:prstGeom prst="rect">
            <a:avLst/>
          </a:prstGeom>
          <a:noFill/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946A31EC-16EE-4B52-B5E9-95680B49C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938" y="1557338"/>
            <a:ext cx="1882775" cy="1160462"/>
          </a:xfrm>
          <a:solidFill>
            <a:srgbClr val="C9DBFF"/>
          </a:solidFill>
          <a:ln w="3175"/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h-TH" b="1" dirty="0">
                <a:latin typeface="Cordia New" pitchFamily="34" charset="-34"/>
              </a:rPr>
              <a:t>ความยากจน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h-TH" b="1" dirty="0">
                <a:latin typeface="Cordia New" pitchFamily="34" charset="-34"/>
              </a:rPr>
              <a:t>ถูกเอาเปรียบ</a:t>
            </a:r>
          </a:p>
          <a:p>
            <a:pPr indent="-274320" algn="ctr" eaLnBrk="1" fontAlgn="auto" hangingPunct="1">
              <a:spcAft>
                <a:spcPts val="0"/>
              </a:spcAft>
              <a:defRPr/>
            </a:pPr>
            <a:endParaRPr lang="th-TH" b="1" dirty="0">
              <a:latin typeface="Cordia New" pitchFamily="34" charset="-34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6DC2DA8B-5321-48AD-8EAC-8F785FC32275}"/>
              </a:ext>
            </a:extLst>
          </p:cNvPr>
          <p:cNvSpPr txBox="1">
            <a:spLocks/>
          </p:cNvSpPr>
          <p:nvPr/>
        </p:nvSpPr>
        <p:spPr>
          <a:xfrm>
            <a:off x="1033463" y="1484313"/>
            <a:ext cx="1600200" cy="1330325"/>
          </a:xfrm>
          <a:prstGeom prst="rect">
            <a:avLst/>
          </a:prstGeom>
          <a:solidFill>
            <a:srgbClr val="CCFFFF"/>
          </a:solidFill>
          <a:ln w="317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400" b="1" dirty="0">
                <a:latin typeface="Cordia New" pitchFamily="34" charset="-34"/>
              </a:rPr>
              <a:t>การค้าขายระหว่างประเทศ</a:t>
            </a:r>
          </a:p>
          <a:p>
            <a:pPr algn="ctr" fontAlgn="auto">
              <a:spcAft>
                <a:spcPts val="0"/>
              </a:spcAft>
              <a:defRPr/>
            </a:pPr>
            <a:endParaRPr lang="th-TH" sz="2400" b="1" dirty="0">
              <a:latin typeface="Cordia New" pitchFamily="34" charset="-34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28C9300A-B86A-4862-A50A-BD93C8A54D93}"/>
              </a:ext>
            </a:extLst>
          </p:cNvPr>
          <p:cNvCxnSpPr/>
          <p:nvPr/>
        </p:nvCxnSpPr>
        <p:spPr>
          <a:xfrm>
            <a:off x="2884488" y="2001838"/>
            <a:ext cx="46355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6CEDFC8-B0C0-481C-9183-6B4F565FB59A}"/>
              </a:ext>
            </a:extLst>
          </p:cNvPr>
          <p:cNvCxnSpPr/>
          <p:nvPr/>
        </p:nvCxnSpPr>
        <p:spPr>
          <a:xfrm>
            <a:off x="5589588" y="1979613"/>
            <a:ext cx="56673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C562211E-E645-4AAD-AC01-F9E41F9A49BF}"/>
              </a:ext>
            </a:extLst>
          </p:cNvPr>
          <p:cNvSpPr txBox="1">
            <a:spLocks/>
          </p:cNvSpPr>
          <p:nvPr/>
        </p:nvSpPr>
        <p:spPr>
          <a:xfrm>
            <a:off x="6300788" y="1484313"/>
            <a:ext cx="1943100" cy="1114425"/>
          </a:xfrm>
          <a:prstGeom prst="rect">
            <a:avLst/>
          </a:prstGeom>
          <a:solidFill>
            <a:srgbClr val="FFCCCC"/>
          </a:solidFill>
          <a:ln w="317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400" b="1" dirty="0">
                <a:latin typeface="Cordia New" pitchFamily="34" charset="-34"/>
              </a:rPr>
              <a:t>จัดตั้งสหกรณ์แบบ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400" b="1" dirty="0">
                <a:latin typeface="Cordia New" pitchFamily="34" charset="-34"/>
              </a:rPr>
              <a:t>ไรฟ์ไฟเซน</a:t>
            </a:r>
          </a:p>
          <a:p>
            <a:pPr algn="ctr" fontAlgn="auto">
              <a:spcAft>
                <a:spcPts val="0"/>
              </a:spcAft>
              <a:defRPr/>
            </a:pPr>
            <a:endParaRPr lang="th-TH" sz="2400" b="1" dirty="0">
              <a:latin typeface="Cordia New" pitchFamily="34" charset="-34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877D6E45-6957-430E-BF6E-B6FA09647BB6}"/>
              </a:ext>
            </a:extLst>
          </p:cNvPr>
          <p:cNvCxnSpPr/>
          <p:nvPr/>
        </p:nvCxnSpPr>
        <p:spPr>
          <a:xfrm>
            <a:off x="7088188" y="2681288"/>
            <a:ext cx="23812" cy="3873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E24FCCBE-BD2F-4667-937E-DB242A2BDDDE}"/>
              </a:ext>
            </a:extLst>
          </p:cNvPr>
          <p:cNvSpPr txBox="1">
            <a:spLocks/>
          </p:cNvSpPr>
          <p:nvPr/>
        </p:nvSpPr>
        <p:spPr>
          <a:xfrm>
            <a:off x="6475413" y="3213100"/>
            <a:ext cx="1481137" cy="1162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400" b="1" dirty="0">
                <a:latin typeface="Cordia New" pitchFamily="34" charset="-34"/>
              </a:rPr>
              <a:t>ที่อำเภอเมือง            จ.พิษณุโลก</a:t>
            </a:r>
          </a:p>
          <a:p>
            <a:pPr algn="ctr" fontAlgn="auto">
              <a:spcAft>
                <a:spcPts val="0"/>
              </a:spcAft>
              <a:defRPr/>
            </a:pPr>
            <a:endParaRPr lang="th-TH" sz="2400" b="1" dirty="0">
              <a:latin typeface="Cordia New" pitchFamily="34" charset="-34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37FFB92A-9173-4F67-97A4-BF3D56CE39C6}"/>
              </a:ext>
            </a:extLst>
          </p:cNvPr>
          <p:cNvCxnSpPr/>
          <p:nvPr/>
        </p:nvCxnSpPr>
        <p:spPr>
          <a:xfrm flipH="1">
            <a:off x="5724525" y="3573463"/>
            <a:ext cx="41433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1" name="Content Placeholder 2">
            <a:extLst>
              <a:ext uri="{FF2B5EF4-FFF2-40B4-BE49-F238E27FC236}">
                <a16:creationId xmlns="" xmlns:a16="http://schemas.microsoft.com/office/drawing/2014/main" id="{C4578FDE-21FB-4E0C-9808-85636EFACC69}"/>
              </a:ext>
            </a:extLst>
          </p:cNvPr>
          <p:cNvSpPr txBox="1">
            <a:spLocks/>
          </p:cNvSpPr>
          <p:nvPr/>
        </p:nvSpPr>
        <p:spPr bwMode="auto">
          <a:xfrm>
            <a:off x="3492500" y="3068638"/>
            <a:ext cx="2025650" cy="1081087"/>
          </a:xfrm>
          <a:prstGeom prst="rect">
            <a:avLst/>
          </a:prstGeom>
          <a:solidFill>
            <a:srgbClr val="B0DD7F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th-TH" altLang="en-US" b="1" i="1" u="sng">
                <a:solidFill>
                  <a:srgbClr val="0000FF"/>
                </a:solidFill>
                <a:latin typeface="Cordia New" panose="020B0304020202020204" pitchFamily="34" charset="-34"/>
              </a:rPr>
              <a:t>สหกรณ์วัดจันทร์ไม่จำกัดสินใช้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B1DDBEBE-3EC1-4695-9336-171AF476F33F}"/>
              </a:ext>
            </a:extLst>
          </p:cNvPr>
          <p:cNvCxnSpPr/>
          <p:nvPr/>
        </p:nvCxnSpPr>
        <p:spPr>
          <a:xfrm flipH="1">
            <a:off x="2884488" y="3573463"/>
            <a:ext cx="392112" cy="47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7" name="Content Placeholder 2">
            <a:extLst>
              <a:ext uri="{FF2B5EF4-FFF2-40B4-BE49-F238E27FC236}">
                <a16:creationId xmlns="" xmlns:a16="http://schemas.microsoft.com/office/drawing/2014/main" id="{7C14786A-FF44-42E4-8116-AA7437D0C506}"/>
              </a:ext>
            </a:extLst>
          </p:cNvPr>
          <p:cNvSpPr txBox="1">
            <a:spLocks/>
          </p:cNvSpPr>
          <p:nvPr/>
        </p:nvSpPr>
        <p:spPr bwMode="auto">
          <a:xfrm>
            <a:off x="900113" y="3211513"/>
            <a:ext cx="1871662" cy="129698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u="sng" dirty="0">
                <a:latin typeface="Cordia New" pitchFamily="34" charset="-34"/>
                <a:cs typeface="+mn-cs"/>
              </a:rPr>
              <a:t>26 </a:t>
            </a:r>
            <a:r>
              <a:rPr lang="th-TH" sz="2400" b="1" u="sng" dirty="0">
                <a:latin typeface="Cordia New" pitchFamily="34" charset="-34"/>
                <a:cs typeface="+mn-cs"/>
              </a:rPr>
              <a:t>กุมภาพันธ์ 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2400" b="1" dirty="0">
                <a:latin typeface="Cordia New" pitchFamily="34" charset="-34"/>
                <a:cs typeface="+mn-cs"/>
              </a:rPr>
              <a:t>เป็นวันสหกรณ์แห่งชาติ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71EA600E-93BA-4400-A8B8-A784FD2D3894}"/>
              </a:ext>
            </a:extLst>
          </p:cNvPr>
          <p:cNvCxnSpPr/>
          <p:nvPr/>
        </p:nvCxnSpPr>
        <p:spPr>
          <a:xfrm flipV="1">
            <a:off x="4284663" y="4292600"/>
            <a:ext cx="0" cy="495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EEB18A07-0078-4811-8085-86A04E05D305}"/>
              </a:ext>
            </a:extLst>
          </p:cNvPr>
          <p:cNvSpPr txBox="1">
            <a:spLocks/>
          </p:cNvSpPr>
          <p:nvPr/>
        </p:nvSpPr>
        <p:spPr>
          <a:xfrm>
            <a:off x="1979613" y="4941888"/>
            <a:ext cx="3744912" cy="11922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400" b="1" u="sng" dirty="0">
                <a:latin typeface="Cordia New" pitchFamily="34" charset="-34"/>
              </a:rPr>
              <a:t>พระราชวงศ์เธอกรมหมื่นพิทยาลงกรณ์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400" b="1" dirty="0">
                <a:latin typeface="Cordia New" pitchFamily="34" charset="-34"/>
              </a:rPr>
              <a:t>เป็นนายทะเบียน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DB2548E1-2557-4502-A43D-66AC6FF4E348}"/>
              </a:ext>
            </a:extLst>
          </p:cNvPr>
          <p:cNvCxnSpPr/>
          <p:nvPr/>
        </p:nvCxnSpPr>
        <p:spPr>
          <a:xfrm>
            <a:off x="5903913" y="5373688"/>
            <a:ext cx="39687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6EF3BDDE-910D-461E-8127-505924D802B8}"/>
              </a:ext>
            </a:extLst>
          </p:cNvPr>
          <p:cNvSpPr txBox="1">
            <a:spLocks/>
          </p:cNvSpPr>
          <p:nvPr/>
        </p:nvSpPr>
        <p:spPr>
          <a:xfrm>
            <a:off x="6434138" y="4684713"/>
            <a:ext cx="1738312" cy="9794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400" b="1" dirty="0">
                <a:latin typeface="Cordia New" pitchFamily="34" charset="-34"/>
              </a:rPr>
              <a:t>บิดาสหกรณ์แห่งประเทศไทย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9DCE43D-CED1-43AE-8685-463DAAF5B63E}"/>
              </a:ext>
            </a:extLst>
          </p:cNvPr>
          <p:cNvSpPr txBox="1"/>
          <p:nvPr/>
        </p:nvSpPr>
        <p:spPr>
          <a:xfrm>
            <a:off x="4991980" y="282575"/>
            <a:ext cx="3540833" cy="7694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solidFill>
                  <a:schemeClr val="bg1"/>
                </a:solidFill>
              </a:rPr>
              <a:t>ประวัติสหกรณ์ไทย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1B6A073-557E-4EB7-9B87-821E9346B09D}"/>
              </a:ext>
            </a:extLst>
          </p:cNvPr>
          <p:cNvSpPr txBox="1"/>
          <p:nvPr/>
        </p:nvSpPr>
        <p:spPr>
          <a:xfrm>
            <a:off x="642938" y="642938"/>
            <a:ext cx="2241550" cy="647700"/>
          </a:xfrm>
          <a:prstGeom prst="roundRect">
            <a:avLst/>
          </a:prstGeom>
          <a:solidFill>
            <a:srgbClr val="B0DD7F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ประเทศไทย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ตัวยึดหมายเลขภาพนิ่ง 5">
            <a:extLst>
              <a:ext uri="{FF2B5EF4-FFF2-40B4-BE49-F238E27FC236}">
                <a16:creationId xmlns="" xmlns:a16="http://schemas.microsoft.com/office/drawing/2014/main" id="{3402B8B8-3577-4C4C-B038-8AD492120A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7367588" y="5786438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B16F8F-793F-4D38-BF34-AE80AC1FBB88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th-TH" altLang="en-US" sz="1400">
              <a:solidFill>
                <a:srgbClr val="FFFFFF"/>
              </a:solidFill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="" xmlns:a16="http://schemas.microsoft.com/office/drawing/2014/main" id="{DB1510CA-5BC4-448F-8E5D-31437D9FE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95400"/>
            <a:ext cx="1676400" cy="609600"/>
          </a:xfrm>
          <a:prstGeom prst="rect">
            <a:avLst/>
          </a:prstGeom>
          <a:solidFill>
            <a:srgbClr val="00FF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</p:spPr>
        <p:txBody>
          <a:bodyPr wrap="none" anchor="ctr">
            <a:flatTx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 b="1" dirty="0">
                <a:latin typeface="Angsana New" panose="02020603050405020304" pitchFamily="18" charset="-34"/>
              </a:rPr>
              <a:t>สหกรณ์</a:t>
            </a:r>
          </a:p>
        </p:txBody>
      </p:sp>
      <p:sp>
        <p:nvSpPr>
          <p:cNvPr id="88068" name="Rectangle 3">
            <a:extLst>
              <a:ext uri="{FF2B5EF4-FFF2-40B4-BE49-F238E27FC236}">
                <a16:creationId xmlns="" xmlns:a16="http://schemas.microsoft.com/office/drawing/2014/main" id="{51F4E0E1-F210-4BF9-AE68-B42C6F5A3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2984500"/>
            <a:ext cx="1676400" cy="609600"/>
          </a:xfrm>
          <a:prstGeom prst="rect">
            <a:avLst/>
          </a:prstGeom>
          <a:solidFill>
            <a:srgbClr val="CC00CC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00CC"/>
            </a:extrusionClr>
            <a:contourClr>
              <a:srgbClr val="CC00CC"/>
            </a:contourClr>
          </a:sp3d>
        </p:spPr>
        <p:txBody>
          <a:bodyPr wrap="none" anchor="ctr">
            <a:flatTx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 b="1">
                <a:latin typeface="Angsana New" panose="02020603050405020304" pitchFamily="18" charset="-34"/>
              </a:rPr>
              <a:t>ช่วยตนเอง</a:t>
            </a:r>
          </a:p>
        </p:txBody>
      </p:sp>
      <p:sp>
        <p:nvSpPr>
          <p:cNvPr id="88069" name="Rectangle 4">
            <a:extLst>
              <a:ext uri="{FF2B5EF4-FFF2-40B4-BE49-F238E27FC236}">
                <a16:creationId xmlns="" xmlns:a16="http://schemas.microsoft.com/office/drawing/2014/main" id="{2E48B5A9-D96A-4AA6-ADB3-39A44931A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876800"/>
            <a:ext cx="2743200" cy="609600"/>
          </a:xfrm>
          <a:prstGeom prst="rect">
            <a:avLst/>
          </a:pr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6600"/>
            </a:extrusionClr>
            <a:contourClr>
              <a:srgbClr val="FF6600"/>
            </a:contourClr>
          </a:sp3d>
        </p:spPr>
        <p:txBody>
          <a:bodyPr wrap="none" anchor="ctr">
            <a:flatTx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b="1">
                <a:latin typeface="Angsana New" panose="02020603050405020304" pitchFamily="18" charset="-34"/>
              </a:rPr>
              <a:t>ช่วยเหลือซึ่งกันและกัน</a:t>
            </a:r>
          </a:p>
        </p:txBody>
      </p:sp>
      <p:sp>
        <p:nvSpPr>
          <p:cNvPr id="88070" name="AutoShape 5">
            <a:extLst>
              <a:ext uri="{FF2B5EF4-FFF2-40B4-BE49-F238E27FC236}">
                <a16:creationId xmlns="" xmlns:a16="http://schemas.microsoft.com/office/drawing/2014/main" id="{6FDAEE81-090C-471C-9F59-4219703CC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371600"/>
            <a:ext cx="1524000" cy="3810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88071" name="Line 6">
            <a:extLst>
              <a:ext uri="{FF2B5EF4-FFF2-40B4-BE49-F238E27FC236}">
                <a16:creationId xmlns="" xmlns:a16="http://schemas.microsoft.com/office/drawing/2014/main" id="{B3707E2A-F38D-4BBB-B2CA-94F351B2D5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12192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2" name="Line 7">
            <a:extLst>
              <a:ext uri="{FF2B5EF4-FFF2-40B4-BE49-F238E27FC236}">
                <a16:creationId xmlns="" xmlns:a16="http://schemas.microsoft.com/office/drawing/2014/main" id="{4093939D-6B8A-4299-9F21-0DD95CE4FE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12192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3" name="Line 8">
            <a:extLst>
              <a:ext uri="{FF2B5EF4-FFF2-40B4-BE49-F238E27FC236}">
                <a16:creationId xmlns="" xmlns:a16="http://schemas.microsoft.com/office/drawing/2014/main" id="{3A33C533-7424-488E-8F53-4B7E345782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19812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4" name="Text Box 9">
            <a:extLst>
              <a:ext uri="{FF2B5EF4-FFF2-40B4-BE49-F238E27FC236}">
                <a16:creationId xmlns="" xmlns:a16="http://schemas.microsoft.com/office/drawing/2014/main" id="{5A859508-29B2-4FE6-B356-EED063850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914400"/>
            <a:ext cx="137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4000">
              <a:latin typeface="Angsana New" panose="02020603050405020304" pitchFamily="18" charset="-34"/>
            </a:endParaRPr>
          </a:p>
        </p:txBody>
      </p:sp>
      <p:sp>
        <p:nvSpPr>
          <p:cNvPr id="88075" name="Text Box 10">
            <a:extLst>
              <a:ext uri="{FF2B5EF4-FFF2-40B4-BE49-F238E27FC236}">
                <a16:creationId xmlns="" xmlns:a16="http://schemas.microsoft.com/office/drawing/2014/main" id="{4A94F799-6F02-48B2-8471-E91A13D7B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990600"/>
            <a:ext cx="1624013" cy="51911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800" b="1">
                <a:latin typeface="Angsana New" panose="02020603050405020304" pitchFamily="18" charset="-34"/>
              </a:rPr>
              <a:t> แบบพฤตินัย</a:t>
            </a:r>
          </a:p>
        </p:txBody>
      </p:sp>
      <p:sp>
        <p:nvSpPr>
          <p:cNvPr id="88076" name="Text Box 11">
            <a:extLst>
              <a:ext uri="{FF2B5EF4-FFF2-40B4-BE49-F238E27FC236}">
                <a16:creationId xmlns="" xmlns:a16="http://schemas.microsoft.com/office/drawing/2014/main" id="{5BBAD7A6-8EE8-4118-A48F-019632938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690688"/>
            <a:ext cx="1624013" cy="519112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800" b="1" dirty="0">
                <a:latin typeface="Angsana New" panose="02020603050405020304" pitchFamily="18" charset="-34"/>
              </a:rPr>
              <a:t> แบบนิตินัย</a:t>
            </a:r>
          </a:p>
        </p:txBody>
      </p:sp>
      <p:sp>
        <p:nvSpPr>
          <p:cNvPr id="88077" name="AutoShape 12">
            <a:extLst>
              <a:ext uri="{FF2B5EF4-FFF2-40B4-BE49-F238E27FC236}">
                <a16:creationId xmlns="" xmlns:a16="http://schemas.microsoft.com/office/drawing/2014/main" id="{E8771672-36AA-4598-9440-CF70F2368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048000"/>
            <a:ext cx="1524000" cy="3810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88078" name="Line 13">
            <a:extLst>
              <a:ext uri="{FF2B5EF4-FFF2-40B4-BE49-F238E27FC236}">
                <a16:creationId xmlns="" xmlns:a16="http://schemas.microsoft.com/office/drawing/2014/main" id="{4F211785-595A-43A4-9A1C-8C087B6009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438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9" name="Text Box 14">
            <a:extLst>
              <a:ext uri="{FF2B5EF4-FFF2-40B4-BE49-F238E27FC236}">
                <a16:creationId xmlns="" xmlns:a16="http://schemas.microsoft.com/office/drawing/2014/main" id="{E0E9033A-CAC2-471B-9313-98E8B47CE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938" y="2247900"/>
            <a:ext cx="1676400" cy="457200"/>
          </a:xfrm>
          <a:prstGeom prst="rect">
            <a:avLst/>
          </a:prstGeom>
          <a:solidFill>
            <a:srgbClr val="CC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800" b="1">
                <a:latin typeface="Angsana New" panose="02020603050405020304" pitchFamily="18" charset="-34"/>
              </a:rPr>
              <a:t>ขยัน</a:t>
            </a:r>
          </a:p>
        </p:txBody>
      </p:sp>
      <p:sp>
        <p:nvSpPr>
          <p:cNvPr id="88080" name="Text Box 15">
            <a:extLst>
              <a:ext uri="{FF2B5EF4-FFF2-40B4-BE49-F238E27FC236}">
                <a16:creationId xmlns="" xmlns:a16="http://schemas.microsoft.com/office/drawing/2014/main" id="{80477176-3AB6-4D74-A421-74C2EE33F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2779713"/>
            <a:ext cx="1689100" cy="457200"/>
          </a:xfrm>
          <a:prstGeom prst="rect">
            <a:avLst/>
          </a:prstGeom>
          <a:solidFill>
            <a:srgbClr val="CC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800" b="1">
                <a:latin typeface="Angsana New" panose="02020603050405020304" pitchFamily="18" charset="-34"/>
              </a:rPr>
              <a:t>ประหยัด</a:t>
            </a:r>
          </a:p>
        </p:txBody>
      </p:sp>
      <p:sp>
        <p:nvSpPr>
          <p:cNvPr id="88081" name="Text Box 16">
            <a:extLst>
              <a:ext uri="{FF2B5EF4-FFF2-40B4-BE49-F238E27FC236}">
                <a16:creationId xmlns="" xmlns:a16="http://schemas.microsoft.com/office/drawing/2014/main" id="{DCF594A5-0FFE-43AD-8F7C-B3A38031B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314700"/>
            <a:ext cx="1676400" cy="457200"/>
          </a:xfrm>
          <a:prstGeom prst="rect">
            <a:avLst/>
          </a:prstGeom>
          <a:solidFill>
            <a:srgbClr val="CC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800" b="1">
                <a:latin typeface="Angsana New" panose="02020603050405020304" pitchFamily="18" charset="-34"/>
              </a:rPr>
              <a:t>พัฒนาตน</a:t>
            </a:r>
          </a:p>
        </p:txBody>
      </p:sp>
      <p:sp>
        <p:nvSpPr>
          <p:cNvPr id="88082" name="Text Box 17">
            <a:extLst>
              <a:ext uri="{FF2B5EF4-FFF2-40B4-BE49-F238E27FC236}">
                <a16:creationId xmlns="" xmlns:a16="http://schemas.microsoft.com/office/drawing/2014/main" id="{37C24EFB-7A00-4C15-8191-06078A80C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873500"/>
            <a:ext cx="1676400" cy="954088"/>
          </a:xfrm>
          <a:prstGeom prst="rect">
            <a:avLst/>
          </a:prstGeom>
          <a:solidFill>
            <a:srgbClr val="CC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800" b="1">
                <a:latin typeface="Angsana New" panose="02020603050405020304" pitchFamily="18" charset="-34"/>
              </a:rPr>
              <a:t>หลีกพ้นอบายมุข</a:t>
            </a:r>
          </a:p>
        </p:txBody>
      </p:sp>
      <p:sp>
        <p:nvSpPr>
          <p:cNvPr id="88083" name="AutoShape 18">
            <a:extLst>
              <a:ext uri="{FF2B5EF4-FFF2-40B4-BE49-F238E27FC236}">
                <a16:creationId xmlns="" xmlns:a16="http://schemas.microsoft.com/office/drawing/2014/main" id="{D8A2E389-1BA2-48B0-B2F1-0470B734856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54100" y="21844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88084" name="AutoShape 19">
            <a:extLst>
              <a:ext uri="{FF2B5EF4-FFF2-40B4-BE49-F238E27FC236}">
                <a16:creationId xmlns="" xmlns:a16="http://schemas.microsoft.com/office/drawing/2014/main" id="{6DD626F6-29D6-4152-992F-D76755BBDEC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96950" y="4006850"/>
            <a:ext cx="952500" cy="3810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88085" name="AutoShape 20">
            <a:extLst>
              <a:ext uri="{FF2B5EF4-FFF2-40B4-BE49-F238E27FC236}">
                <a16:creationId xmlns="" xmlns:a16="http://schemas.microsoft.com/office/drawing/2014/main" id="{C10CB473-9B67-425B-810C-C35A427FE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003800"/>
            <a:ext cx="876300" cy="381000"/>
          </a:xfrm>
          <a:prstGeom prst="rightArrow">
            <a:avLst>
              <a:gd name="adj1" fmla="val 50000"/>
              <a:gd name="adj2" fmla="val 5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88086" name="Line 21">
            <a:extLst>
              <a:ext uri="{FF2B5EF4-FFF2-40B4-BE49-F238E27FC236}">
                <a16:creationId xmlns="" xmlns:a16="http://schemas.microsoft.com/office/drawing/2014/main" id="{F205F045-471A-4AB8-A6C7-408163D73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5720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7" name="Line 22">
            <a:extLst>
              <a:ext uri="{FF2B5EF4-FFF2-40B4-BE49-F238E27FC236}">
                <a16:creationId xmlns="" xmlns:a16="http://schemas.microsoft.com/office/drawing/2014/main" id="{0A80D520-37C7-4227-AC0D-C900D40400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572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8" name="Line 23">
            <a:extLst>
              <a:ext uri="{FF2B5EF4-FFF2-40B4-BE49-F238E27FC236}">
                <a16:creationId xmlns="" xmlns:a16="http://schemas.microsoft.com/office/drawing/2014/main" id="{1FFA1F41-B4C1-49F1-A8FC-8D5A8DD169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5105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9" name="Line 24">
            <a:extLst>
              <a:ext uri="{FF2B5EF4-FFF2-40B4-BE49-F238E27FC236}">
                <a16:creationId xmlns="" xmlns:a16="http://schemas.microsoft.com/office/drawing/2014/main" id="{C229C57D-CFD8-48C6-8E86-1E6A4DA53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56388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90" name="Line 25">
            <a:extLst>
              <a:ext uri="{FF2B5EF4-FFF2-40B4-BE49-F238E27FC236}">
                <a16:creationId xmlns="" xmlns:a16="http://schemas.microsoft.com/office/drawing/2014/main" id="{6A95C5E5-F5CB-4754-B575-D73308F073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61722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91" name="Text Box 26">
            <a:extLst>
              <a:ext uri="{FF2B5EF4-FFF2-40B4-BE49-F238E27FC236}">
                <a16:creationId xmlns="" xmlns:a16="http://schemas.microsoft.com/office/drawing/2014/main" id="{D81DA528-F6AA-48E8-A986-41BB4D498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343400"/>
            <a:ext cx="1905000" cy="4572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800" b="1">
                <a:latin typeface="Angsana New" panose="02020603050405020304" pitchFamily="18" charset="-34"/>
              </a:rPr>
              <a:t>เสียสละเพื่อส่วนรวม</a:t>
            </a:r>
          </a:p>
        </p:txBody>
      </p:sp>
      <p:sp>
        <p:nvSpPr>
          <p:cNvPr id="88092" name="Text Box 27">
            <a:extLst>
              <a:ext uri="{FF2B5EF4-FFF2-40B4-BE49-F238E27FC236}">
                <a16:creationId xmlns="" xmlns:a16="http://schemas.microsoft.com/office/drawing/2014/main" id="{C85D1F69-68B8-408F-A092-E76FE2A3C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0" y="4889500"/>
            <a:ext cx="1892300" cy="4572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800" b="1" dirty="0">
                <a:latin typeface="Angsana New" panose="02020603050405020304" pitchFamily="18" charset="-34"/>
              </a:rPr>
              <a:t>ร่วมมือกันพัฒนา</a:t>
            </a:r>
          </a:p>
        </p:txBody>
      </p:sp>
      <p:sp>
        <p:nvSpPr>
          <p:cNvPr id="88093" name="Text Box 28">
            <a:extLst>
              <a:ext uri="{FF2B5EF4-FFF2-40B4-BE49-F238E27FC236}">
                <a16:creationId xmlns="" xmlns:a16="http://schemas.microsoft.com/office/drawing/2014/main" id="{8EE1770B-1FC4-4EE5-AB4D-FED2513BC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486400"/>
            <a:ext cx="1905000" cy="4572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800" b="1" dirty="0">
                <a:latin typeface="Angsana New" panose="02020603050405020304" pitchFamily="18" charset="-34"/>
              </a:rPr>
              <a:t>ซื่อตรงต่อกติกา</a:t>
            </a:r>
          </a:p>
        </p:txBody>
      </p:sp>
      <p:sp>
        <p:nvSpPr>
          <p:cNvPr id="88094" name="Text Box 29">
            <a:extLst>
              <a:ext uri="{FF2B5EF4-FFF2-40B4-BE49-F238E27FC236}">
                <a16:creationId xmlns="" xmlns:a16="http://schemas.microsoft.com/office/drawing/2014/main" id="{F38C660A-9F8C-476C-893C-BC4A39076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096000"/>
            <a:ext cx="2114550" cy="5238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800" b="1" dirty="0">
                <a:latin typeface="Angsana New" panose="02020603050405020304" pitchFamily="18" charset="-34"/>
              </a:rPr>
              <a:t>มีเมตตารักใคร่กัน</a:t>
            </a:r>
          </a:p>
        </p:txBody>
      </p:sp>
      <p:sp>
        <p:nvSpPr>
          <p:cNvPr id="88095" name="Line 30">
            <a:extLst>
              <a:ext uri="{FF2B5EF4-FFF2-40B4-BE49-F238E27FC236}">
                <a16:creationId xmlns="" xmlns:a16="http://schemas.microsoft.com/office/drawing/2014/main" id="{21F8C077-0886-4F77-AEC0-5EC0B47AEA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40386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96" name="Line 31">
            <a:extLst>
              <a:ext uri="{FF2B5EF4-FFF2-40B4-BE49-F238E27FC236}">
                <a16:creationId xmlns="" xmlns:a16="http://schemas.microsoft.com/office/drawing/2014/main" id="{6282E453-BC55-4F12-98BC-866D2E542C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5052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97" name="Line 32">
            <a:extLst>
              <a:ext uri="{FF2B5EF4-FFF2-40B4-BE49-F238E27FC236}">
                <a16:creationId xmlns="" xmlns:a16="http://schemas.microsoft.com/office/drawing/2014/main" id="{7B58A04A-95CF-4039-BFFC-FF4440821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9718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98" name="Line 33">
            <a:extLst>
              <a:ext uri="{FF2B5EF4-FFF2-40B4-BE49-F238E27FC236}">
                <a16:creationId xmlns="" xmlns:a16="http://schemas.microsoft.com/office/drawing/2014/main" id="{BFA7771C-8C63-4FE5-851B-69C34FF874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4384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99" name="AutoShape 34">
            <a:extLst>
              <a:ext uri="{FF2B5EF4-FFF2-40B4-BE49-F238E27FC236}">
                <a16:creationId xmlns="" xmlns:a16="http://schemas.microsoft.com/office/drawing/2014/main" id="{788C80A8-8768-47E5-BF61-63A00340C14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66800" y="57912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88100" name="WordArt 35">
            <a:extLst>
              <a:ext uri="{FF2B5EF4-FFF2-40B4-BE49-F238E27FC236}">
                <a16:creationId xmlns="" xmlns:a16="http://schemas.microsoft.com/office/drawing/2014/main" id="{0CAED6F8-9160-4EBA-B259-948568AB77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152400"/>
            <a:ext cx="4953000" cy="609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 dirty="0">
                <a:ln w="18000">
                  <a:solidFill>
                    <a:srgbClr val="0000FF"/>
                  </a:solidFill>
                  <a:miter lim="800000"/>
                  <a:headEnd/>
                  <a:tailEnd/>
                </a:ln>
                <a:noFill/>
                <a:effectLst>
                  <a:outerShdw blurRad="25500" dist="23000" dir="7020039" algn="tl" rotWithShape="0">
                    <a:srgbClr val="000000">
                      <a:alpha val="50000"/>
                    </a:srgbClr>
                  </a:outerShdw>
                </a:effectLst>
                <a:latin typeface="+mn-cs"/>
                <a:ea typeface="+mn-cs"/>
                <a:cs typeface="+mn-cs"/>
              </a:rPr>
              <a:t>คัมภีร์สหกรณ์</a:t>
            </a:r>
            <a:endParaRPr lang="en-US" sz="3600" b="1" kern="10" dirty="0">
              <a:ln w="18000">
                <a:solidFill>
                  <a:srgbClr val="0000FF"/>
                </a:solidFill>
                <a:miter lim="800000"/>
                <a:headEnd/>
                <a:tailEnd/>
              </a:ln>
              <a:noFill/>
              <a:effectLst>
                <a:outerShdw blurRad="25500" dist="23000" dir="7020039" algn="tl" rotWithShape="0">
                  <a:srgbClr val="000000">
                    <a:alpha val="50000"/>
                  </a:srgbClr>
                </a:outerShdw>
              </a:effectLst>
              <a:latin typeface="+mn-cs"/>
              <a:ea typeface="+mn-cs"/>
              <a:cs typeface="+mn-cs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7740352" y="6400800"/>
            <a:ext cx="1296144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(ต่อ)</a:t>
            </a:r>
            <a:endParaRPr lang="th-TH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 algn="r">
              <a:buNone/>
            </a:pPr>
            <a:r>
              <a:rPr lang="th-TH" dirty="0"/>
              <a:t>	</a:t>
            </a:r>
            <a:r>
              <a:rPr lang="th-TH" dirty="0" smtClean="0"/>
              <a:t>						   (ต่อ)</a:t>
            </a:r>
            <a:endParaRPr lang="th-TH" dirty="0"/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DB1510CA-5BC4-448F-8E5D-31437D9FE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95400"/>
            <a:ext cx="1676400" cy="6096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</p:spPr>
        <p:txBody>
          <a:bodyPr wrap="none" anchor="ctr">
            <a:flatTx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 b="1" dirty="0" smtClean="0">
                <a:latin typeface="Angsana New" panose="02020603050405020304" pitchFamily="18" charset="-34"/>
              </a:rPr>
              <a:t>ร่วมมือกัน</a:t>
            </a:r>
            <a:endParaRPr lang="th-TH" altLang="en-US" sz="3600" b="1" dirty="0">
              <a:latin typeface="Angsana New" panose="02020603050405020304" pitchFamily="18" charset="-34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51F4E0E1-F210-4BF9-AE68-B42C6F5A3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2984500"/>
            <a:ext cx="1676400" cy="6096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00CC"/>
            </a:extrusionClr>
            <a:contourClr>
              <a:srgbClr val="CC00CC"/>
            </a:contourClr>
          </a:sp3d>
        </p:spPr>
        <p:txBody>
          <a:bodyPr wrap="none" anchor="ctr">
            <a:flatTx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 b="1" dirty="0" smtClean="0">
                <a:latin typeface="Angsana New" panose="02020603050405020304" pitchFamily="18" charset="-34"/>
              </a:rPr>
              <a:t>ทำธุรกิจ</a:t>
            </a:r>
            <a:endParaRPr lang="th-TH" altLang="en-US" sz="3600" b="1" dirty="0">
              <a:latin typeface="Angsana New" panose="02020603050405020304" pitchFamily="18" charset="-34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2E48B5A9-D96A-4AA6-ADB3-39A44931A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876800"/>
            <a:ext cx="2743200" cy="609600"/>
          </a:xfrm>
          <a:prstGeom prst="rect">
            <a:avLst/>
          </a:prstGeom>
          <a:solidFill>
            <a:srgbClr val="00B0F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6600"/>
            </a:extrusionClr>
            <a:contourClr>
              <a:srgbClr val="FF6600"/>
            </a:contourClr>
          </a:sp3d>
        </p:spPr>
        <p:txBody>
          <a:bodyPr wrap="none" anchor="ctr">
            <a:flatTx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b="1" dirty="0" smtClean="0">
                <a:latin typeface="Angsana New" panose="02020603050405020304" pitchFamily="18" charset="-34"/>
              </a:rPr>
              <a:t>ยึดหลักสหกรณ์</a:t>
            </a:r>
            <a:endParaRPr lang="th-TH" altLang="en-US" sz="3200" b="1" dirty="0">
              <a:latin typeface="Angsana New" panose="02020603050405020304" pitchFamily="18" charset="-34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="" xmlns:a16="http://schemas.microsoft.com/office/drawing/2014/main" id="{6FDAEE81-090C-471C-9F59-4219703CC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371600"/>
            <a:ext cx="1524000" cy="3810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8" name="Line 6">
            <a:extLst>
              <a:ext uri="{FF2B5EF4-FFF2-40B4-BE49-F238E27FC236}">
                <a16:creationId xmlns="" xmlns:a16="http://schemas.microsoft.com/office/drawing/2014/main" id="{B3707E2A-F38D-4BBB-B2CA-94F351B2D5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12192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7">
            <a:extLst>
              <a:ext uri="{FF2B5EF4-FFF2-40B4-BE49-F238E27FC236}">
                <a16:creationId xmlns="" xmlns:a16="http://schemas.microsoft.com/office/drawing/2014/main" id="{4093939D-6B8A-4299-9F21-0DD95CE4FE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12192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8">
            <a:extLst>
              <a:ext uri="{FF2B5EF4-FFF2-40B4-BE49-F238E27FC236}">
                <a16:creationId xmlns="" xmlns:a16="http://schemas.microsoft.com/office/drawing/2014/main" id="{3A33C533-7424-488E-8F53-4B7E345782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19812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0">
            <a:extLst>
              <a:ext uri="{FF2B5EF4-FFF2-40B4-BE49-F238E27FC236}">
                <a16:creationId xmlns="" xmlns:a16="http://schemas.microsoft.com/office/drawing/2014/main" id="{4A94F799-6F02-48B2-8471-E91A13D7B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990600"/>
            <a:ext cx="2719536" cy="52322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800" b="1" dirty="0">
                <a:latin typeface="Angsana New" panose="02020603050405020304" pitchFamily="18" charset="-34"/>
              </a:rPr>
              <a:t> </a:t>
            </a:r>
            <a:r>
              <a:rPr lang="th-TH" altLang="en-US" b="1" dirty="0" smtClean="0">
                <a:latin typeface="Angsana New" panose="02020603050405020304" pitchFamily="18" charset="-34"/>
              </a:rPr>
              <a:t>แรง กาย ปัญญา ความคิด</a:t>
            </a:r>
            <a:endParaRPr lang="th-TH" altLang="en-US" b="1" dirty="0">
              <a:latin typeface="Angsana New" panose="02020603050405020304" pitchFamily="18" charset="-34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="" xmlns:a16="http://schemas.microsoft.com/office/drawing/2014/main" id="{5BBAD7A6-8EE8-4118-A48F-019632938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690688"/>
            <a:ext cx="4267200" cy="52322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800" b="1" dirty="0">
                <a:latin typeface="Angsana New" panose="02020603050405020304" pitchFamily="18" charset="-34"/>
              </a:rPr>
              <a:t> </a:t>
            </a:r>
            <a:r>
              <a:rPr lang="th-TH" altLang="en-US" sz="2800" b="1" dirty="0" smtClean="0">
                <a:latin typeface="Angsana New" panose="02020603050405020304" pitchFamily="18" charset="-34"/>
              </a:rPr>
              <a:t>ใจ ซื่อสัตย์ มีวินัย เสียสละ สามัคคี</a:t>
            </a:r>
            <a:endParaRPr lang="th-TH" altLang="en-US" sz="2800" b="1" dirty="0">
              <a:latin typeface="Angsana New" panose="02020603050405020304" pitchFamily="18" charset="-34"/>
            </a:endParaRPr>
          </a:p>
        </p:txBody>
      </p:sp>
      <p:sp>
        <p:nvSpPr>
          <p:cNvPr id="13" name="AutoShape 12">
            <a:extLst>
              <a:ext uri="{FF2B5EF4-FFF2-40B4-BE49-F238E27FC236}">
                <a16:creationId xmlns="" xmlns:a16="http://schemas.microsoft.com/office/drawing/2014/main" id="{E8771672-36AA-4598-9440-CF70F2368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048000"/>
            <a:ext cx="1524000" cy="3810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5" name="Text Box 14">
            <a:extLst>
              <a:ext uri="{FF2B5EF4-FFF2-40B4-BE49-F238E27FC236}">
                <a16:creationId xmlns="" xmlns:a16="http://schemas.microsoft.com/office/drawing/2014/main" id="{E0E9033A-CAC2-471B-9313-98E8B47CE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938" y="2247900"/>
            <a:ext cx="1676400" cy="52322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800" b="1" dirty="0" smtClean="0">
                <a:latin typeface="Angsana New" panose="02020603050405020304" pitchFamily="18" charset="-34"/>
              </a:rPr>
              <a:t>รวมกันจัดหา</a:t>
            </a:r>
            <a:endParaRPr lang="th-TH" altLang="en-US" sz="2800" b="1" dirty="0">
              <a:latin typeface="Angsana New" panose="02020603050405020304" pitchFamily="18" charset="-34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="" xmlns:a16="http://schemas.microsoft.com/office/drawing/2014/main" id="{80477176-3AB6-4D74-A421-74C2EE33F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2779713"/>
            <a:ext cx="1689100" cy="52322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800" b="1" dirty="0" smtClean="0">
                <a:latin typeface="Angsana New" panose="02020603050405020304" pitchFamily="18" charset="-34"/>
              </a:rPr>
              <a:t>รวมกันขาย</a:t>
            </a:r>
            <a:endParaRPr lang="th-TH" altLang="en-US" sz="2800" b="1" dirty="0">
              <a:latin typeface="Angsana New" panose="02020603050405020304" pitchFamily="18" charset="-34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="" xmlns:a16="http://schemas.microsoft.com/office/drawing/2014/main" id="{DCF594A5-0FFE-43AD-8F7C-B3A38031B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314700"/>
            <a:ext cx="1676400" cy="52322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800" b="1" dirty="0" smtClean="0">
                <a:latin typeface="Angsana New" panose="02020603050405020304" pitchFamily="18" charset="-34"/>
              </a:rPr>
              <a:t>รวมกันบริการ</a:t>
            </a:r>
            <a:endParaRPr lang="th-TH" altLang="en-US" sz="2800" b="1" dirty="0">
              <a:latin typeface="Angsana New" panose="02020603050405020304" pitchFamily="18" charset="-34"/>
            </a:endParaRPr>
          </a:p>
        </p:txBody>
      </p:sp>
      <p:sp>
        <p:nvSpPr>
          <p:cNvPr id="19" name="AutoShape 18">
            <a:extLst>
              <a:ext uri="{FF2B5EF4-FFF2-40B4-BE49-F238E27FC236}">
                <a16:creationId xmlns="" xmlns:a16="http://schemas.microsoft.com/office/drawing/2014/main" id="{D8A2E389-1BA2-48B0-B2F1-0470B734856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54100" y="21844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20" name="AutoShape 19">
            <a:extLst>
              <a:ext uri="{FF2B5EF4-FFF2-40B4-BE49-F238E27FC236}">
                <a16:creationId xmlns="" xmlns:a16="http://schemas.microsoft.com/office/drawing/2014/main" id="{6DD626F6-29D6-4152-992F-D76755BBDEC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96950" y="4006850"/>
            <a:ext cx="952500" cy="3810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21" name="AutoShape 20">
            <a:extLst>
              <a:ext uri="{FF2B5EF4-FFF2-40B4-BE49-F238E27FC236}">
                <a16:creationId xmlns="" xmlns:a16="http://schemas.microsoft.com/office/drawing/2014/main" id="{C10CB473-9B67-425B-810C-C35A427FE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003800"/>
            <a:ext cx="876300" cy="381000"/>
          </a:xfrm>
          <a:prstGeom prst="rightArrow">
            <a:avLst>
              <a:gd name="adj1" fmla="val 50000"/>
              <a:gd name="adj2" fmla="val 5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22" name="Line 21">
            <a:extLst>
              <a:ext uri="{FF2B5EF4-FFF2-40B4-BE49-F238E27FC236}">
                <a16:creationId xmlns="" xmlns:a16="http://schemas.microsoft.com/office/drawing/2014/main" id="{F205F045-471A-4AB8-A6C7-408163D73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5720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2">
            <a:extLst>
              <a:ext uri="{FF2B5EF4-FFF2-40B4-BE49-F238E27FC236}">
                <a16:creationId xmlns="" xmlns:a16="http://schemas.microsoft.com/office/drawing/2014/main" id="{0A80D520-37C7-4227-AC0D-C900D40400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572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3">
            <a:extLst>
              <a:ext uri="{FF2B5EF4-FFF2-40B4-BE49-F238E27FC236}">
                <a16:creationId xmlns="" xmlns:a16="http://schemas.microsoft.com/office/drawing/2014/main" id="{1FFA1F41-B4C1-49F1-A8FC-8D5A8DD169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5105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4">
            <a:extLst>
              <a:ext uri="{FF2B5EF4-FFF2-40B4-BE49-F238E27FC236}">
                <a16:creationId xmlns="" xmlns:a16="http://schemas.microsoft.com/office/drawing/2014/main" id="{C229C57D-CFD8-48C6-8E86-1E6A4DA53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56388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5">
            <a:extLst>
              <a:ext uri="{FF2B5EF4-FFF2-40B4-BE49-F238E27FC236}">
                <a16:creationId xmlns="" xmlns:a16="http://schemas.microsoft.com/office/drawing/2014/main" id="{6A95C5E5-F5CB-4754-B575-D73308F073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61722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26">
            <a:extLst>
              <a:ext uri="{FF2B5EF4-FFF2-40B4-BE49-F238E27FC236}">
                <a16:creationId xmlns="" xmlns:a16="http://schemas.microsoft.com/office/drawing/2014/main" id="{D81DA528-F6AA-48E8-A986-41BB4D498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343400"/>
            <a:ext cx="3200401" cy="52322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800" b="1" dirty="0" smtClean="0">
                <a:latin typeface="Angsana New" panose="02020603050405020304" pitchFamily="18" charset="-34"/>
              </a:rPr>
              <a:t>การเป็นสมาชิกโดยสมัครใจ</a:t>
            </a:r>
            <a:endParaRPr lang="th-TH" altLang="en-US" sz="2800" b="1" dirty="0">
              <a:latin typeface="Angsana New" panose="02020603050405020304" pitchFamily="18" charset="-34"/>
            </a:endParaRPr>
          </a:p>
        </p:txBody>
      </p:sp>
      <p:sp>
        <p:nvSpPr>
          <p:cNvPr id="28" name="Text Box 27">
            <a:extLst>
              <a:ext uri="{FF2B5EF4-FFF2-40B4-BE49-F238E27FC236}">
                <a16:creationId xmlns="" xmlns:a16="http://schemas.microsoft.com/office/drawing/2014/main" id="{C85D1F69-68B8-408F-A092-E76FE2A3C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0" y="4889500"/>
            <a:ext cx="3922588" cy="954107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800" b="1" dirty="0" smtClean="0">
                <a:latin typeface="Angsana New" panose="02020603050405020304" pitchFamily="18" charset="-34"/>
              </a:rPr>
              <a:t>ควบคุมโดยสมาชิกตามหลักประชาธิปไตย</a:t>
            </a:r>
            <a:endParaRPr lang="th-TH" altLang="en-US" sz="2800" b="1" dirty="0">
              <a:latin typeface="Angsana New" panose="02020603050405020304" pitchFamily="18" charset="-34"/>
            </a:endParaRPr>
          </a:p>
        </p:txBody>
      </p:sp>
      <p:sp>
        <p:nvSpPr>
          <p:cNvPr id="29" name="Text Box 28">
            <a:extLst>
              <a:ext uri="{FF2B5EF4-FFF2-40B4-BE49-F238E27FC236}">
                <a16:creationId xmlns="" xmlns:a16="http://schemas.microsoft.com/office/drawing/2014/main" id="{8EE1770B-1FC4-4EE5-AB4D-FED2513BC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5962330"/>
            <a:ext cx="3876550" cy="52322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800" b="1" dirty="0" smtClean="0">
                <a:latin typeface="Angsana New" panose="02020603050405020304" pitchFamily="18" charset="-34"/>
              </a:rPr>
              <a:t>มีส่วนร่วมทางเศรษฐกิจโดยสมาชิก</a:t>
            </a:r>
            <a:endParaRPr lang="th-TH" altLang="en-US" sz="2800" b="1" dirty="0">
              <a:latin typeface="Angsana New" panose="02020603050405020304" pitchFamily="18" charset="-34"/>
            </a:endParaRPr>
          </a:p>
        </p:txBody>
      </p:sp>
      <p:sp>
        <p:nvSpPr>
          <p:cNvPr id="32" name="Line 31">
            <a:extLst>
              <a:ext uri="{FF2B5EF4-FFF2-40B4-BE49-F238E27FC236}">
                <a16:creationId xmlns="" xmlns:a16="http://schemas.microsoft.com/office/drawing/2014/main" id="{6282E453-BC55-4F12-98BC-866D2E542C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5052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2">
            <a:extLst>
              <a:ext uri="{FF2B5EF4-FFF2-40B4-BE49-F238E27FC236}">
                <a16:creationId xmlns="" xmlns:a16="http://schemas.microsoft.com/office/drawing/2014/main" id="{7B58A04A-95CF-4039-BFFC-FF4440821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9718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33">
            <a:extLst>
              <a:ext uri="{FF2B5EF4-FFF2-40B4-BE49-F238E27FC236}">
                <a16:creationId xmlns="" xmlns:a16="http://schemas.microsoft.com/office/drawing/2014/main" id="{BFA7771C-8C63-4FE5-851B-69C34FF874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4384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AutoShape 34">
            <a:extLst>
              <a:ext uri="{FF2B5EF4-FFF2-40B4-BE49-F238E27FC236}">
                <a16:creationId xmlns="" xmlns:a16="http://schemas.microsoft.com/office/drawing/2014/main" id="{788C80A8-8768-47E5-BF61-63A00340C14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66800" y="57912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cxnSp>
        <p:nvCxnSpPr>
          <p:cNvPr id="37" name="ตัวเชื่อมต่อตรง 36"/>
          <p:cNvCxnSpPr>
            <a:stCxn id="34" idx="0"/>
            <a:endCxn id="32" idx="0"/>
          </p:cNvCxnSpPr>
          <p:nvPr/>
        </p:nvCxnSpPr>
        <p:spPr>
          <a:xfrm>
            <a:off x="4191000" y="2438400"/>
            <a:ext cx="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10414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14337" y="460248"/>
            <a:ext cx="7467600" cy="4873752"/>
          </a:xfrm>
        </p:spPr>
        <p:txBody>
          <a:bodyPr/>
          <a:lstStyle/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2E48B5A9-D96A-4AA6-ADB3-39A44931A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4" y="3779837"/>
            <a:ext cx="2743200" cy="609600"/>
          </a:xfrm>
          <a:prstGeom prst="rect">
            <a:avLst/>
          </a:prstGeom>
          <a:solidFill>
            <a:srgbClr val="00B05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6600"/>
            </a:extrusionClr>
            <a:contourClr>
              <a:srgbClr val="FF6600"/>
            </a:contourClr>
          </a:sp3d>
        </p:spPr>
        <p:txBody>
          <a:bodyPr wrap="none" anchor="ctr">
            <a:flatTx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b="1" dirty="0">
                <a:latin typeface="Angsana New" panose="02020603050405020304" pitchFamily="18" charset="-34"/>
              </a:rPr>
              <a:t>ช่วยเหลือซึ่งกันและกัน</a:t>
            </a:r>
          </a:p>
        </p:txBody>
      </p:sp>
      <p:sp>
        <p:nvSpPr>
          <p:cNvPr id="13" name="AutoShape 12">
            <a:extLst>
              <a:ext uri="{FF2B5EF4-FFF2-40B4-BE49-F238E27FC236}">
                <a16:creationId xmlns="" xmlns:a16="http://schemas.microsoft.com/office/drawing/2014/main" id="{E8771672-36AA-4598-9440-CF70F2368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0706" y="1303338"/>
            <a:ext cx="1524000" cy="3810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4" name="Line 13">
            <a:extLst>
              <a:ext uri="{FF2B5EF4-FFF2-40B4-BE49-F238E27FC236}">
                <a16:creationId xmlns="" xmlns:a16="http://schemas.microsoft.com/office/drawing/2014/main" id="{4F211785-595A-43A4-9A1C-8C087B6009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8137" y="512763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4">
            <a:extLst>
              <a:ext uri="{FF2B5EF4-FFF2-40B4-BE49-F238E27FC236}">
                <a16:creationId xmlns="" xmlns:a16="http://schemas.microsoft.com/office/drawing/2014/main" id="{E0E9033A-CAC2-471B-9313-98E8B47CE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687" y="284163"/>
            <a:ext cx="4424809" cy="52322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800" b="1" dirty="0" smtClean="0">
                <a:latin typeface="Angsana New" panose="02020603050405020304" pitchFamily="18" charset="-34"/>
              </a:rPr>
              <a:t>การปกครองตนเองและความเป็นอิสระ</a:t>
            </a:r>
            <a:endParaRPr lang="th-TH" altLang="en-US" sz="2800" b="1" dirty="0">
              <a:latin typeface="Angsana New" panose="02020603050405020304" pitchFamily="18" charset="-34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="" xmlns:a16="http://schemas.microsoft.com/office/drawing/2014/main" id="{80477176-3AB6-4D74-A421-74C2EE33F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686" y="1455737"/>
            <a:ext cx="4424809" cy="52322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800" b="1" dirty="0" smtClean="0">
                <a:latin typeface="Angsana New" panose="02020603050405020304" pitchFamily="18" charset="-34"/>
              </a:rPr>
              <a:t>การร่วมมือกันระหว่างสหกรณ์</a:t>
            </a:r>
            <a:endParaRPr lang="th-TH" altLang="en-US" sz="2800" b="1" dirty="0">
              <a:latin typeface="Angsana New" panose="02020603050405020304" pitchFamily="18" charset="-34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="" xmlns:a16="http://schemas.microsoft.com/office/drawing/2014/main" id="{DCF594A5-0FFE-43AD-8F7C-B3A38031B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738" y="883583"/>
            <a:ext cx="4405758" cy="52322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800" b="1" dirty="0" smtClean="0">
                <a:latin typeface="Angsana New" panose="02020603050405020304" pitchFamily="18" charset="-34"/>
              </a:rPr>
              <a:t>การศึกษาอบรมและสารสนเทศ</a:t>
            </a:r>
            <a:endParaRPr lang="th-TH" altLang="en-US" sz="2800" b="1" dirty="0">
              <a:latin typeface="Angsana New" panose="02020603050405020304" pitchFamily="18" charset="-34"/>
            </a:endParaRPr>
          </a:p>
        </p:txBody>
      </p:sp>
      <p:sp>
        <p:nvSpPr>
          <p:cNvPr id="18" name="Text Box 17">
            <a:extLst>
              <a:ext uri="{FF2B5EF4-FFF2-40B4-BE49-F238E27FC236}">
                <a16:creationId xmlns="" xmlns:a16="http://schemas.microsoft.com/office/drawing/2014/main" id="{37C24EFB-7A00-4C15-8191-06078A80C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7087" y="2075149"/>
            <a:ext cx="4399407" cy="52322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800" b="1" dirty="0" smtClean="0">
                <a:latin typeface="Angsana New" panose="02020603050405020304" pitchFamily="18" charset="-34"/>
              </a:rPr>
              <a:t>การเอื้ออาทรต่อชุมชน</a:t>
            </a:r>
            <a:endParaRPr lang="th-TH" altLang="en-US" sz="2800" b="1" dirty="0">
              <a:latin typeface="Angsana New" panose="02020603050405020304" pitchFamily="18" charset="-34"/>
            </a:endParaRPr>
          </a:p>
        </p:txBody>
      </p:sp>
      <p:sp>
        <p:nvSpPr>
          <p:cNvPr id="19" name="AutoShape 18">
            <a:extLst>
              <a:ext uri="{FF2B5EF4-FFF2-40B4-BE49-F238E27FC236}">
                <a16:creationId xmlns="" xmlns:a16="http://schemas.microsoft.com/office/drawing/2014/main" id="{D8A2E389-1BA2-48B0-B2F1-0470B734856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54100" y="846138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21" name="AutoShape 20">
            <a:extLst>
              <a:ext uri="{FF2B5EF4-FFF2-40B4-BE49-F238E27FC236}">
                <a16:creationId xmlns="" xmlns:a16="http://schemas.microsoft.com/office/drawing/2014/main" id="{C10CB473-9B67-425B-810C-C35A427FE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3802" y="3759199"/>
            <a:ext cx="876300" cy="381000"/>
          </a:xfrm>
          <a:prstGeom prst="rightArrow">
            <a:avLst>
              <a:gd name="adj1" fmla="val 50000"/>
              <a:gd name="adj2" fmla="val 5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22" name="Line 21">
            <a:extLst>
              <a:ext uri="{FF2B5EF4-FFF2-40B4-BE49-F238E27FC236}">
                <a16:creationId xmlns="" xmlns:a16="http://schemas.microsoft.com/office/drawing/2014/main" id="{F205F045-471A-4AB8-A6C7-408163D73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284537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2">
            <a:extLst>
              <a:ext uri="{FF2B5EF4-FFF2-40B4-BE49-F238E27FC236}">
                <a16:creationId xmlns="" xmlns:a16="http://schemas.microsoft.com/office/drawing/2014/main" id="{0A80D520-37C7-4227-AC0D-C900D40400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284537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5">
            <a:extLst>
              <a:ext uri="{FF2B5EF4-FFF2-40B4-BE49-F238E27FC236}">
                <a16:creationId xmlns="" xmlns:a16="http://schemas.microsoft.com/office/drawing/2014/main" id="{6A95C5E5-F5CB-4754-B575-D73308F073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9113" y="4884737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26">
            <a:extLst>
              <a:ext uri="{FF2B5EF4-FFF2-40B4-BE49-F238E27FC236}">
                <a16:creationId xmlns="" xmlns:a16="http://schemas.microsoft.com/office/drawing/2014/main" id="{D81DA528-F6AA-48E8-A986-41BB4D498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718" y="3061308"/>
            <a:ext cx="3156745" cy="52322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800" b="1" dirty="0" smtClean="0">
                <a:latin typeface="Angsana New" panose="02020603050405020304" pitchFamily="18" charset="-34"/>
              </a:rPr>
              <a:t>จำเริญทรัพย์  จำเริญธรรม</a:t>
            </a:r>
            <a:endParaRPr lang="th-TH" altLang="en-US" sz="2800" b="1" dirty="0">
              <a:latin typeface="Angsana New" panose="02020603050405020304" pitchFamily="18" charset="-34"/>
            </a:endParaRPr>
          </a:p>
        </p:txBody>
      </p:sp>
      <p:sp>
        <p:nvSpPr>
          <p:cNvPr id="28" name="Text Box 27">
            <a:extLst>
              <a:ext uri="{FF2B5EF4-FFF2-40B4-BE49-F238E27FC236}">
                <a16:creationId xmlns="" xmlns:a16="http://schemas.microsoft.com/office/drawing/2014/main" id="{C85D1F69-68B8-408F-A092-E76FE2A3C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980" y="4624253"/>
            <a:ext cx="3053335" cy="52322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800" b="1" dirty="0" smtClean="0">
                <a:latin typeface="Angsana New" panose="02020603050405020304" pitchFamily="18" charset="-34"/>
              </a:rPr>
              <a:t>แผ่นดินธรรม แผ่นดินทอง</a:t>
            </a:r>
            <a:endParaRPr lang="th-TH" altLang="en-US" sz="2800" b="1" dirty="0">
              <a:latin typeface="Angsana New" panose="02020603050405020304" pitchFamily="18" charset="-34"/>
            </a:endParaRPr>
          </a:p>
        </p:txBody>
      </p:sp>
      <p:sp>
        <p:nvSpPr>
          <p:cNvPr id="31" name="Line 30">
            <a:extLst>
              <a:ext uri="{FF2B5EF4-FFF2-40B4-BE49-F238E27FC236}">
                <a16:creationId xmlns="" xmlns:a16="http://schemas.microsoft.com/office/drawing/2014/main" id="{21F8C077-0886-4F77-AEC0-5EC0B47AEA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2112963"/>
            <a:ext cx="4714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1">
            <a:extLst>
              <a:ext uri="{FF2B5EF4-FFF2-40B4-BE49-F238E27FC236}">
                <a16:creationId xmlns="" xmlns:a16="http://schemas.microsoft.com/office/drawing/2014/main" id="{6282E453-BC55-4F12-98BC-866D2E542C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48137" y="1543050"/>
            <a:ext cx="438151" cy="47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2">
            <a:extLst>
              <a:ext uri="{FF2B5EF4-FFF2-40B4-BE49-F238E27FC236}">
                <a16:creationId xmlns="" xmlns:a16="http://schemas.microsoft.com/office/drawing/2014/main" id="{7B58A04A-95CF-4039-BFFC-FF4440821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8137" y="1036637"/>
            <a:ext cx="430213" cy="95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33">
            <a:extLst>
              <a:ext uri="{FF2B5EF4-FFF2-40B4-BE49-F238E27FC236}">
                <a16:creationId xmlns="" xmlns:a16="http://schemas.microsoft.com/office/drawing/2014/main" id="{BFA7771C-8C63-4FE5-851B-69C34FF874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512763"/>
            <a:ext cx="463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3921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แทนเนื้อหา 8">
            <a:extLst>
              <a:ext uri="{FF2B5EF4-FFF2-40B4-BE49-F238E27FC236}">
                <a16:creationId xmlns="" xmlns:a16="http://schemas.microsoft.com/office/drawing/2014/main" id="{4A77B491-380E-6749-BDF1-2EE612ADCAB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/>
              <a:t>พระราชบัญญัติสหกรณ์ พ.ศ.2562 (ฉบับที่ 3) มาตรา 33/1 แบ่งประเภทของสหกรณ์ได้ 8 ประเภทดังนี้ </a:t>
            </a:r>
          </a:p>
          <a:p>
            <a:r>
              <a:rPr lang="th-TH" b="1" dirty="0"/>
              <a:t>1. สหกรณ์การเกษตร</a:t>
            </a:r>
          </a:p>
          <a:p>
            <a:r>
              <a:rPr lang="th-TH" b="1" dirty="0"/>
              <a:t>2. สหกรณ์ประมง</a:t>
            </a:r>
          </a:p>
          <a:p>
            <a:r>
              <a:rPr lang="th-TH" b="1" dirty="0"/>
              <a:t>3. สหกรณ์นิคม </a:t>
            </a:r>
          </a:p>
          <a:p>
            <a:r>
              <a:rPr lang="th-TH" b="1" dirty="0"/>
              <a:t>4. สหกรณ์ร้านค้า</a:t>
            </a:r>
          </a:p>
          <a:p>
            <a:r>
              <a:rPr lang="th-TH" b="1" dirty="0"/>
              <a:t>5. สหกรณ์บริการ</a:t>
            </a:r>
          </a:p>
          <a:p>
            <a:r>
              <a:rPr lang="th-TH" b="1" dirty="0"/>
              <a:t>6. สหกรณ์ออมทรัพย์ </a:t>
            </a:r>
          </a:p>
          <a:p>
            <a:r>
              <a:rPr lang="th-TH" b="1" dirty="0"/>
              <a:t>7. สหกรณ์เครดิตยูเนี่ยน</a:t>
            </a:r>
          </a:p>
          <a:p>
            <a:r>
              <a:rPr lang="th-TH" b="1" dirty="0"/>
              <a:t>8. สหกรณ์อื่นๆตามที่กำหนดในกฎกระทรวง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01B7A841-BF2F-5A46-AB9C-B0744EF8E1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rtlCol="0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  <a:cs typeface="Angsana New" pitchFamily="18" charset="-34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  <a:cs typeface="Angsana New" pitchFamily="18" charset="-34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  <a:cs typeface="Angsana New" pitchFamily="18" charset="-34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6600" dirty="0">
                <a:solidFill>
                  <a:schemeClr val="tx1"/>
                </a:solidFill>
              </a:rPr>
              <a:t>ประเภทของสหกรณ์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>
            <a:extLst>
              <a:ext uri="{FF2B5EF4-FFF2-40B4-BE49-F238E27FC236}">
                <a16:creationId xmlns="" xmlns:a16="http://schemas.microsoft.com/office/drawing/2014/main" id="{177FBE8F-5A2A-42FF-B982-48CCD8862E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2133600"/>
            <a:ext cx="8137525" cy="172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4800" b="1" kern="10" dirty="0">
                <a:ln w="18000">
                  <a:solidFill>
                    <a:srgbClr val="ACC1E8"/>
                  </a:solidFill>
                  <a:miter lim="800000"/>
                  <a:headEnd/>
                  <a:tailEnd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อุดมการณ์ หลักการ วิธีการสหกรณ์</a:t>
            </a:r>
            <a:endParaRPr lang="en-US" sz="4800" b="1" kern="10" dirty="0">
              <a:ln w="18000">
                <a:solidFill>
                  <a:srgbClr val="ACC1E8"/>
                </a:solidFill>
                <a:miter lim="800000"/>
                <a:headEnd/>
                <a:tailEnd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18435" name="Text Box 3">
            <a:extLst>
              <a:ext uri="{FF2B5EF4-FFF2-40B4-BE49-F238E27FC236}">
                <a16:creationId xmlns="" xmlns:a16="http://schemas.microsoft.com/office/drawing/2014/main" id="{F4A6EC42-798B-44DD-A4A8-44B9ADCDC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5313" y="5857875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16</a:t>
            </a:r>
            <a:endParaRPr lang="th-TH" alt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D71C097-BE69-4298-A7A5-62CE6C911AC4}"/>
              </a:ext>
            </a:extLst>
          </p:cNvPr>
          <p:cNvSpPr/>
          <p:nvPr/>
        </p:nvSpPr>
        <p:spPr>
          <a:xfrm>
            <a:off x="323850" y="2705100"/>
            <a:ext cx="4038600" cy="990600"/>
          </a:xfrm>
          <a:prstGeom prst="roundRect">
            <a:avLst/>
          </a:prstGeom>
          <a:solidFill>
            <a:srgbClr val="FF53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solidFill>
                  <a:schemeClr val="tx1"/>
                </a:solidFill>
                <a:latin typeface="Cordia New" pitchFamily="34" charset="-34"/>
              </a:rPr>
              <a:t>สหกรณ์ก</a:t>
            </a:r>
            <a:r>
              <a:rPr lang="th-TH" sz="4800" b="1" u="sng" dirty="0">
                <a:solidFill>
                  <a:schemeClr val="tx1"/>
                </a:solidFill>
                <a:latin typeface="Cordia New" pitchFamily="34" charset="-34"/>
              </a:rPr>
              <a:t>ารเกษตร</a:t>
            </a:r>
            <a:endParaRPr lang="en-US" sz="4800" b="1" u="sng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0A9C43A8-1C28-401B-8A7B-9966B92669EB}"/>
              </a:ext>
            </a:extLst>
          </p:cNvPr>
          <p:cNvSpPr/>
          <p:nvPr/>
        </p:nvSpPr>
        <p:spPr>
          <a:xfrm>
            <a:off x="4191000" y="901700"/>
            <a:ext cx="2209800" cy="6858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ขาดแคลนเงินทุน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36D3A6A7-C496-498C-B67C-0854CB788BA7}"/>
              </a:ext>
            </a:extLst>
          </p:cNvPr>
          <p:cNvSpPr/>
          <p:nvPr/>
        </p:nvSpPr>
        <p:spPr>
          <a:xfrm>
            <a:off x="4191000" y="1663700"/>
            <a:ext cx="2209800" cy="6858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ปัญหาการตลาด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ECD162D6-BDFD-4BA7-B120-6CE39C2A1DBD}"/>
              </a:ext>
            </a:extLst>
          </p:cNvPr>
          <p:cNvSpPr/>
          <p:nvPr/>
        </p:nvSpPr>
        <p:spPr>
          <a:xfrm>
            <a:off x="6553200" y="1663700"/>
            <a:ext cx="1690688" cy="6858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ปัญหาการผลิต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469AA97C-F927-4B60-A77C-C747D5982F89}"/>
              </a:ext>
            </a:extLst>
          </p:cNvPr>
          <p:cNvSpPr/>
          <p:nvPr/>
        </p:nvSpPr>
        <p:spPr>
          <a:xfrm>
            <a:off x="6553200" y="901700"/>
            <a:ext cx="1690688" cy="6858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ขาดแคลนที่ดิน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C47ACCBB-B895-4193-8BFC-BE219A303999}"/>
              </a:ext>
            </a:extLst>
          </p:cNvPr>
          <p:cNvCxnSpPr/>
          <p:nvPr/>
        </p:nvCxnSpPr>
        <p:spPr>
          <a:xfrm flipH="1">
            <a:off x="2667000" y="1447800"/>
            <a:ext cx="1371600" cy="1066800"/>
          </a:xfrm>
          <a:prstGeom prst="straightConnector1">
            <a:avLst/>
          </a:prstGeom>
          <a:ln w="38100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92" name="TextBox 14">
            <a:extLst>
              <a:ext uri="{FF2B5EF4-FFF2-40B4-BE49-F238E27FC236}">
                <a16:creationId xmlns="" xmlns:a16="http://schemas.microsoft.com/office/drawing/2014/main" id="{7830C623-C341-4A0A-BA20-5163DD005717}"/>
              </a:ext>
            </a:extLst>
          </p:cNvPr>
          <p:cNvSpPr txBox="1">
            <a:spLocks noChangeArrowheads="1"/>
          </p:cNvSpPr>
          <p:nvPr/>
        </p:nvSpPr>
        <p:spPr bwMode="auto">
          <a:xfrm rot="-2250819">
            <a:off x="2219325" y="1506538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>
                <a:latin typeface="Cordia New" panose="020B0304020202020204" pitchFamily="34" charset="-34"/>
              </a:rPr>
              <a:t>เหตุผลของการจัดตั้ง</a:t>
            </a:r>
            <a:endParaRPr lang="en-US" altLang="en-US" sz="2000" b="1">
              <a:latin typeface="Cordia New" panose="020B0304020202020204" pitchFamily="34" charset="-34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1265C38F-A09A-4A34-A6A6-AD769DC223B3}"/>
              </a:ext>
            </a:extLst>
          </p:cNvPr>
          <p:cNvSpPr/>
          <p:nvPr/>
        </p:nvSpPr>
        <p:spPr>
          <a:xfrm>
            <a:off x="4191000" y="4191000"/>
            <a:ext cx="2209800" cy="6858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ปัจจัยการผลิตเพิ่มขึ้น 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43ECF853-7354-48D3-A037-D2EFF196C3E9}"/>
              </a:ext>
            </a:extLst>
          </p:cNvPr>
          <p:cNvSpPr/>
          <p:nvPr/>
        </p:nvSpPr>
        <p:spPr>
          <a:xfrm>
            <a:off x="6553200" y="5029200"/>
            <a:ext cx="1906588" cy="6858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เทคโนโลยีสมัยใหม่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6245E507-E506-43C5-85B8-5448F5F2C1FD}"/>
              </a:ext>
            </a:extLst>
          </p:cNvPr>
          <p:cNvSpPr/>
          <p:nvPr/>
        </p:nvSpPr>
        <p:spPr>
          <a:xfrm>
            <a:off x="4191000" y="5029200"/>
            <a:ext cx="2209800" cy="6858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ไม่ถูกเอาเปรียบ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BCE196A9-A94F-4DAA-A2BA-A78CFF7B2648}"/>
              </a:ext>
            </a:extLst>
          </p:cNvPr>
          <p:cNvSpPr/>
          <p:nvPr/>
        </p:nvSpPr>
        <p:spPr>
          <a:xfrm>
            <a:off x="6553200" y="4191000"/>
            <a:ext cx="1906588" cy="6858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มีที่ดินเป็นของตัวเอง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54A8343C-E049-4977-A3A4-C1E2A3A439A3}"/>
              </a:ext>
            </a:extLst>
          </p:cNvPr>
          <p:cNvSpPr/>
          <p:nvPr/>
        </p:nvSpPr>
        <p:spPr>
          <a:xfrm>
            <a:off x="4859338" y="3200400"/>
            <a:ext cx="19050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เงินกู้(ดอกเบี้ยต่ำ)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0A3C7843-2BEC-45EB-9D36-8809915E86CC}"/>
              </a:ext>
            </a:extLst>
          </p:cNvPr>
          <p:cNvCxnSpPr/>
          <p:nvPr/>
        </p:nvCxnSpPr>
        <p:spPr>
          <a:xfrm>
            <a:off x="5257800" y="3810000"/>
            <a:ext cx="0" cy="3048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851E5222-BFC3-471B-A06F-9F01952A1133}"/>
              </a:ext>
            </a:extLst>
          </p:cNvPr>
          <p:cNvCxnSpPr/>
          <p:nvPr/>
        </p:nvCxnSpPr>
        <p:spPr>
          <a:xfrm>
            <a:off x="2743200" y="3962400"/>
            <a:ext cx="1295400" cy="1066800"/>
          </a:xfrm>
          <a:prstGeom prst="straightConnector1">
            <a:avLst/>
          </a:prstGeom>
          <a:ln w="38100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00" name="TextBox 30">
            <a:extLst>
              <a:ext uri="{FF2B5EF4-FFF2-40B4-BE49-F238E27FC236}">
                <a16:creationId xmlns="" xmlns:a16="http://schemas.microsoft.com/office/drawing/2014/main" id="{EF3ED548-6193-4D0C-80CD-2D2647465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419600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>
                <a:latin typeface="Cordia New" panose="020B0304020202020204" pitchFamily="34" charset="-34"/>
              </a:rPr>
              <a:t>ประโยชน์</a:t>
            </a:r>
            <a:endParaRPr lang="en-US" altLang="en-US" sz="2000" b="1">
              <a:latin typeface="Cordia New" panose="020B0304020202020204" pitchFamily="34" charset="-34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A22163C1-AD8B-45E0-A793-2FEC6477DB94}"/>
              </a:ext>
            </a:extLst>
          </p:cNvPr>
          <p:cNvSpPr/>
          <p:nvPr/>
        </p:nvSpPr>
        <p:spPr>
          <a:xfrm>
            <a:off x="457200" y="762000"/>
            <a:ext cx="2133600" cy="76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chemeClr val="tx1"/>
                </a:solidFill>
                <a:latin typeface="Cordia New" pitchFamily="34" charset="-34"/>
              </a:rPr>
              <a:t>เกษตรกร</a:t>
            </a:r>
            <a:endParaRPr lang="en-US" sz="32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3" name="Down Arrow 32">
            <a:extLst>
              <a:ext uri="{FF2B5EF4-FFF2-40B4-BE49-F238E27FC236}">
                <a16:creationId xmlns="" xmlns:a16="http://schemas.microsoft.com/office/drawing/2014/main" id="{166F6800-B46C-4A6C-9203-6DB2AE31AFB8}"/>
              </a:ext>
            </a:extLst>
          </p:cNvPr>
          <p:cNvSpPr/>
          <p:nvPr/>
        </p:nvSpPr>
        <p:spPr>
          <a:xfrm>
            <a:off x="1219200" y="1676400"/>
            <a:ext cx="533400" cy="8382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4" name="Flowchart: Alternate Process 33">
            <a:extLst>
              <a:ext uri="{FF2B5EF4-FFF2-40B4-BE49-F238E27FC236}">
                <a16:creationId xmlns="" xmlns:a16="http://schemas.microsoft.com/office/drawing/2014/main" id="{28B82C54-62E5-4CBF-B50E-1F5FC310C194}"/>
              </a:ext>
            </a:extLst>
          </p:cNvPr>
          <p:cNvSpPr/>
          <p:nvPr/>
        </p:nvSpPr>
        <p:spPr>
          <a:xfrm>
            <a:off x="468313" y="5943600"/>
            <a:ext cx="6407150" cy="438150"/>
          </a:xfrm>
          <a:prstGeom prst="flowChartAlternateProcess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สหกรณ์โคนมหนองโพราชบุรี จำกัด(แก้ไขนมสดล้นตลาด)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F8A5C521-80F2-478B-989A-0EDDD0627353}"/>
              </a:ext>
            </a:extLst>
          </p:cNvPr>
          <p:cNvCxnSpPr/>
          <p:nvPr/>
        </p:nvCxnSpPr>
        <p:spPr>
          <a:xfrm>
            <a:off x="1676400" y="3886200"/>
            <a:ext cx="0" cy="1905000"/>
          </a:xfrm>
          <a:prstGeom prst="straightConnector1">
            <a:avLst/>
          </a:prstGeom>
          <a:ln w="38100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05" name="TextBox 38">
            <a:extLst>
              <a:ext uri="{FF2B5EF4-FFF2-40B4-BE49-F238E27FC236}">
                <a16:creationId xmlns="" xmlns:a16="http://schemas.microsoft.com/office/drawing/2014/main" id="{6C47E280-5021-4997-906C-34920DFC9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>
                <a:latin typeface="Cordia New" panose="020B0304020202020204" pitchFamily="34" charset="-34"/>
              </a:rPr>
              <a:t>ตัวอย่าง</a:t>
            </a:r>
            <a:endParaRPr lang="en-US" altLang="en-US" sz="2000" b="1">
              <a:latin typeface="Cordia New" panose="020B0304020202020204" pitchFamily="34" charset="-34"/>
            </a:endParaRPr>
          </a:p>
        </p:txBody>
      </p:sp>
      <p:sp>
        <p:nvSpPr>
          <p:cNvPr id="93206" name="Rectangle 1">
            <a:extLst>
              <a:ext uri="{FF2B5EF4-FFF2-40B4-BE49-F238E27FC236}">
                <a16:creationId xmlns="" xmlns:a16="http://schemas.microsoft.com/office/drawing/2014/main" id="{F3A46B41-4D65-44FA-8F05-E1DE09887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638" y="-100013"/>
            <a:ext cx="2711450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4000" b="1" u="sng">
                <a:solidFill>
                  <a:schemeClr val="bg1"/>
                </a:solidFill>
                <a:latin typeface="Cordia New" panose="020B0304020202020204" pitchFamily="34" charset="-34"/>
              </a:rPr>
              <a:t>เกษตร</a:t>
            </a:r>
            <a:endParaRPr lang="en-US" altLang="en-US" sz="4000" b="1" u="sng">
              <a:solidFill>
                <a:schemeClr val="bg1"/>
              </a:solidFill>
              <a:latin typeface="Cordia New" panose="020B0304020202020204" pitchFamily="34" charset="-34"/>
            </a:endParaRPr>
          </a:p>
        </p:txBody>
      </p:sp>
      <p:pic>
        <p:nvPicPr>
          <p:cNvPr id="93207" name="Picture 2">
            <a:extLst>
              <a:ext uri="{FF2B5EF4-FFF2-40B4-BE49-F238E27FC236}">
                <a16:creationId xmlns="" xmlns:a16="http://schemas.microsoft.com/office/drawing/2014/main" id="{AAF1D569-A5AA-450E-9449-7D495A1E9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4450"/>
            <a:ext cx="6302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86B91762-5F09-4FCE-821C-3D982C3A322D}"/>
              </a:ext>
            </a:extLst>
          </p:cNvPr>
          <p:cNvSpPr/>
          <p:nvPr/>
        </p:nvSpPr>
        <p:spPr>
          <a:xfrm>
            <a:off x="323850" y="2743200"/>
            <a:ext cx="2800350" cy="990600"/>
          </a:xfrm>
          <a:prstGeom prst="roundRect">
            <a:avLst/>
          </a:prstGeom>
          <a:solidFill>
            <a:srgbClr val="FF535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solidFill>
                  <a:schemeClr val="tx1"/>
                </a:solidFill>
                <a:latin typeface="Cordia New" pitchFamily="34" charset="-34"/>
              </a:rPr>
              <a:t>สหกรณ์</a:t>
            </a:r>
            <a:r>
              <a:rPr lang="th-TH" sz="4400" b="1" u="sng" dirty="0">
                <a:solidFill>
                  <a:schemeClr val="tx1"/>
                </a:solidFill>
                <a:latin typeface="Cordia New" pitchFamily="34" charset="-34"/>
              </a:rPr>
              <a:t>ประมง</a:t>
            </a:r>
            <a:endParaRPr lang="en-US" sz="4400" b="1" u="sng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9AC27492-8204-4F3E-957F-7D1A446C5DC1}"/>
              </a:ext>
            </a:extLst>
          </p:cNvPr>
          <p:cNvSpPr/>
          <p:nvPr/>
        </p:nvSpPr>
        <p:spPr>
          <a:xfrm>
            <a:off x="4191000" y="757238"/>
            <a:ext cx="2209800" cy="6858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ขาดแคลนเงินทุน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046C9FC0-A6E4-4732-8061-4A8708DB2123}"/>
              </a:ext>
            </a:extLst>
          </p:cNvPr>
          <p:cNvSpPr/>
          <p:nvPr/>
        </p:nvSpPr>
        <p:spPr>
          <a:xfrm>
            <a:off x="4191000" y="1519238"/>
            <a:ext cx="2209800" cy="6858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ปัญหาการตลาด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C53CDC6B-F88A-4E6A-A651-676EE4FD9371}"/>
              </a:ext>
            </a:extLst>
          </p:cNvPr>
          <p:cNvSpPr/>
          <p:nvPr/>
        </p:nvSpPr>
        <p:spPr>
          <a:xfrm>
            <a:off x="6553200" y="1519238"/>
            <a:ext cx="1979613" cy="6858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ขาดวัสดุในการประมง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84E8BA8B-5C05-47EF-9F8A-864CB1147D16}"/>
              </a:ext>
            </a:extLst>
          </p:cNvPr>
          <p:cNvSpPr/>
          <p:nvPr/>
        </p:nvSpPr>
        <p:spPr>
          <a:xfrm>
            <a:off x="6553200" y="757238"/>
            <a:ext cx="1979613" cy="6858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ขาดเทคนิคในการเพาะเลี้ยง</a:t>
            </a:r>
            <a:r>
              <a:rPr lang="en-US" sz="24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	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ACED08D9-FA25-4FB1-81E6-1498CE833ED5}"/>
              </a:ext>
            </a:extLst>
          </p:cNvPr>
          <p:cNvCxnSpPr/>
          <p:nvPr/>
        </p:nvCxnSpPr>
        <p:spPr>
          <a:xfrm flipH="1">
            <a:off x="2667000" y="1447800"/>
            <a:ext cx="1371600" cy="1066800"/>
          </a:xfrm>
          <a:prstGeom prst="straightConnector1">
            <a:avLst/>
          </a:prstGeom>
          <a:ln w="38100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16" name="TextBox 9">
            <a:extLst>
              <a:ext uri="{FF2B5EF4-FFF2-40B4-BE49-F238E27FC236}">
                <a16:creationId xmlns="" xmlns:a16="http://schemas.microsoft.com/office/drawing/2014/main" id="{D81BE5F1-FA86-4747-A8A9-79693C98BCD9}"/>
              </a:ext>
            </a:extLst>
          </p:cNvPr>
          <p:cNvSpPr txBox="1">
            <a:spLocks noChangeArrowheads="1"/>
          </p:cNvSpPr>
          <p:nvPr/>
        </p:nvSpPr>
        <p:spPr bwMode="auto">
          <a:xfrm rot="-2250819">
            <a:off x="2219325" y="1506538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>
                <a:latin typeface="Cordia New" panose="020B0304020202020204" pitchFamily="34" charset="-34"/>
              </a:rPr>
              <a:t>เหตุผลของการจัดตั้ง</a:t>
            </a:r>
            <a:endParaRPr lang="en-US" altLang="en-US" sz="2000" b="1">
              <a:latin typeface="Cordia New" panose="020B0304020202020204" pitchFamily="34" charset="-34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D31DB084-C8E5-4006-BBA4-68BDECB9B8D3}"/>
              </a:ext>
            </a:extLst>
          </p:cNvPr>
          <p:cNvSpPr/>
          <p:nvPr/>
        </p:nvSpPr>
        <p:spPr>
          <a:xfrm>
            <a:off x="4191000" y="4829175"/>
            <a:ext cx="2209800" cy="685800"/>
          </a:xfrm>
          <a:prstGeom prst="roundRect">
            <a:avLst/>
          </a:prstGeom>
          <a:solidFill>
            <a:srgbClr val="C9DBF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ซื้ออุปกรณ์ราคาสูงได้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41B366EC-4F24-4D74-91B1-FC76976A577D}"/>
              </a:ext>
            </a:extLst>
          </p:cNvPr>
          <p:cNvSpPr/>
          <p:nvPr/>
        </p:nvSpPr>
        <p:spPr>
          <a:xfrm>
            <a:off x="6553200" y="4829175"/>
            <a:ext cx="2209800" cy="685800"/>
          </a:xfrm>
          <a:prstGeom prst="roundRect">
            <a:avLst/>
          </a:prstGeom>
          <a:solidFill>
            <a:srgbClr val="C9DBF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สินค้ามีคุณภาพ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711F131B-63B4-42B4-BD37-C58278F02AF9}"/>
              </a:ext>
            </a:extLst>
          </p:cNvPr>
          <p:cNvSpPr/>
          <p:nvPr/>
        </p:nvSpPr>
        <p:spPr>
          <a:xfrm>
            <a:off x="4191000" y="3990975"/>
            <a:ext cx="2209800" cy="685800"/>
          </a:xfrm>
          <a:prstGeom prst="roundRect">
            <a:avLst/>
          </a:prstGeom>
          <a:solidFill>
            <a:srgbClr val="C9DBF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ไม่ถูกเอาเปรียบ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CBB3BE0E-0AF2-47B4-AF78-88A71BE531DE}"/>
              </a:ext>
            </a:extLst>
          </p:cNvPr>
          <p:cNvSpPr/>
          <p:nvPr/>
        </p:nvSpPr>
        <p:spPr>
          <a:xfrm>
            <a:off x="6553200" y="3990975"/>
            <a:ext cx="2209800" cy="685800"/>
          </a:xfrm>
          <a:prstGeom prst="roundRect">
            <a:avLst/>
          </a:prstGeom>
          <a:solidFill>
            <a:srgbClr val="C9DBF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ได้รับการอบรม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BCDD6639-AC5B-4F00-92E6-10E9DA608083}"/>
              </a:ext>
            </a:extLst>
          </p:cNvPr>
          <p:cNvSpPr/>
          <p:nvPr/>
        </p:nvSpPr>
        <p:spPr>
          <a:xfrm>
            <a:off x="1752600" y="5029200"/>
            <a:ext cx="1600200" cy="533400"/>
          </a:xfrm>
          <a:prstGeom prst="roundRect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latin typeface="Cordia New" pitchFamily="34" charset="-34"/>
              </a:rPr>
              <a:t>เงินกู้(ดอกเบี้ยต่ำ)</a:t>
            </a:r>
            <a:endParaRPr lang="en-US" sz="20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738B0218-25B8-4E6D-B87E-1D109DD4F03B}"/>
              </a:ext>
            </a:extLst>
          </p:cNvPr>
          <p:cNvCxnSpPr/>
          <p:nvPr/>
        </p:nvCxnSpPr>
        <p:spPr>
          <a:xfrm>
            <a:off x="2743200" y="3962400"/>
            <a:ext cx="1295400" cy="1066800"/>
          </a:xfrm>
          <a:prstGeom prst="straightConnector1">
            <a:avLst/>
          </a:prstGeom>
          <a:ln w="38100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23" name="TextBox 17">
            <a:extLst>
              <a:ext uri="{FF2B5EF4-FFF2-40B4-BE49-F238E27FC236}">
                <a16:creationId xmlns="" xmlns:a16="http://schemas.microsoft.com/office/drawing/2014/main" id="{69186FB2-5F27-475A-AFEB-32F89E24C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419600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>
                <a:latin typeface="Cordia New" panose="020B0304020202020204" pitchFamily="34" charset="-34"/>
              </a:rPr>
              <a:t>ประโยชน์</a:t>
            </a:r>
            <a:endParaRPr lang="en-US" altLang="en-US" sz="2000" b="1">
              <a:latin typeface="Cordia New" panose="020B0304020202020204" pitchFamily="34" charset="-34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F16A3B2D-B1CA-45CF-B41F-84FA71976027}"/>
              </a:ext>
            </a:extLst>
          </p:cNvPr>
          <p:cNvSpPr/>
          <p:nvPr/>
        </p:nvSpPr>
        <p:spPr>
          <a:xfrm>
            <a:off x="4191000" y="5743575"/>
            <a:ext cx="2209800" cy="685800"/>
          </a:xfrm>
          <a:prstGeom prst="roundRect">
            <a:avLst/>
          </a:prstGeom>
          <a:solidFill>
            <a:srgbClr val="C9DBF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คุณภาพชีวิที่ดีขึ้น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013E9313-9E69-44D1-9F72-39FEF756DC2C}"/>
              </a:ext>
            </a:extLst>
          </p:cNvPr>
          <p:cNvSpPr/>
          <p:nvPr/>
        </p:nvSpPr>
        <p:spPr>
          <a:xfrm>
            <a:off x="1905000" y="5949950"/>
            <a:ext cx="1447800" cy="533400"/>
          </a:xfrm>
          <a:prstGeom prst="roundRect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รับฝากเงิน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E297016F-2524-4B38-880A-AFD5DC7081B6}"/>
              </a:ext>
            </a:extLst>
          </p:cNvPr>
          <p:cNvCxnSpPr/>
          <p:nvPr/>
        </p:nvCxnSpPr>
        <p:spPr>
          <a:xfrm>
            <a:off x="3505200" y="6248400"/>
            <a:ext cx="6096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5338F064-0F36-407B-8D27-0E5EAC39AE2C}"/>
              </a:ext>
            </a:extLst>
          </p:cNvPr>
          <p:cNvSpPr/>
          <p:nvPr/>
        </p:nvSpPr>
        <p:spPr>
          <a:xfrm>
            <a:off x="457200" y="762000"/>
            <a:ext cx="2133600" cy="762000"/>
          </a:xfrm>
          <a:prstGeom prst="ellipse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tx1"/>
                </a:solidFill>
                <a:latin typeface="Cordia New" pitchFamily="34" charset="-34"/>
              </a:rPr>
              <a:t>ชาวประมง</a:t>
            </a:r>
            <a:endParaRPr lang="en-US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2" name="Down Arrow 41">
            <a:extLst>
              <a:ext uri="{FF2B5EF4-FFF2-40B4-BE49-F238E27FC236}">
                <a16:creationId xmlns="" xmlns:a16="http://schemas.microsoft.com/office/drawing/2014/main" id="{77612DE5-0031-428C-A18A-92C0AC87C092}"/>
              </a:ext>
            </a:extLst>
          </p:cNvPr>
          <p:cNvSpPr/>
          <p:nvPr/>
        </p:nvSpPr>
        <p:spPr>
          <a:xfrm>
            <a:off x="1219200" y="1676400"/>
            <a:ext cx="533400" cy="8382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4229" name="Rectangle 22">
            <a:extLst>
              <a:ext uri="{FF2B5EF4-FFF2-40B4-BE49-F238E27FC236}">
                <a16:creationId xmlns="" xmlns:a16="http://schemas.microsoft.com/office/drawing/2014/main" id="{4B7A13AD-32B2-4306-A345-637C752B6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638" y="-100013"/>
            <a:ext cx="2711450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4000" b="1" u="sng">
                <a:solidFill>
                  <a:schemeClr val="bg1"/>
                </a:solidFill>
                <a:latin typeface="Cordia New" panose="020B0304020202020204" pitchFamily="34" charset="-34"/>
              </a:rPr>
              <a:t>ประมง</a:t>
            </a:r>
            <a:endParaRPr lang="en-US" altLang="en-US" sz="4000" b="1" u="sng">
              <a:solidFill>
                <a:schemeClr val="bg1"/>
              </a:solidFill>
              <a:latin typeface="Cordia New" panose="020B0304020202020204" pitchFamily="34" charset="-34"/>
            </a:endParaRPr>
          </a:p>
        </p:txBody>
      </p:sp>
      <p:pic>
        <p:nvPicPr>
          <p:cNvPr id="94230" name="Picture 1">
            <a:extLst>
              <a:ext uri="{FF2B5EF4-FFF2-40B4-BE49-F238E27FC236}">
                <a16:creationId xmlns="" xmlns:a16="http://schemas.microsoft.com/office/drawing/2014/main" id="{8C53171F-6E66-4A5A-94D6-D38D985B00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82550"/>
            <a:ext cx="6540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3ACFE3F-5B5E-44D4-8677-7F440363E4EA}"/>
              </a:ext>
            </a:extLst>
          </p:cNvPr>
          <p:cNvSpPr txBox="1"/>
          <p:nvPr/>
        </p:nvSpPr>
        <p:spPr>
          <a:xfrm>
            <a:off x="3203575" y="2762250"/>
            <a:ext cx="5910263" cy="954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Cordia New" pitchFamily="34" charset="-34"/>
              </a:rPr>
              <a:t>สหกรณ์ประมงแห่งแรก คือ สหกรณ์ประมงพิษณุโลก จำกัด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Cordia New" pitchFamily="34" charset="-34"/>
              </a:rPr>
              <a:t>จัดตั้งเมื่อ พ.ศ. 2492 อ.พรหมพิราม จ.พิษณุโลก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D67F9A53-BF0E-4006-B8B4-320DD59AF324}"/>
              </a:ext>
            </a:extLst>
          </p:cNvPr>
          <p:cNvSpPr/>
          <p:nvPr/>
        </p:nvSpPr>
        <p:spPr>
          <a:xfrm>
            <a:off x="179388" y="2286000"/>
            <a:ext cx="2716212" cy="990600"/>
          </a:xfrm>
          <a:prstGeom prst="roundRect">
            <a:avLst/>
          </a:prstGeom>
          <a:solidFill>
            <a:srgbClr val="FF535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solidFill>
                  <a:schemeClr val="tx1"/>
                </a:solidFill>
                <a:latin typeface="Cordia New" pitchFamily="34" charset="-34"/>
              </a:rPr>
              <a:t>สหกรณ์</a:t>
            </a:r>
            <a:r>
              <a:rPr lang="th-TH" sz="4800" b="1" u="sng" dirty="0">
                <a:solidFill>
                  <a:schemeClr val="tx1"/>
                </a:solidFill>
                <a:latin typeface="Cordia New" pitchFamily="34" charset="-34"/>
              </a:rPr>
              <a:t>นิคม</a:t>
            </a:r>
            <a:endParaRPr lang="en-US" sz="4800" b="1" u="sng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3" name="Down Arrow 22">
            <a:extLst>
              <a:ext uri="{FF2B5EF4-FFF2-40B4-BE49-F238E27FC236}">
                <a16:creationId xmlns="" xmlns:a16="http://schemas.microsoft.com/office/drawing/2014/main" id="{A21FE8C0-95DB-44AC-BC9C-0F35A73BDED5}"/>
              </a:ext>
            </a:extLst>
          </p:cNvPr>
          <p:cNvSpPr/>
          <p:nvPr/>
        </p:nvSpPr>
        <p:spPr>
          <a:xfrm>
            <a:off x="1295400" y="1600200"/>
            <a:ext cx="457200" cy="6096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DB38EA1-A10E-4625-B617-F1CDB89EF2FD}"/>
              </a:ext>
            </a:extLst>
          </p:cNvPr>
          <p:cNvSpPr/>
          <p:nvPr/>
        </p:nvSpPr>
        <p:spPr>
          <a:xfrm>
            <a:off x="684213" y="381000"/>
            <a:ext cx="2287587" cy="990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เกษตรกร - ไม่มีที่ดินเป็นของตัวเอง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BE1EB84B-296D-4687-9359-995DD0B10462}"/>
              </a:ext>
            </a:extLst>
          </p:cNvPr>
          <p:cNvSpPr/>
          <p:nvPr/>
        </p:nvSpPr>
        <p:spPr>
          <a:xfrm>
            <a:off x="684213" y="4114800"/>
            <a:ext cx="2135187" cy="990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รัฐบาลจัดที่ดิน</a:t>
            </a:r>
            <a:r>
              <a:rPr lang="th-TH" sz="2400" b="1" u="sng" dirty="0">
                <a:solidFill>
                  <a:schemeClr val="tx1"/>
                </a:solidFill>
                <a:latin typeface="Cordia New" pitchFamily="34" charset="-34"/>
              </a:rPr>
              <a:t>ป่าสงวนที่เสื่อมสภาพ</a:t>
            </a: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ให้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6" name="Down Arrow 25">
            <a:extLst>
              <a:ext uri="{FF2B5EF4-FFF2-40B4-BE49-F238E27FC236}">
                <a16:creationId xmlns="" xmlns:a16="http://schemas.microsoft.com/office/drawing/2014/main" id="{998447BA-9861-4A4A-90AF-A92E98105F9D}"/>
              </a:ext>
            </a:extLst>
          </p:cNvPr>
          <p:cNvSpPr/>
          <p:nvPr/>
        </p:nvSpPr>
        <p:spPr>
          <a:xfrm>
            <a:off x="1295400" y="3352800"/>
            <a:ext cx="457200" cy="6096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7" name="Snip Single Corner Rectangle 26">
            <a:extLst>
              <a:ext uri="{FF2B5EF4-FFF2-40B4-BE49-F238E27FC236}">
                <a16:creationId xmlns="" xmlns:a16="http://schemas.microsoft.com/office/drawing/2014/main" id="{9A0BF4D7-027D-488A-B514-950DD510DC76}"/>
              </a:ext>
            </a:extLst>
          </p:cNvPr>
          <p:cNvSpPr/>
          <p:nvPr/>
        </p:nvSpPr>
        <p:spPr>
          <a:xfrm>
            <a:off x="4191000" y="4876800"/>
            <a:ext cx="4419600" cy="1143000"/>
          </a:xfrm>
          <a:prstGeom prst="snip1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ปัจจุบัน</a:t>
            </a:r>
            <a:r>
              <a:rPr lang="en-US" sz="24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:</a:t>
            </a: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สมาชิกไม่ได้รับกรรมสิทธ์ในที่ดิน แต่เป็น</a:t>
            </a:r>
            <a:r>
              <a:rPr lang="th-TH" sz="2400" b="1" u="sng" dirty="0">
                <a:solidFill>
                  <a:schemeClr val="tx1"/>
                </a:solidFill>
                <a:latin typeface="Cordia New" pitchFamily="34" charset="-34"/>
              </a:rPr>
              <a:t>สิทธิครอบครองที่ดิน</a:t>
            </a:r>
            <a:endParaRPr lang="en-US" sz="2400" b="1" u="sng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8" name="Snip Single Corner Rectangle 27">
            <a:extLst>
              <a:ext uri="{FF2B5EF4-FFF2-40B4-BE49-F238E27FC236}">
                <a16:creationId xmlns="" xmlns:a16="http://schemas.microsoft.com/office/drawing/2014/main" id="{75D55E24-9A68-409E-9F45-325DDA90CDEC}"/>
              </a:ext>
            </a:extLst>
          </p:cNvPr>
          <p:cNvSpPr/>
          <p:nvPr/>
        </p:nvSpPr>
        <p:spPr>
          <a:xfrm>
            <a:off x="4191000" y="3806825"/>
            <a:ext cx="4419600" cy="990600"/>
          </a:xfrm>
          <a:prstGeom prst="snip1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สมัยก่อน</a:t>
            </a:r>
            <a:r>
              <a:rPr lang="en-US" sz="24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:</a:t>
            </a: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สมาชิกได้รับกรรมสิทธ์ในที่ดิน และนำไปขายต่อ</a:t>
            </a:r>
            <a:endParaRPr lang="en-US" sz="2400" b="1" u="sng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1E155910-8F53-4080-9B9C-6BDB56AA63AF}"/>
              </a:ext>
            </a:extLst>
          </p:cNvPr>
          <p:cNvCxnSpPr/>
          <p:nvPr/>
        </p:nvCxnSpPr>
        <p:spPr>
          <a:xfrm flipV="1">
            <a:off x="2971800" y="4191000"/>
            <a:ext cx="9144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418C1118-FD5D-4230-8B2D-D5B84AF700A8}"/>
              </a:ext>
            </a:extLst>
          </p:cNvPr>
          <p:cNvCxnSpPr/>
          <p:nvPr/>
        </p:nvCxnSpPr>
        <p:spPr>
          <a:xfrm>
            <a:off x="3048000" y="4876800"/>
            <a:ext cx="7620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BC22C255-EF34-4DF6-8A1C-5184D99DAA24}"/>
              </a:ext>
            </a:extLst>
          </p:cNvPr>
          <p:cNvSpPr/>
          <p:nvPr/>
        </p:nvSpPr>
        <p:spPr>
          <a:xfrm>
            <a:off x="3954463" y="1943100"/>
            <a:ext cx="2362200" cy="533400"/>
          </a:xfrm>
          <a:prstGeom prst="roundRect">
            <a:avLst/>
          </a:prstGeom>
          <a:solidFill>
            <a:srgbClr val="C9D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การจัดการที่ดี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6237C861-771C-40CD-9B2F-B33758F27419}"/>
              </a:ext>
            </a:extLst>
          </p:cNvPr>
          <p:cNvSpPr/>
          <p:nvPr/>
        </p:nvSpPr>
        <p:spPr>
          <a:xfrm>
            <a:off x="6400800" y="260350"/>
            <a:ext cx="1982788" cy="762000"/>
          </a:xfrm>
          <a:prstGeom prst="roundRect">
            <a:avLst/>
          </a:prstGeom>
          <a:solidFill>
            <a:srgbClr val="C9D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รายได้+ฐานะมั่นคง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B6ED235E-4417-4F40-8FB3-C421D2EFC5A4}"/>
              </a:ext>
            </a:extLst>
          </p:cNvPr>
          <p:cNvSpPr/>
          <p:nvPr/>
        </p:nvSpPr>
        <p:spPr>
          <a:xfrm>
            <a:off x="6400800" y="1104900"/>
            <a:ext cx="1982788" cy="762000"/>
          </a:xfrm>
          <a:prstGeom prst="roundRect">
            <a:avLst/>
          </a:prstGeom>
          <a:solidFill>
            <a:srgbClr val="C9D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สื่อกลางในการทำตามกฎหมาย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CBFDAECD-B715-4A4C-A9CE-3D1ED8FD62A6}"/>
              </a:ext>
            </a:extLst>
          </p:cNvPr>
          <p:cNvSpPr/>
          <p:nvPr/>
        </p:nvSpPr>
        <p:spPr>
          <a:xfrm>
            <a:off x="3954463" y="260350"/>
            <a:ext cx="2362200" cy="762000"/>
          </a:xfrm>
          <a:prstGeom prst="roundRect">
            <a:avLst/>
          </a:prstGeom>
          <a:solidFill>
            <a:srgbClr val="C9D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สื่อกลางในการขอรับบริการจากรัฐ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363F1D17-0048-4842-A6DE-600DE1F5A772}"/>
              </a:ext>
            </a:extLst>
          </p:cNvPr>
          <p:cNvSpPr/>
          <p:nvPr/>
        </p:nvSpPr>
        <p:spPr>
          <a:xfrm>
            <a:off x="3954463" y="1114425"/>
            <a:ext cx="2362200" cy="762000"/>
          </a:xfrm>
          <a:prstGeom prst="roundRect">
            <a:avLst/>
          </a:prstGeom>
          <a:solidFill>
            <a:srgbClr val="C9D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มีสถาบันเป็นของตนเอง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A29C7548-961C-45D6-9766-EC251FB1A4BB}"/>
              </a:ext>
            </a:extLst>
          </p:cNvPr>
          <p:cNvCxnSpPr/>
          <p:nvPr/>
        </p:nvCxnSpPr>
        <p:spPr>
          <a:xfrm flipV="1">
            <a:off x="2819400" y="15240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5249" name="TextBox 39">
            <a:extLst>
              <a:ext uri="{FF2B5EF4-FFF2-40B4-BE49-F238E27FC236}">
                <a16:creationId xmlns="" xmlns:a16="http://schemas.microsoft.com/office/drawing/2014/main" id="{CE2E71F6-BFC2-4C50-923E-7581C2122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676400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>
                <a:latin typeface="Cordia New" panose="020B0304020202020204" pitchFamily="34" charset="-34"/>
              </a:rPr>
              <a:t>ประโยชน์</a:t>
            </a:r>
            <a:endParaRPr lang="en-US" altLang="en-US" sz="2000" b="1">
              <a:latin typeface="Cordia New" panose="020B0304020202020204" pitchFamily="34" charset="-34"/>
            </a:endParaRPr>
          </a:p>
        </p:txBody>
      </p:sp>
      <p:sp>
        <p:nvSpPr>
          <p:cNvPr id="95250" name="Rectangle 18">
            <a:extLst>
              <a:ext uri="{FF2B5EF4-FFF2-40B4-BE49-F238E27FC236}">
                <a16:creationId xmlns="" xmlns:a16="http://schemas.microsoft.com/office/drawing/2014/main" id="{73A91EC9-94D0-46FF-B9EE-D0F203B47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638" y="-100013"/>
            <a:ext cx="2711450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4000" b="1" u="sng">
                <a:solidFill>
                  <a:schemeClr val="bg1"/>
                </a:solidFill>
                <a:latin typeface="Cordia New" panose="020B0304020202020204" pitchFamily="34" charset="-34"/>
              </a:rPr>
              <a:t>นิคม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27FB275-3543-4A95-B2DB-BE60B824B402}"/>
              </a:ext>
            </a:extLst>
          </p:cNvPr>
          <p:cNvSpPr txBox="1"/>
          <p:nvPr/>
        </p:nvSpPr>
        <p:spPr>
          <a:xfrm>
            <a:off x="2978150" y="2525713"/>
            <a:ext cx="6069013" cy="1076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latin typeface="Cordia New" pitchFamily="34" charset="-34"/>
              </a:rPr>
              <a:t>เริ่มดำเนินการแห่งแรก คือ อ.ลำลูกกา จ.ปทุมธานี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latin typeface="Cordia New" pitchFamily="34" charset="-34"/>
              </a:rPr>
              <a:t>พ.ศ. 2478</a:t>
            </a:r>
            <a:endParaRPr lang="en-US" sz="32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8F024427-6510-4945-9963-2F055A6FFDBF}"/>
              </a:ext>
            </a:extLst>
          </p:cNvPr>
          <p:cNvSpPr/>
          <p:nvPr/>
        </p:nvSpPr>
        <p:spPr>
          <a:xfrm>
            <a:off x="298450" y="2620963"/>
            <a:ext cx="3049588" cy="990600"/>
          </a:xfrm>
          <a:prstGeom prst="roundRect">
            <a:avLst/>
          </a:prstGeom>
          <a:solidFill>
            <a:srgbClr val="FF535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solidFill>
                  <a:schemeClr val="tx1"/>
                </a:solidFill>
                <a:latin typeface="Cordia New" pitchFamily="34" charset="-34"/>
              </a:rPr>
              <a:t>สหกรณ์</a:t>
            </a:r>
            <a:r>
              <a:rPr lang="th-TH" sz="4800" b="1" u="sng" dirty="0">
                <a:solidFill>
                  <a:schemeClr val="tx1"/>
                </a:solidFill>
                <a:latin typeface="Cordia New" pitchFamily="34" charset="-34"/>
              </a:rPr>
              <a:t>ร้านค้า</a:t>
            </a:r>
            <a:endParaRPr lang="en-US" sz="4800" b="1" u="sng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Down Arrow 4">
            <a:extLst>
              <a:ext uri="{FF2B5EF4-FFF2-40B4-BE49-F238E27FC236}">
                <a16:creationId xmlns="" xmlns:a16="http://schemas.microsoft.com/office/drawing/2014/main" id="{DB2210E7-4AC2-48FE-A1D1-32FF59AC0FEA}"/>
              </a:ext>
            </a:extLst>
          </p:cNvPr>
          <p:cNvSpPr/>
          <p:nvPr/>
        </p:nvSpPr>
        <p:spPr>
          <a:xfrm>
            <a:off x="1628775" y="2003425"/>
            <a:ext cx="457200" cy="609600"/>
          </a:xfrm>
          <a:prstGeom prst="downArrow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FF7DD0B-B263-47F4-8DB9-FEE6C8DD251B}"/>
              </a:ext>
            </a:extLst>
          </p:cNvPr>
          <p:cNvSpPr/>
          <p:nvPr/>
        </p:nvSpPr>
        <p:spPr>
          <a:xfrm>
            <a:off x="714375" y="901700"/>
            <a:ext cx="2438400" cy="990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สินค้า+บริการที่จำเป็น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6FE50DF-B344-45FD-B843-4EF8397A592B}"/>
              </a:ext>
            </a:extLst>
          </p:cNvPr>
          <p:cNvSpPr/>
          <p:nvPr/>
        </p:nvSpPr>
        <p:spPr>
          <a:xfrm>
            <a:off x="714375" y="4449763"/>
            <a:ext cx="2438400" cy="990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สินค้า</a:t>
            </a:r>
            <a:r>
              <a:rPr lang="th-TH" sz="3200" b="1" dirty="0">
                <a:solidFill>
                  <a:schemeClr val="tx1"/>
                </a:solidFill>
                <a:latin typeface="Cordia New" pitchFamily="34" charset="-34"/>
              </a:rPr>
              <a:t>ถูก</a:t>
            </a: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ลง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="" xmlns:a16="http://schemas.microsoft.com/office/drawing/2014/main" id="{4E3BA8A6-E530-49A1-AD19-CCF69092C2F5}"/>
              </a:ext>
            </a:extLst>
          </p:cNvPr>
          <p:cNvSpPr/>
          <p:nvPr/>
        </p:nvSpPr>
        <p:spPr>
          <a:xfrm>
            <a:off x="1628775" y="3687763"/>
            <a:ext cx="457200" cy="609600"/>
          </a:xfrm>
          <a:prstGeom prst="downArrow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0A997A2F-AECA-4DC1-9F2C-49E29199CB56}"/>
              </a:ext>
            </a:extLst>
          </p:cNvPr>
          <p:cNvSpPr/>
          <p:nvPr/>
        </p:nvSpPr>
        <p:spPr>
          <a:xfrm>
            <a:off x="4371975" y="4983163"/>
            <a:ext cx="2362200" cy="5334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แบ่งปันกัน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301C9E0F-6B78-4658-A7C8-A8C069E2672A}"/>
              </a:ext>
            </a:extLst>
          </p:cNvPr>
          <p:cNvSpPr/>
          <p:nvPr/>
        </p:nvSpPr>
        <p:spPr>
          <a:xfrm>
            <a:off x="6913563" y="2849563"/>
            <a:ext cx="1717675" cy="1824037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สิ้นปี – มีกำไรสุทธิ- ได้รับเงินปันผลตามหุ้นที่ถือไว้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0C8B57BA-4B11-456A-A8A9-315A5C5349BB}"/>
              </a:ext>
            </a:extLst>
          </p:cNvPr>
          <p:cNvSpPr/>
          <p:nvPr/>
        </p:nvSpPr>
        <p:spPr>
          <a:xfrm>
            <a:off x="4295775" y="2849563"/>
            <a:ext cx="2438400" cy="7620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ลดค่าใช้จ่ายในการซื้อของ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BD19C385-860E-4A65-8F4E-9D350AECAF74}"/>
              </a:ext>
            </a:extLst>
          </p:cNvPr>
          <p:cNvSpPr/>
          <p:nvPr/>
        </p:nvSpPr>
        <p:spPr>
          <a:xfrm>
            <a:off x="4371975" y="3916363"/>
            <a:ext cx="2362200" cy="7620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สินค้ามีคุณภาพ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2C5B0AF8-8950-4CB4-A894-69B25D8ED68E}"/>
              </a:ext>
            </a:extLst>
          </p:cNvPr>
          <p:cNvCxnSpPr/>
          <p:nvPr/>
        </p:nvCxnSpPr>
        <p:spPr>
          <a:xfrm>
            <a:off x="3457575" y="3154363"/>
            <a:ext cx="6858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68" name="Rectangle 14">
            <a:extLst>
              <a:ext uri="{FF2B5EF4-FFF2-40B4-BE49-F238E27FC236}">
                <a16:creationId xmlns="" xmlns:a16="http://schemas.microsoft.com/office/drawing/2014/main" id="{800A4664-F100-4A6C-AAE9-7A1F383E4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638" y="-100013"/>
            <a:ext cx="2711450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4000" b="1" u="sng">
                <a:solidFill>
                  <a:schemeClr val="bg1"/>
                </a:solidFill>
                <a:latin typeface="Cordia New" panose="020B0304020202020204" pitchFamily="34" charset="-34"/>
              </a:rPr>
              <a:t>ร้านค้า</a:t>
            </a:r>
            <a:endParaRPr lang="en-US" altLang="en-US" sz="4000" b="1" u="sng">
              <a:solidFill>
                <a:schemeClr val="bg1"/>
              </a:solidFill>
              <a:latin typeface="Cordia New" panose="020B0304020202020204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9C718E0-DED2-4E19-82AF-21ABBC106F64}"/>
              </a:ext>
            </a:extLst>
          </p:cNvPr>
          <p:cNvSpPr txBox="1"/>
          <p:nvPr/>
        </p:nvSpPr>
        <p:spPr>
          <a:xfrm>
            <a:off x="3457575" y="901700"/>
            <a:ext cx="4786313" cy="15700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latin typeface="Cordia New" pitchFamily="34" charset="-34"/>
              </a:rPr>
              <a:t>สหกรณ์บริการแห่งแรก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latin typeface="Cordia New" pitchFamily="34" charset="-34"/>
              </a:rPr>
              <a:t>จัดตั้งขึ้นโดยชาวชนบท อ.เสนา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latin typeface="Cordia New" pitchFamily="34" charset="-34"/>
              </a:rPr>
              <a:t>จ.พระนครศรีอยุธยา พ.ศ. 2480</a:t>
            </a:r>
            <a:endParaRPr lang="en-US" sz="3200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96270" name="Picture 1">
            <a:extLst>
              <a:ext uri="{FF2B5EF4-FFF2-40B4-BE49-F238E27FC236}">
                <a16:creationId xmlns="" xmlns:a16="http://schemas.microsoft.com/office/drawing/2014/main" id="{10A4E95C-20BC-4469-BEE3-F380079DF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38"/>
          <a:stretch>
            <a:fillRect/>
          </a:stretch>
        </p:blipFill>
        <p:spPr bwMode="auto">
          <a:xfrm>
            <a:off x="7493000" y="127000"/>
            <a:ext cx="105251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0F03C339-EFED-4D04-B78C-A1A5BC6E205C}"/>
              </a:ext>
            </a:extLst>
          </p:cNvPr>
          <p:cNvSpPr/>
          <p:nvPr/>
        </p:nvSpPr>
        <p:spPr>
          <a:xfrm>
            <a:off x="457200" y="2205038"/>
            <a:ext cx="2667000" cy="1219200"/>
          </a:xfrm>
          <a:prstGeom prst="roundRect">
            <a:avLst/>
          </a:prstGeom>
          <a:solidFill>
            <a:srgbClr val="FF53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solidFill>
                  <a:schemeClr val="tx1"/>
                </a:solidFill>
                <a:latin typeface="Cordia New" pitchFamily="34" charset="-34"/>
              </a:rPr>
              <a:t>สหกรณ์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u="sng" dirty="0">
                <a:solidFill>
                  <a:schemeClr val="tx1"/>
                </a:solidFill>
                <a:latin typeface="Cordia New" pitchFamily="34" charset="-34"/>
              </a:rPr>
              <a:t>ออมทรัพย์</a:t>
            </a:r>
            <a:endParaRPr lang="en-US" sz="4400" b="1" u="sng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61DC664-B5ED-47D5-9F29-ECBF37C0F1C7}"/>
              </a:ext>
            </a:extLst>
          </p:cNvPr>
          <p:cNvSpPr/>
          <p:nvPr/>
        </p:nvSpPr>
        <p:spPr>
          <a:xfrm>
            <a:off x="4343400" y="2514600"/>
            <a:ext cx="1295400" cy="685800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เงินกู้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E773E638-A8D7-48D1-97D6-F8DA1866A00D}"/>
              </a:ext>
            </a:extLst>
          </p:cNvPr>
          <p:cNvSpPr/>
          <p:nvPr/>
        </p:nvSpPr>
        <p:spPr>
          <a:xfrm>
            <a:off x="4419600" y="1295400"/>
            <a:ext cx="2209800" cy="1160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รับฝากเงิน + ผลตอบแทน(ดอกเบี้ย)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CF923AF4-5675-469D-A587-5958066CC20C}"/>
              </a:ext>
            </a:extLst>
          </p:cNvPr>
          <p:cNvSpPr/>
          <p:nvPr/>
        </p:nvSpPr>
        <p:spPr>
          <a:xfrm>
            <a:off x="6781800" y="836613"/>
            <a:ext cx="1822450" cy="3816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ถือหุ้นหัก ณ ที่จ่าย เป็นรายเดือน แต่ไม่เกิน</a:t>
            </a:r>
            <a:r>
              <a:rPr lang="en-US" sz="24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1 </a:t>
            </a: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ใน</a:t>
            </a:r>
            <a:r>
              <a:rPr lang="en-US" sz="24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5 </a:t>
            </a: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ของหุ้นทั้งหมด เมื่อสิ้นปีต้องจ่ายเงินปันผลค่าหุ้นให้สมาชิกในอัตราที่กฎหมายกำหนด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600F0CC2-6532-4582-9154-5D9A72B8BC90}"/>
              </a:ext>
            </a:extLst>
          </p:cNvPr>
          <p:cNvCxnSpPr/>
          <p:nvPr/>
        </p:nvCxnSpPr>
        <p:spPr>
          <a:xfrm flipH="1">
            <a:off x="3124200" y="2133600"/>
            <a:ext cx="1143000" cy="762000"/>
          </a:xfrm>
          <a:prstGeom prst="straightConnector1">
            <a:avLst/>
          </a:prstGeom>
          <a:ln w="38100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287" name="TextBox 9">
            <a:extLst>
              <a:ext uri="{FF2B5EF4-FFF2-40B4-BE49-F238E27FC236}">
                <a16:creationId xmlns="" xmlns:a16="http://schemas.microsoft.com/office/drawing/2014/main" id="{BB4216F7-9128-4079-9B97-F789D932C47E}"/>
              </a:ext>
            </a:extLst>
          </p:cNvPr>
          <p:cNvSpPr txBox="1">
            <a:spLocks noChangeArrowheads="1"/>
          </p:cNvSpPr>
          <p:nvPr/>
        </p:nvSpPr>
        <p:spPr bwMode="auto">
          <a:xfrm rot="-1977149">
            <a:off x="2781300" y="2039938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>
                <a:latin typeface="Cordia New" panose="020B0304020202020204" pitchFamily="34" charset="-34"/>
              </a:rPr>
              <a:t>วัตถุประสงค์</a:t>
            </a:r>
            <a:endParaRPr lang="en-US" altLang="en-US" sz="2000" b="1">
              <a:latin typeface="Cordia New" panose="020B0304020202020204" pitchFamily="34" charset="-34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3EA0644-565A-4FA5-816B-CBA1C98D4DF6}"/>
              </a:ext>
            </a:extLst>
          </p:cNvPr>
          <p:cNvCxnSpPr/>
          <p:nvPr/>
        </p:nvCxnSpPr>
        <p:spPr>
          <a:xfrm>
            <a:off x="1600200" y="3581400"/>
            <a:ext cx="0" cy="1970088"/>
          </a:xfrm>
          <a:prstGeom prst="straightConnector1">
            <a:avLst/>
          </a:prstGeom>
          <a:ln w="38100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289" name="TextBox 17">
            <a:extLst>
              <a:ext uri="{FF2B5EF4-FFF2-40B4-BE49-F238E27FC236}">
                <a16:creationId xmlns="" xmlns:a16="http://schemas.microsoft.com/office/drawing/2014/main" id="{3D992163-3B86-41E0-89A7-49DBB44CA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733800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>
                <a:latin typeface="Cordia New" panose="020B0304020202020204" pitchFamily="34" charset="-34"/>
              </a:rPr>
              <a:t>ประโยชน์</a:t>
            </a:r>
            <a:endParaRPr lang="en-US" altLang="en-US" sz="2000" b="1">
              <a:latin typeface="Cordia New" panose="020B0304020202020204" pitchFamily="34" charset="-34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3DD9269-7E70-4E91-9AA5-F0A34293AA3E}"/>
              </a:ext>
            </a:extLst>
          </p:cNvPr>
          <p:cNvSpPr/>
          <p:nvPr/>
        </p:nvSpPr>
        <p:spPr>
          <a:xfrm>
            <a:off x="457200" y="457200"/>
            <a:ext cx="1676400" cy="762000"/>
          </a:xfrm>
          <a:prstGeom prst="ellipse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มีอาชีพเดียวกัน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0" name="Down Arrow 19">
            <a:extLst>
              <a:ext uri="{FF2B5EF4-FFF2-40B4-BE49-F238E27FC236}">
                <a16:creationId xmlns="" xmlns:a16="http://schemas.microsoft.com/office/drawing/2014/main" id="{BD60852F-AEE8-43A8-AF8C-1EBC3C7A25C1}"/>
              </a:ext>
            </a:extLst>
          </p:cNvPr>
          <p:cNvSpPr/>
          <p:nvPr/>
        </p:nvSpPr>
        <p:spPr>
          <a:xfrm>
            <a:off x="942975" y="1268413"/>
            <a:ext cx="533400" cy="711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948C0323-321C-4AA5-B559-D2D1EEF66E2F}"/>
              </a:ext>
            </a:extLst>
          </p:cNvPr>
          <p:cNvSpPr/>
          <p:nvPr/>
        </p:nvSpPr>
        <p:spPr>
          <a:xfrm>
            <a:off x="2209800" y="457200"/>
            <a:ext cx="2049463" cy="990600"/>
          </a:xfrm>
          <a:prstGeom prst="ellipse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อยู่ในชุมชนเดียวกัน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2" name="Down Arrow 21">
            <a:extLst>
              <a:ext uri="{FF2B5EF4-FFF2-40B4-BE49-F238E27FC236}">
                <a16:creationId xmlns="" xmlns:a16="http://schemas.microsoft.com/office/drawing/2014/main" id="{84E47AB7-73DF-48D9-8720-D2C74D2DCCB1}"/>
              </a:ext>
            </a:extLst>
          </p:cNvPr>
          <p:cNvSpPr/>
          <p:nvPr/>
        </p:nvSpPr>
        <p:spPr>
          <a:xfrm rot="1210015">
            <a:off x="2152650" y="1336675"/>
            <a:ext cx="533400" cy="7905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47DF791-0FFC-4FD8-9DCE-93BC9F004F06}"/>
              </a:ext>
            </a:extLst>
          </p:cNvPr>
          <p:cNvSpPr/>
          <p:nvPr/>
        </p:nvSpPr>
        <p:spPr>
          <a:xfrm>
            <a:off x="971550" y="5699125"/>
            <a:ext cx="1447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รู้จักการออม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3C7275E0-575C-47E8-AADD-486CC45924BE}"/>
              </a:ext>
            </a:extLst>
          </p:cNvPr>
          <p:cNvSpPr/>
          <p:nvPr/>
        </p:nvSpPr>
        <p:spPr>
          <a:xfrm>
            <a:off x="2590800" y="5699125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ไม่ต้องกู้เงินนอกระบบ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D9470A08-4439-4965-A002-F6E6D3CE63F7}"/>
              </a:ext>
            </a:extLst>
          </p:cNvPr>
          <p:cNvSpPr/>
          <p:nvPr/>
        </p:nvSpPr>
        <p:spPr>
          <a:xfrm>
            <a:off x="4991100" y="5699125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คุณภาพชีวิตที่ดี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7297" name="Rectangle 23">
            <a:extLst>
              <a:ext uri="{FF2B5EF4-FFF2-40B4-BE49-F238E27FC236}">
                <a16:creationId xmlns="" xmlns:a16="http://schemas.microsoft.com/office/drawing/2014/main" id="{E6F84D02-4DAA-4405-AFB2-3BDA652C3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638" y="-100013"/>
            <a:ext cx="2711450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4000" b="1" u="sng">
                <a:solidFill>
                  <a:schemeClr val="bg1"/>
                </a:solidFill>
                <a:latin typeface="Cordia New" panose="020B0304020202020204" pitchFamily="34" charset="-34"/>
              </a:rPr>
              <a:t>ออมทรัพย์</a:t>
            </a:r>
            <a:endParaRPr lang="en-US" altLang="en-US" sz="4000" b="1" u="sng">
              <a:solidFill>
                <a:schemeClr val="bg1"/>
              </a:solidFill>
              <a:latin typeface="Cordia New" panose="020B0304020202020204" pitchFamily="34" charset="-34"/>
            </a:endParaRPr>
          </a:p>
        </p:txBody>
      </p:sp>
      <p:pic>
        <p:nvPicPr>
          <p:cNvPr id="97298" name="Picture 1">
            <a:extLst>
              <a:ext uri="{FF2B5EF4-FFF2-40B4-BE49-F238E27FC236}">
                <a16:creationId xmlns="" xmlns:a16="http://schemas.microsoft.com/office/drawing/2014/main" id="{E9A55446-19BA-441A-9E64-373A6AB3FE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0"/>
            <a:ext cx="5397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CD344CB-E0F2-43FD-9BD2-95DBDCFDFFE7}"/>
              </a:ext>
            </a:extLst>
          </p:cNvPr>
          <p:cNvSpPr txBox="1"/>
          <p:nvPr/>
        </p:nvSpPr>
        <p:spPr>
          <a:xfrm>
            <a:off x="2133600" y="3629025"/>
            <a:ext cx="4454525" cy="1816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Cordia New" pitchFamily="34" charset="-34"/>
              </a:rPr>
              <a:t>แห่งแรกจัดตั้งขึ้นในหมู่ข้าราชการสหกรณ์และพนักงานธนาคารเพื่อการเกษตร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Cordia New" pitchFamily="34" charset="-34"/>
              </a:rPr>
              <a:t>เมื่อวันที่ 28 กันยายน 2492 คือ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Cordia New" pitchFamily="34" charset="-34"/>
              </a:rPr>
              <a:t>สหกรณ์ข้าราชการสหกรณ์ จำกัดสินใช้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8EA72B8C-0E27-41A4-A743-8B1D4C5CE660}"/>
              </a:ext>
            </a:extLst>
          </p:cNvPr>
          <p:cNvSpPr/>
          <p:nvPr/>
        </p:nvSpPr>
        <p:spPr>
          <a:xfrm>
            <a:off x="828675" y="2725738"/>
            <a:ext cx="3095625" cy="990600"/>
          </a:xfrm>
          <a:prstGeom prst="roundRect">
            <a:avLst/>
          </a:prstGeom>
          <a:solidFill>
            <a:srgbClr val="FF53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solidFill>
                  <a:schemeClr val="tx1"/>
                </a:solidFill>
              </a:rPr>
              <a:t>สหกรณ์</a:t>
            </a:r>
            <a:r>
              <a:rPr lang="th-TH" sz="4400" b="1" u="sng" dirty="0">
                <a:solidFill>
                  <a:schemeClr val="tx1"/>
                </a:solidFill>
              </a:rPr>
              <a:t>บริการ</a:t>
            </a:r>
            <a:endParaRPr lang="en-US" sz="4400" b="1" u="sng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D4F75A6B-75DD-4272-A304-1E76E6FCCCE4}"/>
              </a:ext>
            </a:extLst>
          </p:cNvPr>
          <p:cNvSpPr/>
          <p:nvPr/>
        </p:nvSpPr>
        <p:spPr>
          <a:xfrm>
            <a:off x="5449888" y="2000250"/>
            <a:ext cx="2362200" cy="6858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solidFill>
                  <a:schemeClr val="tx1"/>
                </a:solidFill>
              </a:rPr>
              <a:t>ยึดหลัก </a:t>
            </a:r>
            <a:r>
              <a:rPr lang="th-TH" sz="2400" b="1" dirty="0">
                <a:solidFill>
                  <a:schemeClr val="tx1"/>
                </a:solidFill>
              </a:rPr>
              <a:t>ความประหยัด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FF8F8448-471F-4CB0-9BA9-7E3414204C49}"/>
              </a:ext>
            </a:extLst>
          </p:cNvPr>
          <p:cNvCxnSpPr/>
          <p:nvPr/>
        </p:nvCxnSpPr>
        <p:spPr>
          <a:xfrm flipH="1">
            <a:off x="4211638" y="2419350"/>
            <a:ext cx="1160462" cy="685800"/>
          </a:xfrm>
          <a:prstGeom prst="straightConnector1">
            <a:avLst/>
          </a:prstGeom>
          <a:ln w="38100">
            <a:solidFill>
              <a:srgbClr val="66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CB0B64F1-7A55-43E3-A2E1-B0FC145B0E92}"/>
              </a:ext>
            </a:extLst>
          </p:cNvPr>
          <p:cNvCxnSpPr/>
          <p:nvPr/>
        </p:nvCxnSpPr>
        <p:spPr>
          <a:xfrm>
            <a:off x="2411413" y="3859213"/>
            <a:ext cx="0" cy="1298575"/>
          </a:xfrm>
          <a:prstGeom prst="straightConnector1">
            <a:avLst/>
          </a:prstGeom>
          <a:ln w="38100">
            <a:solidFill>
              <a:srgbClr val="66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310" name="TextBox 14">
            <a:extLst>
              <a:ext uri="{FF2B5EF4-FFF2-40B4-BE49-F238E27FC236}">
                <a16:creationId xmlns="" xmlns:a16="http://schemas.microsoft.com/office/drawing/2014/main" id="{06711C3E-B1F7-47EA-B09C-70B8BF9FE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364038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>
                <a:latin typeface="Century Gothic" panose="020B0502020202020204" pitchFamily="34" charset="0"/>
                <a:cs typeface="DilleniaUPC" panose="02020603050405020304" pitchFamily="18" charset="-34"/>
              </a:rPr>
              <a:t>ประโยชน์</a:t>
            </a:r>
            <a:endParaRPr lang="en-US" altLang="en-US" sz="2000" b="1">
              <a:latin typeface="Century Gothic" panose="020B0502020202020204" pitchFamily="34" charset="0"/>
              <a:cs typeface="DilleniaUPC" panose="02020603050405020304" pitchFamily="18" charset="-34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B7727893-C82E-4DC4-9C08-C42235E9DC6D}"/>
              </a:ext>
            </a:extLst>
          </p:cNvPr>
          <p:cNvSpPr/>
          <p:nvPr/>
        </p:nvSpPr>
        <p:spPr>
          <a:xfrm>
            <a:off x="3733800" y="742950"/>
            <a:ext cx="4572000" cy="9906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solidFill>
                  <a:schemeClr val="tx1"/>
                </a:solidFill>
              </a:rPr>
              <a:t>ได้รับความเดือดร้อนแบบเดียวกันในการแก้ปัญหา เรื่องอาชีพ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Down Arrow 16">
            <a:extLst>
              <a:ext uri="{FF2B5EF4-FFF2-40B4-BE49-F238E27FC236}">
                <a16:creationId xmlns="" xmlns:a16="http://schemas.microsoft.com/office/drawing/2014/main" id="{36FF71E4-801A-4FB6-B6AA-F1A82EAE5085}"/>
              </a:ext>
            </a:extLst>
          </p:cNvPr>
          <p:cNvSpPr/>
          <p:nvPr/>
        </p:nvSpPr>
        <p:spPr>
          <a:xfrm>
            <a:off x="1828800" y="1581150"/>
            <a:ext cx="533400" cy="8382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51DBE79D-CC27-4785-AC87-8FD170EDB0F5}"/>
              </a:ext>
            </a:extLst>
          </p:cNvPr>
          <p:cNvSpPr/>
          <p:nvPr/>
        </p:nvSpPr>
        <p:spPr>
          <a:xfrm>
            <a:off x="800100" y="5300663"/>
            <a:ext cx="3124200" cy="685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solidFill>
                  <a:schemeClr val="tx1"/>
                </a:solidFill>
              </a:rPr>
              <a:t>ประกอบอาชีพอย่างถูกกฎหมาย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F17F69A3-FC41-47C8-8554-B6A49482FC5E}"/>
              </a:ext>
            </a:extLst>
          </p:cNvPr>
          <p:cNvSpPr/>
          <p:nvPr/>
        </p:nvSpPr>
        <p:spPr>
          <a:xfrm>
            <a:off x="4040188" y="5300663"/>
            <a:ext cx="2209800" cy="685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solidFill>
                  <a:schemeClr val="tx1"/>
                </a:solidFill>
              </a:rPr>
              <a:t>รับเงินปันผลตามหุ้น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6D011927-2D52-4BB9-A4C0-1972086D6B3E}"/>
              </a:ext>
            </a:extLst>
          </p:cNvPr>
          <p:cNvSpPr/>
          <p:nvPr/>
        </p:nvSpPr>
        <p:spPr>
          <a:xfrm>
            <a:off x="6372225" y="5300663"/>
            <a:ext cx="2209800" cy="685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solidFill>
                  <a:schemeClr val="tx1"/>
                </a:solidFill>
              </a:rPr>
              <a:t>แก้ปัญหาตรงจุด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92A6A6DC-AD51-4D04-800F-C9CC5EC86FFF}"/>
              </a:ext>
            </a:extLst>
          </p:cNvPr>
          <p:cNvSpPr/>
          <p:nvPr/>
        </p:nvSpPr>
        <p:spPr>
          <a:xfrm>
            <a:off x="914400" y="895350"/>
            <a:ext cx="2286000" cy="5334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solidFill>
                  <a:schemeClr val="tx1"/>
                </a:solidFill>
              </a:rPr>
              <a:t>มากกว่า 10 คน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Down Arrow 23">
            <a:extLst>
              <a:ext uri="{FF2B5EF4-FFF2-40B4-BE49-F238E27FC236}">
                <a16:creationId xmlns="" xmlns:a16="http://schemas.microsoft.com/office/drawing/2014/main" id="{AD7C3F99-8143-416A-A6E2-C35A5F877AC3}"/>
              </a:ext>
            </a:extLst>
          </p:cNvPr>
          <p:cNvSpPr/>
          <p:nvPr/>
        </p:nvSpPr>
        <p:spPr>
          <a:xfrm rot="3033726">
            <a:off x="3393282" y="1502569"/>
            <a:ext cx="533400" cy="1144587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8318" name="Rectangle 18">
            <a:extLst>
              <a:ext uri="{FF2B5EF4-FFF2-40B4-BE49-F238E27FC236}">
                <a16:creationId xmlns="" xmlns:a16="http://schemas.microsoft.com/office/drawing/2014/main" id="{EBAD4BBF-8FB4-44F0-950C-94FE3F4EB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638" y="-100013"/>
            <a:ext cx="2711450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4000" b="1" u="sng">
                <a:solidFill>
                  <a:schemeClr val="bg1"/>
                </a:solidFill>
                <a:latin typeface="Cordia New" panose="020B0304020202020204" pitchFamily="34" charset="-34"/>
              </a:rPr>
              <a:t>บริการ</a:t>
            </a:r>
            <a:endParaRPr lang="en-US" altLang="en-US" sz="4000" b="1" u="sng">
              <a:solidFill>
                <a:schemeClr val="bg1"/>
              </a:solidFill>
              <a:latin typeface="Cordia New" panose="020B0304020202020204" pitchFamily="34" charset="-34"/>
            </a:endParaRPr>
          </a:p>
        </p:txBody>
      </p:sp>
      <p:pic>
        <p:nvPicPr>
          <p:cNvPr id="98319" name="Picture 1">
            <a:extLst>
              <a:ext uri="{FF2B5EF4-FFF2-40B4-BE49-F238E27FC236}">
                <a16:creationId xmlns="" xmlns:a16="http://schemas.microsoft.com/office/drawing/2014/main" id="{FD4DA83D-0FED-404A-ACCE-AED3B40D81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5397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7A97E8-1BAB-4144-AA8D-97372C24F393}"/>
              </a:ext>
            </a:extLst>
          </p:cNvPr>
          <p:cNvSpPr txBox="1"/>
          <p:nvPr/>
        </p:nvSpPr>
        <p:spPr>
          <a:xfrm>
            <a:off x="4618038" y="3022600"/>
            <a:ext cx="4025900" cy="1816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Cordia New" pitchFamily="34" charset="-34"/>
              </a:rPr>
              <a:t>แห่งแรกเกิดการรวมตัวกัน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Cordia New" pitchFamily="34" charset="-34"/>
              </a:rPr>
              <a:t>ในกลุ่มผู้มีอาชีพทำร่ม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Cordia New" pitchFamily="34" charset="-34"/>
              </a:rPr>
              <a:t>ชื่อ สหกรณ์ผู้ทำร่มบ่อสร้าง จำกัดสินใช้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Cordia New" pitchFamily="34" charset="-34"/>
              </a:rPr>
              <a:t>เมื่อปี พ.ศ. 2484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705692B-D344-4408-8248-9E62B8C7EE8D}"/>
              </a:ext>
            </a:extLst>
          </p:cNvPr>
          <p:cNvSpPr/>
          <p:nvPr/>
        </p:nvSpPr>
        <p:spPr>
          <a:xfrm>
            <a:off x="500063" y="681038"/>
            <a:ext cx="7991475" cy="566578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>
              <a:latin typeface="Cordia New" pitchFamily="34" charset="-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DAD29C39-F6BA-404B-BE88-A63D8C0F4D63}"/>
              </a:ext>
            </a:extLst>
          </p:cNvPr>
          <p:cNvSpPr/>
          <p:nvPr/>
        </p:nvSpPr>
        <p:spPr>
          <a:xfrm>
            <a:off x="250825" y="404813"/>
            <a:ext cx="2854325" cy="1601787"/>
          </a:xfrm>
          <a:prstGeom prst="roundRect">
            <a:avLst/>
          </a:prstGeom>
          <a:solidFill>
            <a:srgbClr val="FF53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solidFill>
                  <a:schemeClr val="tx1"/>
                </a:solidFill>
              </a:rPr>
              <a:t>สหกรณ์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u="sng" dirty="0">
                <a:solidFill>
                  <a:schemeClr val="tx1"/>
                </a:solidFill>
              </a:rPr>
              <a:t>เครดิตยู</a:t>
            </a:r>
            <a:r>
              <a:rPr lang="th-TH" sz="4800" b="1" u="sng" dirty="0" err="1">
                <a:solidFill>
                  <a:schemeClr val="tx1"/>
                </a:solidFill>
              </a:rPr>
              <a:t>เนี่ยน</a:t>
            </a:r>
            <a:endParaRPr lang="en-US" sz="4800" b="1" u="sng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41A501D-276B-43D3-8734-314D34A3D77B}"/>
              </a:ext>
            </a:extLst>
          </p:cNvPr>
          <p:cNvSpPr/>
          <p:nvPr/>
        </p:nvSpPr>
        <p:spPr>
          <a:xfrm>
            <a:off x="4284663" y="879475"/>
            <a:ext cx="4032250" cy="161290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tx1"/>
                </a:solidFill>
                <a:latin typeface="Cordia New" pitchFamily="34" charset="-34"/>
              </a:rPr>
              <a:t>ความสมัครใจของสมาชิกที่มีวงสัมพันธ์เดียวกัน เช่น ชุมชนเดียวกัน อาชีพเดียวกัน หรือสถานที่เดียวกัน</a:t>
            </a:r>
            <a:endParaRPr lang="en-US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Left Arrow 5">
            <a:extLst>
              <a:ext uri="{FF2B5EF4-FFF2-40B4-BE49-F238E27FC236}">
                <a16:creationId xmlns="" xmlns:a16="http://schemas.microsoft.com/office/drawing/2014/main" id="{9F871527-A1E0-44F0-9D08-5EF4C87585C4}"/>
              </a:ext>
            </a:extLst>
          </p:cNvPr>
          <p:cNvSpPr/>
          <p:nvPr/>
        </p:nvSpPr>
        <p:spPr>
          <a:xfrm>
            <a:off x="3276600" y="1341438"/>
            <a:ext cx="863600" cy="4318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334" name="TextBox 6">
            <a:extLst>
              <a:ext uri="{FF2B5EF4-FFF2-40B4-BE49-F238E27FC236}">
                <a16:creationId xmlns="" xmlns:a16="http://schemas.microsoft.com/office/drawing/2014/main" id="{F124EA7C-058D-47D2-B6FC-6E272604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125538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>
                <a:latin typeface="Cordia New" panose="020B0304020202020204" pitchFamily="34" charset="-34"/>
              </a:rPr>
              <a:t>จัดตั้ง</a:t>
            </a:r>
            <a:endParaRPr lang="en-US" altLang="en-US" sz="2000" b="1">
              <a:latin typeface="Cordia New" panose="020B0304020202020204" pitchFamily="34" charset="-34"/>
            </a:endParaRPr>
          </a:p>
        </p:txBody>
      </p:sp>
      <p:sp>
        <p:nvSpPr>
          <p:cNvPr id="8" name="Left Arrow 7">
            <a:extLst>
              <a:ext uri="{FF2B5EF4-FFF2-40B4-BE49-F238E27FC236}">
                <a16:creationId xmlns="" xmlns:a16="http://schemas.microsoft.com/office/drawing/2014/main" id="{F271839F-BCF9-4A01-B5FB-DF167D80466C}"/>
              </a:ext>
            </a:extLst>
          </p:cNvPr>
          <p:cNvSpPr/>
          <p:nvPr/>
        </p:nvSpPr>
        <p:spPr>
          <a:xfrm rot="13500076">
            <a:off x="1952625" y="2430463"/>
            <a:ext cx="1225550" cy="4318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7CFF3E8B-D923-446F-ADC7-157D2A837E71}"/>
              </a:ext>
            </a:extLst>
          </p:cNvPr>
          <p:cNvSpPr/>
          <p:nvPr/>
        </p:nvSpPr>
        <p:spPr>
          <a:xfrm>
            <a:off x="6011863" y="5314950"/>
            <a:ext cx="2268537" cy="798513"/>
          </a:xfrm>
          <a:prstGeom prst="roundRect">
            <a:avLst/>
          </a:prstGeom>
          <a:solidFill>
            <a:srgbClr val="FFCCCC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ดอกเบี้ย+เงินปันผล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9D95F2A4-548A-4865-93F9-9D91FC095C13}"/>
              </a:ext>
            </a:extLst>
          </p:cNvPr>
          <p:cNvSpPr/>
          <p:nvPr/>
        </p:nvSpPr>
        <p:spPr>
          <a:xfrm>
            <a:off x="5975350" y="4262438"/>
            <a:ext cx="2305050" cy="966787"/>
          </a:xfrm>
          <a:prstGeom prst="roundRect">
            <a:avLst/>
          </a:prstGeom>
          <a:solidFill>
            <a:srgbClr val="FFCCCC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คณะกรรมการได้รับเลือกตั้งจากสมาชิก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5C5D3CAE-E283-4AD3-81AD-C032F66A1233}"/>
              </a:ext>
            </a:extLst>
          </p:cNvPr>
          <p:cNvSpPr/>
          <p:nvPr/>
        </p:nvSpPr>
        <p:spPr>
          <a:xfrm>
            <a:off x="3421063" y="4132263"/>
            <a:ext cx="2446337" cy="2176462"/>
          </a:xfrm>
          <a:prstGeom prst="roundRect">
            <a:avLst/>
          </a:prstGeom>
          <a:solidFill>
            <a:srgbClr val="FFCCCC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สมาชิกสะสมทรัพย์ร่วมกันเพื่อเป็นทุนดำเนินการให้สมาชิกที่มีความจำเป็นเดือดร้อนกู้ยืม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9339" name="TextBox 11">
            <a:extLst>
              <a:ext uri="{FF2B5EF4-FFF2-40B4-BE49-F238E27FC236}">
                <a16:creationId xmlns="" xmlns:a16="http://schemas.microsoft.com/office/drawing/2014/main" id="{7CB35F93-96EE-4113-9A8E-ECF3188DF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636838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>
                <a:latin typeface="Cordia New" panose="020B0304020202020204" pitchFamily="34" charset="-34"/>
              </a:rPr>
              <a:t>การดำเนินงาน</a:t>
            </a:r>
            <a:endParaRPr lang="en-US" altLang="en-US" sz="2000" b="1">
              <a:latin typeface="Cordia New" panose="020B0304020202020204" pitchFamily="34" charset="-3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FDF2A893-4C98-42EA-AA72-813BE4A11E8C}"/>
              </a:ext>
            </a:extLst>
          </p:cNvPr>
          <p:cNvSpPr/>
          <p:nvPr/>
        </p:nvSpPr>
        <p:spPr>
          <a:xfrm>
            <a:off x="684213" y="3063875"/>
            <a:ext cx="2447925" cy="7254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tx1"/>
                </a:solidFill>
                <a:latin typeface="Cordia New" pitchFamily="34" charset="-34"/>
              </a:rPr>
              <a:t>ประชาธิปไตย</a:t>
            </a:r>
            <a:endParaRPr lang="en-US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99341" name="Picture 2" descr="http://www.coopthai.com/kmj/images/union.jpg">
            <a:extLst>
              <a:ext uri="{FF2B5EF4-FFF2-40B4-BE49-F238E27FC236}">
                <a16:creationId xmlns="" xmlns:a16="http://schemas.microsoft.com/office/drawing/2014/main" id="{999D94C6-2C9B-4553-B044-D718131FF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860800"/>
            <a:ext cx="216535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EA493C9-43A9-44C6-A8CC-F0133AA56DC6}"/>
              </a:ext>
            </a:extLst>
          </p:cNvPr>
          <p:cNvSpPr txBox="1"/>
          <p:nvPr/>
        </p:nvSpPr>
        <p:spPr>
          <a:xfrm>
            <a:off x="3924300" y="2762250"/>
            <a:ext cx="4356100" cy="954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Cordia New" pitchFamily="34" charset="-34"/>
              </a:rPr>
              <a:t>แห่งแรกจัดตั้งเมื่อ 25 กรกฎาคม 2508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Cordia New" pitchFamily="34" charset="-34"/>
              </a:rPr>
              <a:t>คือ กลุ่มเครดิตยู</a:t>
            </a:r>
            <a:r>
              <a:rPr lang="th-TH" dirty="0" err="1">
                <a:latin typeface="Cordia New" pitchFamily="34" charset="-34"/>
              </a:rPr>
              <a:t>เนี่ยนแห่ง</a:t>
            </a:r>
            <a:r>
              <a:rPr lang="th-TH" dirty="0">
                <a:latin typeface="Cordia New" pitchFamily="34" charset="-34"/>
              </a:rPr>
              <a:t>ศูนย์กลางเทวา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891E21A-272A-46D2-9F31-F0CE55BC1DD7}"/>
              </a:ext>
            </a:extLst>
          </p:cNvPr>
          <p:cNvSpPr/>
          <p:nvPr/>
        </p:nvSpPr>
        <p:spPr>
          <a:xfrm>
            <a:off x="500063" y="681038"/>
            <a:ext cx="7991475" cy="566578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>
              <a:latin typeface="Cordia New" pitchFamily="34" charset="-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E6AED96-464D-4D49-9EA4-5C9CBBFE2CC8}"/>
              </a:ext>
            </a:extLst>
          </p:cNvPr>
          <p:cNvSpPr/>
          <p:nvPr/>
        </p:nvSpPr>
        <p:spPr>
          <a:xfrm>
            <a:off x="644525" y="836613"/>
            <a:ext cx="2632075" cy="172878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3200" b="1" dirty="0">
                <a:solidFill>
                  <a:schemeClr val="tx1"/>
                </a:solidFill>
              </a:rPr>
              <a:t>สหกรณ์อื่นตามที่กำหนดในกฎกระทรวง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02A31C-A4B2-4020-B102-BB91B828CBF1}"/>
              </a:ext>
            </a:extLst>
          </p:cNvPr>
          <p:cNvSpPr/>
          <p:nvPr/>
        </p:nvSpPr>
        <p:spPr>
          <a:xfrm>
            <a:off x="4332288" y="893763"/>
            <a:ext cx="4271962" cy="1887537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tx1"/>
                </a:solidFill>
                <a:latin typeface="Cordia New" pitchFamily="34" charset="-34"/>
              </a:rPr>
              <a:t>กลุ่มบุคคลที่ได้รับการสนับสนุนงบประมาณจากภาคต่างๆ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tx1"/>
                </a:solidFill>
                <a:latin typeface="Cordia New" pitchFamily="34" charset="-34"/>
              </a:rPr>
              <a:t>หรือกลุ่มบุคคลที่ต้องการจัดตั้ง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tx1"/>
                </a:solidFill>
                <a:latin typeface="Cordia New" pitchFamily="34" charset="-34"/>
              </a:rPr>
              <a:t>สหกรณ์ในประเภทอื่นๆ </a:t>
            </a:r>
            <a:endParaRPr lang="en-US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Left Arrow 5">
            <a:extLst>
              <a:ext uri="{FF2B5EF4-FFF2-40B4-BE49-F238E27FC236}">
                <a16:creationId xmlns="" xmlns:a16="http://schemas.microsoft.com/office/drawing/2014/main" id="{02E62C56-14CD-485F-9555-DEE56D07EA64}"/>
              </a:ext>
            </a:extLst>
          </p:cNvPr>
          <p:cNvSpPr/>
          <p:nvPr/>
        </p:nvSpPr>
        <p:spPr>
          <a:xfrm>
            <a:off x="3348038" y="1412875"/>
            <a:ext cx="863600" cy="4318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358" name="TextBox 6">
            <a:extLst>
              <a:ext uri="{FF2B5EF4-FFF2-40B4-BE49-F238E27FC236}">
                <a16:creationId xmlns="" xmlns:a16="http://schemas.microsoft.com/office/drawing/2014/main" id="{31855BDD-BFCC-40C7-9DA8-392E67BB1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052513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>
                <a:latin typeface="Cordia New" panose="020B0304020202020204" pitchFamily="34" charset="-34"/>
              </a:rPr>
              <a:t>จัดตั้ง</a:t>
            </a:r>
            <a:endParaRPr lang="en-US" altLang="en-US" sz="2000" b="1">
              <a:latin typeface="Cordia New" panose="020B0304020202020204" pitchFamily="34" charset="-34"/>
            </a:endParaRPr>
          </a:p>
        </p:txBody>
      </p:sp>
      <p:sp>
        <p:nvSpPr>
          <p:cNvPr id="8" name="Left Arrow 7">
            <a:extLst>
              <a:ext uri="{FF2B5EF4-FFF2-40B4-BE49-F238E27FC236}">
                <a16:creationId xmlns="" xmlns:a16="http://schemas.microsoft.com/office/drawing/2014/main" id="{AEA12742-9F7D-4C7D-AC30-F99187B3CBBD}"/>
              </a:ext>
            </a:extLst>
          </p:cNvPr>
          <p:cNvSpPr/>
          <p:nvPr/>
        </p:nvSpPr>
        <p:spPr>
          <a:xfrm rot="13500076">
            <a:off x="2076450" y="2935288"/>
            <a:ext cx="1225550" cy="4318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3F29EB36-5D92-4EEE-B53A-915553D08CF8}"/>
              </a:ext>
            </a:extLst>
          </p:cNvPr>
          <p:cNvSpPr/>
          <p:nvPr/>
        </p:nvSpPr>
        <p:spPr>
          <a:xfrm>
            <a:off x="1330325" y="3860800"/>
            <a:ext cx="2305050" cy="966788"/>
          </a:xfrm>
          <a:prstGeom prst="roundRect">
            <a:avLst/>
          </a:prstGeom>
          <a:solidFill>
            <a:srgbClr val="FFCCCC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คณะกรรมการได้รับเลือกตั้งจากสมาชิก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A09A9EBB-F136-4AA5-8BE8-1058BF399B57}"/>
              </a:ext>
            </a:extLst>
          </p:cNvPr>
          <p:cNvSpPr/>
          <p:nvPr/>
        </p:nvSpPr>
        <p:spPr>
          <a:xfrm>
            <a:off x="5113338" y="3151188"/>
            <a:ext cx="2736850" cy="2770187"/>
          </a:xfrm>
          <a:prstGeom prst="roundRect">
            <a:avLst/>
          </a:prstGeom>
          <a:solidFill>
            <a:srgbClr val="FFCCCC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</a:rPr>
              <a:t>สมาชิกร่วมกันทำกิจกรรมทางธุรกิจกับสหกรณ์ภายใต้ข้อกำหนดและสิทธิประโยชน์ของสมาชิก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0362" name="TextBox 11">
            <a:extLst>
              <a:ext uri="{FF2B5EF4-FFF2-40B4-BE49-F238E27FC236}">
                <a16:creationId xmlns="" xmlns:a16="http://schemas.microsoft.com/office/drawing/2014/main" id="{890D7319-7D58-403E-A2F8-2BBEE49A0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975" y="3313113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>
                <a:latin typeface="Cordia New" panose="020B0304020202020204" pitchFamily="34" charset="-34"/>
              </a:rPr>
              <a:t>การดำเนินงาน</a:t>
            </a:r>
            <a:endParaRPr lang="en-US" altLang="en-US" sz="2000" b="1">
              <a:latin typeface="Cordia New" panose="020B0304020202020204" pitchFamily="34" charset="-3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41DB4672-205C-45B6-B21B-2FC2C3855E9F}"/>
              </a:ext>
            </a:extLst>
          </p:cNvPr>
          <p:cNvSpPr/>
          <p:nvPr/>
        </p:nvSpPr>
        <p:spPr>
          <a:xfrm>
            <a:off x="1176338" y="5064125"/>
            <a:ext cx="2447925" cy="7254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tx1"/>
                </a:solidFill>
                <a:latin typeface="Cordia New" pitchFamily="34" charset="-34"/>
              </a:rPr>
              <a:t>ประชาธิปไตย</a:t>
            </a:r>
            <a:endParaRPr lang="en-US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" name="Left Arrow 7">
            <a:extLst>
              <a:ext uri="{FF2B5EF4-FFF2-40B4-BE49-F238E27FC236}">
                <a16:creationId xmlns="" xmlns:a16="http://schemas.microsoft.com/office/drawing/2014/main" id="{1EEC5350-93E9-4076-9722-82216C1D00AC}"/>
              </a:ext>
            </a:extLst>
          </p:cNvPr>
          <p:cNvSpPr/>
          <p:nvPr/>
        </p:nvSpPr>
        <p:spPr>
          <a:xfrm rot="10800000">
            <a:off x="3851275" y="4119563"/>
            <a:ext cx="1225550" cy="4318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กฎหมายที่เกี่ยวข้องกับสหกรณ์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467600" cy="4873752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marL="0" indent="0">
              <a:buNone/>
            </a:pPr>
            <a:r>
              <a:rPr lang="th-TH" sz="36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①กฎหมายที่เกี่ยวกับการบริหารองค์กร</a:t>
            </a:r>
          </a:p>
          <a:p>
            <a:pPr marL="457200" indent="-457200">
              <a:buAutoNum type="arabicPeriod"/>
            </a:pPr>
            <a:endParaRPr lang="th-TH" sz="3600" b="1" dirty="0" smtClean="0">
              <a:ln w="6600">
                <a:solidFill>
                  <a:srgbClr val="7030A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0" indent="0">
              <a:buNone/>
            </a:pPr>
            <a:r>
              <a:rPr lang="th-TH" sz="36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②กฎหมายที่เกี่ยวกับการทำธุรกิจ / ธุรกรรม</a:t>
            </a:r>
          </a:p>
          <a:p>
            <a:pPr marL="0" indent="0">
              <a:buNone/>
            </a:pPr>
            <a:endParaRPr lang="th-TH" sz="3600" b="1" dirty="0" smtClean="0">
              <a:ln w="6600">
                <a:solidFill>
                  <a:srgbClr val="7030A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0" indent="0">
              <a:buNone/>
            </a:pPr>
            <a:r>
              <a:rPr lang="th-TH" sz="36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③กฎหมายอื่นๆ ที่อาจมีผลกระทบต่อสหกรณ์</a:t>
            </a:r>
            <a:endParaRPr lang="th-TH" sz="3600" b="1" dirty="0">
              <a:ln w="6600">
                <a:solidFill>
                  <a:srgbClr val="7030A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46221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ตัวแทนเนื้อหา 29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656" y="5156627"/>
            <a:ext cx="1246078" cy="1246078"/>
          </a:xfrm>
        </p:spPr>
      </p:pic>
      <p:sp>
        <p:nvSpPr>
          <p:cNvPr id="4" name="รูปหกเหลี่ยม 3"/>
          <p:cNvSpPr/>
          <p:nvPr/>
        </p:nvSpPr>
        <p:spPr>
          <a:xfrm>
            <a:off x="457200" y="2132856"/>
            <a:ext cx="2530624" cy="2160240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1.กฎหมายที่เกี่ยวกับการบริหารองค์กร</a:t>
            </a:r>
            <a:endParaRPr lang="th-TH" dirty="0"/>
          </a:p>
        </p:txBody>
      </p:sp>
      <p:sp>
        <p:nvSpPr>
          <p:cNvPr id="8" name="ลูกศรขวา 7"/>
          <p:cNvSpPr/>
          <p:nvPr/>
        </p:nvSpPr>
        <p:spPr>
          <a:xfrm>
            <a:off x="3222724" y="1988840"/>
            <a:ext cx="864096" cy="1440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887584" y="710653"/>
            <a:ext cx="1980220" cy="7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v"/>
            </a:pPr>
            <a:r>
              <a:rPr lang="th-TH" sz="1800" b="1" dirty="0"/>
              <a:t>พระราชบัญญัติ</a:t>
            </a:r>
            <a:r>
              <a:rPr lang="th-TH" sz="1800" b="1" dirty="0" smtClean="0"/>
              <a:t>สหกรณ์         (</a:t>
            </a:r>
            <a:r>
              <a:rPr lang="th-TH" sz="1800" b="1" dirty="0"/>
              <a:t>ฉบับที่3) พ.ศ.2562</a:t>
            </a:r>
          </a:p>
        </p:txBody>
      </p:sp>
      <p:sp>
        <p:nvSpPr>
          <p:cNvPr id="14" name="ลูกศรขวา 13"/>
          <p:cNvSpPr/>
          <p:nvPr/>
        </p:nvSpPr>
        <p:spPr>
          <a:xfrm>
            <a:off x="3222724" y="888104"/>
            <a:ext cx="864096" cy="1440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887584" y="1667781"/>
            <a:ext cx="1998129" cy="642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v"/>
            </a:pPr>
            <a:r>
              <a:rPr lang="th-TH" sz="1800" b="1" dirty="0"/>
              <a:t>ประมวลกฎหมายแพ่งและพาณิชย์</a:t>
            </a:r>
          </a:p>
        </p:txBody>
      </p:sp>
      <p:sp>
        <p:nvSpPr>
          <p:cNvPr id="16" name="ลูกศรขวา 15"/>
          <p:cNvSpPr/>
          <p:nvPr/>
        </p:nvSpPr>
        <p:spPr>
          <a:xfrm>
            <a:off x="3400474" y="2958380"/>
            <a:ext cx="720080" cy="1440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4892346" y="2623195"/>
            <a:ext cx="1993367" cy="670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v"/>
            </a:pPr>
            <a:r>
              <a:rPr lang="th-TH" sz="1800" b="1" dirty="0"/>
              <a:t>ประมวลกฎหมายวิธีพิจารณาความแพ่ง</a:t>
            </a:r>
          </a:p>
        </p:txBody>
      </p:sp>
      <p:sp>
        <p:nvSpPr>
          <p:cNvPr id="18" name="ลูกศรขวา 17"/>
          <p:cNvSpPr/>
          <p:nvPr/>
        </p:nvSpPr>
        <p:spPr>
          <a:xfrm>
            <a:off x="3256458" y="3727340"/>
            <a:ext cx="864096" cy="20058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4864912" y="3507367"/>
            <a:ext cx="20028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v"/>
            </a:pPr>
            <a:r>
              <a:rPr lang="th-TH" sz="1800" b="1" dirty="0"/>
              <a:t>พระราชบัญญัติแรงงาน</a:t>
            </a:r>
          </a:p>
        </p:txBody>
      </p:sp>
      <p:sp>
        <p:nvSpPr>
          <p:cNvPr id="24" name="ลูกศรขวา 23"/>
          <p:cNvSpPr/>
          <p:nvPr/>
        </p:nvSpPr>
        <p:spPr>
          <a:xfrm>
            <a:off x="3222724" y="4647112"/>
            <a:ext cx="864096" cy="16230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4892346" y="4422192"/>
            <a:ext cx="1993367" cy="589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v"/>
            </a:pPr>
            <a:r>
              <a:rPr lang="th-TH" sz="1800" b="1" dirty="0"/>
              <a:t>พระราชบัญญัติประกันสังคม</a:t>
            </a:r>
          </a:p>
        </p:txBody>
      </p:sp>
      <p:sp>
        <p:nvSpPr>
          <p:cNvPr id="26" name="ลูกศรขวา 25"/>
          <p:cNvSpPr/>
          <p:nvPr/>
        </p:nvSpPr>
        <p:spPr>
          <a:xfrm>
            <a:off x="3222724" y="5450086"/>
            <a:ext cx="864096" cy="14887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4917968" y="5116334"/>
            <a:ext cx="1993367" cy="537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v"/>
            </a:pPr>
            <a:r>
              <a:rPr lang="th-TH" sz="1800" b="1" dirty="0"/>
              <a:t>พระราชบัญญัติวิธีปฏิบัติทางปกครอง</a:t>
            </a:r>
          </a:p>
        </p:txBody>
      </p:sp>
      <p:sp>
        <p:nvSpPr>
          <p:cNvPr id="28" name="ลูกศรขวา 27"/>
          <p:cNvSpPr/>
          <p:nvPr/>
        </p:nvSpPr>
        <p:spPr>
          <a:xfrm>
            <a:off x="3188444" y="6167622"/>
            <a:ext cx="864096" cy="1440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4884296" y="6074604"/>
            <a:ext cx="2004703" cy="398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v"/>
            </a:pPr>
            <a:r>
              <a:rPr lang="th-TH" sz="1800" b="1" dirty="0"/>
              <a:t>ประมวลรัษฎากร</a:t>
            </a:r>
          </a:p>
        </p:txBody>
      </p:sp>
    </p:spTree>
    <p:extLst>
      <p:ext uri="{BB962C8B-B14F-4D97-AF65-F5344CB8AC3E}">
        <p14:creationId xmlns:p14="http://schemas.microsoft.com/office/powerpoint/2010/main" val="299482278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5" grpId="0" animBg="1"/>
      <p:bldP spid="17" grpId="0" animBg="1"/>
      <p:bldP spid="23" grpId="0" animBg="1"/>
      <p:bldP spid="25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ตัวยึดหมายเลขภาพนิ่ง 5">
            <a:extLst>
              <a:ext uri="{FF2B5EF4-FFF2-40B4-BE49-F238E27FC236}">
                <a16:creationId xmlns="" xmlns:a16="http://schemas.microsoft.com/office/drawing/2014/main" id="{1665B99B-11F7-4C59-B8E5-6E38F984D7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243638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A554B9-F8E2-4A0A-B040-A7816C1DC4F8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th-TH" altLang="en-US" sz="1400">
              <a:solidFill>
                <a:srgbClr val="FFFFFF"/>
              </a:solidFill>
            </a:endParaRPr>
          </a:p>
        </p:txBody>
      </p:sp>
      <p:pic>
        <p:nvPicPr>
          <p:cNvPr id="21507" name="Picture 2" descr="DSC07682">
            <a:extLst>
              <a:ext uri="{FF2B5EF4-FFF2-40B4-BE49-F238E27FC236}">
                <a16:creationId xmlns="" xmlns:a16="http://schemas.microsoft.com/office/drawing/2014/main" id="{8E904F99-C9A4-4220-81E3-9BD91809C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1075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48737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th-TH" b="1" dirty="0" smtClean="0">
              <a:cs typeface="+mj-cs"/>
            </a:endParaRPr>
          </a:p>
          <a:p>
            <a:pPr>
              <a:buFont typeface="Wingdings" panose="05000000000000000000" pitchFamily="2" charset="2"/>
              <a:buChar char="q"/>
            </a:pPr>
            <a:endParaRPr lang="th-TH" b="1" dirty="0" smtClean="0">
              <a:cs typeface="+mj-cs"/>
            </a:endParaRPr>
          </a:p>
          <a:p>
            <a:pPr>
              <a:buFont typeface="Wingdings" panose="05000000000000000000" pitchFamily="2" charset="2"/>
              <a:buChar char="q"/>
            </a:pPr>
            <a:endParaRPr lang="th-TH" b="1" dirty="0">
              <a:cs typeface="+mj-cs"/>
            </a:endParaRPr>
          </a:p>
          <a:p>
            <a:pPr marL="0" indent="0">
              <a:buNone/>
            </a:pPr>
            <a:endParaRPr lang="th-TH" b="1" dirty="0" smtClean="0">
              <a:cs typeface="+mj-cs"/>
            </a:endParaRPr>
          </a:p>
          <a:p>
            <a:pPr>
              <a:buFont typeface="Wingdings" panose="05000000000000000000" pitchFamily="2" charset="2"/>
              <a:buChar char="q"/>
            </a:pPr>
            <a:endParaRPr lang="th-TH" b="1" dirty="0" smtClean="0">
              <a:cs typeface="+mj-cs"/>
            </a:endParaRPr>
          </a:p>
          <a:p>
            <a:pPr>
              <a:buFont typeface="Wingdings" panose="05000000000000000000" pitchFamily="2" charset="2"/>
              <a:buChar char="q"/>
            </a:pPr>
            <a:endParaRPr lang="th-TH" b="1" dirty="0" smtClean="0">
              <a:cs typeface="+mj-cs"/>
            </a:endParaRPr>
          </a:p>
          <a:p>
            <a:pPr>
              <a:buFont typeface="Wingdings" panose="05000000000000000000" pitchFamily="2" charset="2"/>
              <a:buChar char="q"/>
            </a:pPr>
            <a:endParaRPr lang="th-TH" b="1" dirty="0" smtClean="0">
              <a:cs typeface="+mj-cs"/>
            </a:endParaRPr>
          </a:p>
          <a:p>
            <a:pPr>
              <a:buFont typeface="Wingdings" panose="05000000000000000000" pitchFamily="2" charset="2"/>
              <a:buChar char="q"/>
            </a:pPr>
            <a:endParaRPr lang="th-TH" b="1" dirty="0" smtClean="0">
              <a:cs typeface="+mj-cs"/>
            </a:endParaRPr>
          </a:p>
          <a:p>
            <a:pPr>
              <a:buFont typeface="Wingdings" panose="05000000000000000000" pitchFamily="2" charset="2"/>
              <a:buChar char="q"/>
            </a:pPr>
            <a:endParaRPr lang="th-TH" b="1" dirty="0" smtClean="0">
              <a:cs typeface="+mj-cs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336" y="3356992"/>
            <a:ext cx="3151897" cy="2894090"/>
          </a:xfrm>
          <a:prstGeom prst="rect">
            <a:avLst/>
          </a:prstGeom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539552" y="1268760"/>
            <a:ext cx="5976664" cy="50405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th-TH" sz="2400" b="1" dirty="0"/>
              <a:t>พระราชบัญญัติสหกรณ์ (ฉบับที่3) พ.ศ.2562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539552" y="2348880"/>
            <a:ext cx="5976664" cy="5040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 smtClean="0"/>
              <a:t>	ประมวล</a:t>
            </a:r>
            <a:r>
              <a:rPr lang="th-TH" sz="2400" b="1" dirty="0"/>
              <a:t>กฎหมายแพ่งและพาณิชย์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90189" y="3356992"/>
            <a:ext cx="338437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/>
              <a:t> </a:t>
            </a:r>
            <a:r>
              <a:rPr lang="th-TH" sz="2400" b="1" dirty="0" smtClean="0"/>
              <a:t>      ประมวล</a:t>
            </a:r>
            <a:r>
              <a:rPr lang="th-TH" sz="2400" b="1" dirty="0"/>
              <a:t>กฎหมายที่ดิน</a:t>
            </a: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1952514" y="4522332"/>
            <a:ext cx="2833560" cy="50405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/>
              <a:t> </a:t>
            </a:r>
            <a:r>
              <a:rPr lang="th-TH" sz="2400" b="1" dirty="0" smtClean="0"/>
              <a:t>       ประมวล</a:t>
            </a:r>
            <a:r>
              <a:rPr lang="th-TH" sz="2400" b="1" dirty="0"/>
              <a:t>รัษฎากร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505417" y="5566448"/>
            <a:ext cx="3469148" cy="64807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 smtClean="0"/>
              <a:t>     พระราชบัญญัติ</a:t>
            </a:r>
            <a:r>
              <a:rPr lang="th-TH" sz="2400" b="1" dirty="0"/>
              <a:t>การฟอกเงิน</a:t>
            </a:r>
          </a:p>
        </p:txBody>
      </p:sp>
      <p:sp>
        <p:nvSpPr>
          <p:cNvPr id="10" name="ม้วนกระดาษแนวนอน 9"/>
          <p:cNvSpPr/>
          <p:nvPr/>
        </p:nvSpPr>
        <p:spPr>
          <a:xfrm>
            <a:off x="2267744" y="186754"/>
            <a:ext cx="4248472" cy="1000869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2.กฎหมายเกี่ยวกับการทำธุรกิจ/ธุรกรรม</a:t>
            </a:r>
            <a:endParaRPr lang="th-TH" dirty="0">
              <a:solidFill>
                <a:schemeClr val="bg1">
                  <a:lumMod val="9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6247231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เมฆ 3"/>
          <p:cNvSpPr/>
          <p:nvPr/>
        </p:nvSpPr>
        <p:spPr>
          <a:xfrm>
            <a:off x="755576" y="2492896"/>
            <a:ext cx="2808312" cy="1872208"/>
          </a:xfrm>
          <a:prstGeom prst="cloud">
            <a:avLst/>
          </a:prstGeom>
          <a:solidFill>
            <a:schemeClr val="accent3">
              <a:lumMod val="50000"/>
            </a:schemeClr>
          </a:solidFill>
          <a:ln>
            <a:solidFill>
              <a:srgbClr val="BB55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3.กฎหมายอื่นที่อาจมีผลกระทบต่อสหกรณ์</a:t>
            </a:r>
            <a:endParaRPr lang="th-TH" dirty="0">
              <a:solidFill>
                <a:srgbClr val="FFC000"/>
              </a:solidFill>
              <a:cs typeface="+mj-cs"/>
            </a:endParaRPr>
          </a:p>
        </p:txBody>
      </p:sp>
      <p:sp>
        <p:nvSpPr>
          <p:cNvPr id="5" name="ลูกศรขวา 4"/>
          <p:cNvSpPr/>
          <p:nvPr/>
        </p:nvSpPr>
        <p:spPr>
          <a:xfrm>
            <a:off x="3584104" y="3068960"/>
            <a:ext cx="144016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5"/>
          <p:cNvSpPr/>
          <p:nvPr/>
        </p:nvSpPr>
        <p:spPr>
          <a:xfrm>
            <a:off x="4900464" y="561231"/>
            <a:ext cx="302433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Ø"/>
            </a:pPr>
            <a:r>
              <a:rPr lang="th-TH" sz="1800" b="1" dirty="0" smtClean="0"/>
              <a:t>พระราชบัญญัติฌาปนกิจ   สงเคราะห์ </a:t>
            </a:r>
            <a:r>
              <a:rPr lang="th-TH" sz="1800" b="1" dirty="0"/>
              <a:t>พ.ศ.2517</a:t>
            </a:r>
          </a:p>
        </p:txBody>
      </p:sp>
      <p:sp>
        <p:nvSpPr>
          <p:cNvPr id="7" name="วงรี 6"/>
          <p:cNvSpPr/>
          <p:nvPr/>
        </p:nvSpPr>
        <p:spPr>
          <a:xfrm>
            <a:off x="4900464" y="2436058"/>
            <a:ext cx="3024336" cy="6329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Ø"/>
            </a:pPr>
            <a:r>
              <a:rPr lang="th-TH" sz="1800" b="1" dirty="0"/>
              <a:t>พระราชบัญญัติประกันชีวิต พ.ศ.2538</a:t>
            </a:r>
          </a:p>
        </p:txBody>
      </p:sp>
      <p:sp>
        <p:nvSpPr>
          <p:cNvPr id="8" name="วงรี 7"/>
          <p:cNvSpPr/>
          <p:nvPr/>
        </p:nvSpPr>
        <p:spPr>
          <a:xfrm>
            <a:off x="4577780" y="4673752"/>
            <a:ext cx="3280792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Ø"/>
            </a:pPr>
            <a:r>
              <a:rPr lang="th-TH" sz="1800" b="1" dirty="0"/>
              <a:t>พระราชบัญญัติว่าด้วยข้อสัญญาอันไม่เป็นธรรม พ.ศ.2540</a:t>
            </a:r>
          </a:p>
        </p:txBody>
      </p:sp>
    </p:spTree>
    <p:extLst>
      <p:ext uri="{BB962C8B-B14F-4D97-AF65-F5344CB8AC3E}">
        <p14:creationId xmlns:p14="http://schemas.microsoft.com/office/powerpoint/2010/main" val="348894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9826" y="332656"/>
            <a:ext cx="7467600" cy="1143000"/>
          </a:xfr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3.กฎหมายสหกรณ์</a:t>
            </a:r>
            <a:endParaRPr lang="th-TH" sz="4800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th-TH" sz="2800" b="1" dirty="0" smtClean="0"/>
          </a:p>
          <a:p>
            <a:pPr marL="0" indent="0">
              <a:buNone/>
            </a:pPr>
            <a:endParaRPr lang="th-TH" sz="2800" b="1" dirty="0" smtClean="0"/>
          </a:p>
          <a:p>
            <a:pPr marL="0" indent="0">
              <a:buNone/>
            </a:pPr>
            <a:r>
              <a:rPr lang="th-TH" dirty="0">
                <a:cs typeface="+mj-cs"/>
              </a:rPr>
              <a:t>	</a:t>
            </a:r>
            <a:r>
              <a:rPr lang="th-TH" dirty="0" smtClean="0">
                <a:cs typeface="+mj-cs"/>
                <a:sym typeface="Wingdings 2" panose="05020102010507070707" pitchFamily="18" charset="2"/>
              </a:rPr>
              <a:t>พระราชบัญญัติสมาคม พ.ศ.2457 </a:t>
            </a:r>
          </a:p>
          <a:p>
            <a:pPr marL="0" indent="0">
              <a:buNone/>
            </a:pPr>
            <a:r>
              <a:rPr lang="th-TH" dirty="0">
                <a:cs typeface="+mj-cs"/>
                <a:sym typeface="Wingdings 2" panose="05020102010507070707" pitchFamily="18" charset="2"/>
              </a:rPr>
              <a:t>	</a:t>
            </a:r>
            <a:r>
              <a:rPr lang="th-TH" dirty="0" smtClean="0">
                <a:cs typeface="+mj-cs"/>
                <a:sym typeface="Wingdings 2" panose="05020102010507070707" pitchFamily="18" charset="2"/>
              </a:rPr>
              <a:t>	●พระราชบัญญัติสมาคมเพิ่มเติม     พ.ศ. 2459)</a:t>
            </a:r>
          </a:p>
          <a:p>
            <a:pPr marL="0" indent="0">
              <a:buNone/>
            </a:pPr>
            <a:r>
              <a:rPr lang="th-TH" dirty="0">
                <a:cs typeface="+mj-cs"/>
                <a:sym typeface="Wingdings 2" panose="05020102010507070707" pitchFamily="18" charset="2"/>
              </a:rPr>
              <a:t>	</a:t>
            </a:r>
            <a:r>
              <a:rPr lang="th-TH" dirty="0" smtClean="0">
                <a:cs typeface="+mj-cs"/>
                <a:sym typeface="Wingdings 2" panose="05020102010507070707" pitchFamily="18" charset="2"/>
              </a:rPr>
              <a:t>พระราชบัญญัติสหกรณ์ พ.ศ.2471</a:t>
            </a:r>
          </a:p>
          <a:p>
            <a:pPr marL="0" indent="0">
              <a:buNone/>
            </a:pPr>
            <a:r>
              <a:rPr lang="th-TH" dirty="0">
                <a:cs typeface="+mj-cs"/>
                <a:sym typeface="Wingdings 2" panose="05020102010507070707" pitchFamily="18" charset="2"/>
              </a:rPr>
              <a:t>	</a:t>
            </a:r>
            <a:r>
              <a:rPr lang="th-TH" dirty="0" smtClean="0">
                <a:cs typeface="+mj-cs"/>
                <a:sym typeface="Wingdings 2" panose="05020102010507070707" pitchFamily="18" charset="2"/>
              </a:rPr>
              <a:t>พระราชบัญญัติสหกรณ์ พ.ศ.2511</a:t>
            </a:r>
          </a:p>
          <a:p>
            <a:pPr marL="0" indent="0">
              <a:buNone/>
            </a:pPr>
            <a:r>
              <a:rPr lang="th-TH" dirty="0">
                <a:cs typeface="+mj-cs"/>
                <a:sym typeface="Wingdings 2" panose="05020102010507070707" pitchFamily="18" charset="2"/>
              </a:rPr>
              <a:t>	</a:t>
            </a:r>
            <a:r>
              <a:rPr lang="th-TH" dirty="0" smtClean="0">
                <a:cs typeface="+mj-cs"/>
                <a:sym typeface="Wingdings 2" panose="05020102010507070707" pitchFamily="18" charset="2"/>
              </a:rPr>
              <a:t>พระราชบัญญัติสหกรณ์ พ.ศ.2542</a:t>
            </a:r>
          </a:p>
          <a:p>
            <a:pPr marL="0" indent="0">
              <a:buNone/>
            </a:pPr>
            <a:r>
              <a:rPr lang="th-TH" dirty="0">
                <a:cs typeface="+mj-cs"/>
                <a:sym typeface="Wingdings 2" panose="05020102010507070707" pitchFamily="18" charset="2"/>
              </a:rPr>
              <a:t>		</a:t>
            </a:r>
            <a:r>
              <a:rPr lang="th-TH" dirty="0" smtClean="0">
                <a:cs typeface="+mj-cs"/>
                <a:sym typeface="Wingdings 2" panose="05020102010507070707" pitchFamily="18" charset="2"/>
              </a:rPr>
              <a:t>●พระราชบัญญัติสหกรณ์ พ.ศ.2553</a:t>
            </a:r>
          </a:p>
          <a:p>
            <a:pPr marL="0" indent="0">
              <a:buNone/>
            </a:pPr>
            <a:r>
              <a:rPr lang="th-TH" dirty="0">
                <a:cs typeface="+mj-cs"/>
                <a:sym typeface="Wingdings 2" panose="05020102010507070707" pitchFamily="18" charset="2"/>
              </a:rPr>
              <a:t>		</a:t>
            </a:r>
            <a:r>
              <a:rPr lang="th-TH" dirty="0" smtClean="0">
                <a:cs typeface="+mj-cs"/>
                <a:sym typeface="Wingdings 2" panose="05020102010507070707" pitchFamily="18" charset="2"/>
              </a:rPr>
              <a:t>●</a:t>
            </a:r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  <a:sym typeface="Wingdings 2" panose="05020102010507070707" pitchFamily="18" charset="2"/>
              </a:rPr>
              <a:t>พระราชบัญญัติสหกรณ์ พ.ศ.2562</a:t>
            </a:r>
          </a:p>
          <a:p>
            <a:pPr marL="0" indent="0">
              <a:buNone/>
            </a:pPr>
            <a:r>
              <a:rPr lang="th-TH" dirty="0">
                <a:sym typeface="Wingdings 2" panose="05020102010507070707" pitchFamily="18" charset="2"/>
              </a:rPr>
              <a:t>	</a:t>
            </a:r>
            <a:endParaRPr lang="th-TH" dirty="0" smtClean="0"/>
          </a:p>
        </p:txBody>
      </p:sp>
      <p:sp>
        <p:nvSpPr>
          <p:cNvPr id="4" name="คลื่นคู่ 3"/>
          <p:cNvSpPr/>
          <p:nvPr/>
        </p:nvSpPr>
        <p:spPr>
          <a:xfrm>
            <a:off x="1187624" y="1844824"/>
            <a:ext cx="4032448" cy="576064"/>
          </a:xfrm>
          <a:prstGeom prst="doubleWave">
            <a:avLst/>
          </a:prstGeom>
          <a:solidFill>
            <a:srgbClr val="C6C0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th-TH" b="1" dirty="0">
                <a:solidFill>
                  <a:schemeClr val="tx1"/>
                </a:solidFill>
              </a:rPr>
              <a:t>3.1. วิวัฒนาการกฎหมายสหกรณ์</a:t>
            </a:r>
          </a:p>
        </p:txBody>
      </p:sp>
    </p:spTree>
    <p:extLst>
      <p:ext uri="{BB962C8B-B14F-4D97-AF65-F5344CB8AC3E}">
        <p14:creationId xmlns:p14="http://schemas.microsoft.com/office/powerpoint/2010/main" val="53435103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7467600" cy="4873752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th-TH" sz="2800" b="1" dirty="0" smtClean="0"/>
          </a:p>
          <a:p>
            <a:pPr marL="0" indent="0">
              <a:buNone/>
            </a:pPr>
            <a:r>
              <a:rPr lang="th-TH" sz="2800" b="1" dirty="0"/>
              <a:t>	</a:t>
            </a:r>
            <a:endParaRPr lang="th-TH" sz="2800" b="1" dirty="0" smtClean="0"/>
          </a:p>
          <a:p>
            <a:pPr marL="0" indent="0">
              <a:buNone/>
            </a:pPr>
            <a:r>
              <a:rPr lang="th-TH" dirty="0" smtClean="0">
                <a:cs typeface="+mj-cs"/>
              </a:rPr>
              <a:t>	1. พระราชบัญญัติสมาคมเพิ่มเติม พ.ศ.2459 ให้ความหมายของสหกรณ์ คือ </a:t>
            </a:r>
            <a:r>
              <a:rPr lang="en-US" dirty="0" smtClean="0">
                <a:cs typeface="+mj-cs"/>
              </a:rPr>
              <a:t>“</a:t>
            </a:r>
            <a:r>
              <a:rPr lang="th-TH" dirty="0" smtClean="0">
                <a:cs typeface="+mj-cs"/>
              </a:rPr>
              <a:t>สมาคมชนิดที่ราษฎรผู้ทำการเพาะปลูกแลหากินด้วยการทำของขายรวบรวมกันตั้งขึ้นเพื่อยังความจำเริญให้เกิดแก่หมู่ด้วยวิธีรวมกำลังกันทำการบำรุงตนเองและประหยัดการใช้จ่ายแต่ที่พอควร มิใช่ตั้งขึ้นเพื่อจะหากำไรมาจำแนกในหมู่สมาชิกนั้น</a:t>
            </a:r>
            <a:r>
              <a:rPr lang="en-US" dirty="0" smtClean="0">
                <a:cs typeface="+mj-cs"/>
              </a:rPr>
              <a:t>”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	</a:t>
            </a:r>
            <a:r>
              <a:rPr lang="th-TH" dirty="0" smtClean="0">
                <a:cs typeface="+mj-cs"/>
              </a:rPr>
              <a:t>2. พระราชบัญญัติสหกรณ์ พ.ศ.2547 สหกรณ์คือ </a:t>
            </a:r>
            <a:r>
              <a:rPr lang="en-US" dirty="0" smtClean="0">
                <a:cs typeface="+mj-cs"/>
              </a:rPr>
              <a:t>“</a:t>
            </a:r>
            <a:r>
              <a:rPr lang="th-TH" dirty="0" smtClean="0">
                <a:cs typeface="+mj-cs"/>
              </a:rPr>
              <a:t>สมาคมซึ่งได้จดทะเบียนแล้วตามพระราชบัญญัตินี้ ฤาพึ่งถือได้ว่าได้จดทะเบียนแล้วตามพระราชบัญญัตินี้</a:t>
            </a:r>
            <a:r>
              <a:rPr lang="en-US" dirty="0" smtClean="0">
                <a:cs typeface="+mj-cs"/>
              </a:rPr>
              <a:t>”</a:t>
            </a:r>
          </a:p>
          <a:p>
            <a:pPr marL="0" indent="0">
              <a:buNone/>
            </a:pPr>
            <a:endParaRPr lang="en-US" dirty="0" smtClean="0">
              <a:cs typeface="+mj-cs"/>
            </a:endParaRPr>
          </a:p>
          <a:p>
            <a:pPr marL="0" indent="0">
              <a:buNone/>
            </a:pPr>
            <a:r>
              <a:rPr lang="en-US" dirty="0">
                <a:cs typeface="+mj-cs"/>
              </a:rPr>
              <a:t>	</a:t>
            </a:r>
            <a:r>
              <a:rPr lang="th-TH" dirty="0" smtClean="0">
                <a:cs typeface="+mj-cs"/>
              </a:rPr>
              <a:t>3. พระราชบัญญัติสหกรณ์ พ.ศ.2511 สหกรณ์คือ </a:t>
            </a:r>
            <a:r>
              <a:rPr lang="en-US" dirty="0" smtClean="0">
                <a:cs typeface="+mj-cs"/>
              </a:rPr>
              <a:t>“</a:t>
            </a:r>
            <a:r>
              <a:rPr lang="th-TH" dirty="0" smtClean="0">
                <a:cs typeface="+mj-cs"/>
              </a:rPr>
              <a:t>คณะบุคคลซึ่งร่วมกันดำเนินกิจการเพื่อช่วยเหลือซึ่งกันและกันและได้จดทะเบียนตามพระราชบัญญัตินี้</a:t>
            </a:r>
            <a:r>
              <a:rPr lang="en-US" dirty="0" smtClean="0">
                <a:cs typeface="+mj-cs"/>
              </a:rPr>
              <a:t>”</a:t>
            </a:r>
          </a:p>
          <a:p>
            <a:pPr marL="0" indent="0">
              <a:buNone/>
            </a:pPr>
            <a:r>
              <a:rPr lang="en-US" sz="2800" b="1" dirty="0">
                <a:cs typeface="+mj-cs"/>
              </a:rPr>
              <a:t>	</a:t>
            </a:r>
            <a:endParaRPr lang="th-TH" dirty="0">
              <a:cs typeface="+mj-cs"/>
            </a:endParaRPr>
          </a:p>
        </p:txBody>
      </p:sp>
      <p:sp>
        <p:nvSpPr>
          <p:cNvPr id="4" name="คลื่นคู่ 3"/>
          <p:cNvSpPr/>
          <p:nvPr/>
        </p:nvSpPr>
        <p:spPr>
          <a:xfrm>
            <a:off x="683568" y="1052736"/>
            <a:ext cx="4824536" cy="576064"/>
          </a:xfrm>
          <a:prstGeom prst="doubleWave">
            <a:avLst/>
          </a:prstGeom>
          <a:solidFill>
            <a:srgbClr val="C6C0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th-TH" b="1" dirty="0">
                <a:solidFill>
                  <a:schemeClr val="tx1"/>
                </a:solidFill>
              </a:rPr>
              <a:t>3.2. ความหมายของสหกรณ์ตามกฎหมาย</a:t>
            </a:r>
          </a:p>
        </p:txBody>
      </p:sp>
    </p:spTree>
    <p:extLst>
      <p:ext uri="{BB962C8B-B14F-4D97-AF65-F5344CB8AC3E}">
        <p14:creationId xmlns:p14="http://schemas.microsoft.com/office/powerpoint/2010/main" val="184025979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20000"/>
              <a:lumOff val="80000"/>
            </a:schemeClr>
          </a:solidFill>
          <a:ln w="57150">
            <a:solidFill>
              <a:srgbClr val="8E0838"/>
            </a:solidFill>
          </a:ln>
        </p:spPr>
        <p:txBody>
          <a:bodyPr/>
          <a:lstStyle/>
          <a:p>
            <a:pPr marL="0" indent="0">
              <a:buNone/>
            </a:pPr>
            <a:endParaRPr lang="th-TH" sz="2800" b="1" dirty="0" smtClean="0">
              <a:cs typeface="+mj-cs"/>
            </a:endParaRPr>
          </a:p>
          <a:p>
            <a:pPr marL="0" indent="0">
              <a:buNone/>
            </a:pPr>
            <a:endParaRPr lang="th-TH" sz="2800" b="1" dirty="0" smtClean="0">
              <a:cs typeface="+mj-cs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h-TH" dirty="0" smtClean="0">
                <a:cs typeface="+mj-cs"/>
              </a:rPr>
              <a:t>เริ่มมีบัญญัติไว้ในกฎหมายสหกรณ์ พ.ศ.2542 มาตรา 53 บัญญัติไว้ดังนี้</a:t>
            </a:r>
          </a:p>
          <a:p>
            <a:pPr marL="0" indent="0">
              <a:buNone/>
            </a:pPr>
            <a:r>
              <a:rPr lang="th-TH" sz="2800" b="1" dirty="0">
                <a:cs typeface="+mj-cs"/>
              </a:rPr>
              <a:t>	</a:t>
            </a:r>
            <a:r>
              <a:rPr lang="en-US" sz="2800" b="1" dirty="0" smtClean="0">
                <a:cs typeface="+mj-cs"/>
              </a:rPr>
              <a:t>“</a:t>
            </a:r>
            <a:r>
              <a:rPr lang="th-TH" dirty="0" smtClean="0">
                <a:cs typeface="+mj-cs"/>
              </a:rPr>
              <a:t>ให้สหกรณ์มีผู้ตรวจสอบกิจการ ซึ่งในที่ประชุมใหญ่เลือกตั้งจากสมาชิกหรือบุคคลภายนอก เพื่อดำเนินการตรวจสอบกิจการของสหกรณ์ แล้วทำรายงเสนอต่อที่ประชุมใหญ่</a:t>
            </a:r>
          </a:p>
          <a:p>
            <a:pPr marL="0" indent="0">
              <a:buNone/>
            </a:pPr>
            <a:r>
              <a:rPr lang="th-TH" dirty="0">
                <a:cs typeface="+mj-cs"/>
              </a:rPr>
              <a:t>	</a:t>
            </a:r>
            <a:r>
              <a:rPr lang="th-TH" dirty="0" smtClean="0">
                <a:cs typeface="+mj-cs"/>
              </a:rPr>
              <a:t>จำนวนผู้ตรวจสอบกิจการตามวรรคหนึ่ง ให้เป็นไปตามที่นายทะเบียนสหกรณ์กำหนด</a:t>
            </a:r>
            <a:r>
              <a:rPr lang="en-US" dirty="0" smtClean="0">
                <a:cs typeface="+mj-cs"/>
              </a:rPr>
              <a:t>”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th-TH" sz="2400" dirty="0" smtClean="0">
              <a:cs typeface="+mj-cs"/>
            </a:endParaRPr>
          </a:p>
          <a:p>
            <a:pPr marL="0" indent="0">
              <a:buNone/>
            </a:pPr>
            <a:r>
              <a:rPr lang="th-TH" dirty="0">
                <a:cs typeface="+mj-cs"/>
              </a:rPr>
              <a:t>	</a:t>
            </a:r>
            <a:endParaRPr lang="th-TH" dirty="0" smtClean="0">
              <a:cs typeface="+mj-cs"/>
            </a:endParaRPr>
          </a:p>
        </p:txBody>
      </p:sp>
      <p:sp>
        <p:nvSpPr>
          <p:cNvPr id="4" name="คลื่นคู่ 3"/>
          <p:cNvSpPr/>
          <p:nvPr/>
        </p:nvSpPr>
        <p:spPr>
          <a:xfrm>
            <a:off x="1259632" y="1916832"/>
            <a:ext cx="3888432" cy="576064"/>
          </a:xfrm>
          <a:prstGeom prst="doubleWave">
            <a:avLst/>
          </a:prstGeom>
          <a:solidFill>
            <a:srgbClr val="C6C0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th-TH" b="1" dirty="0">
                <a:solidFill>
                  <a:schemeClr val="tx1"/>
                </a:solidFill>
              </a:rPr>
              <a:t>3.3. ผู้ตรวจสอบกิจการสหกรณ์</a:t>
            </a:r>
          </a:p>
        </p:txBody>
      </p:sp>
    </p:spTree>
    <p:extLst>
      <p:ext uri="{BB962C8B-B14F-4D97-AF65-F5344CB8AC3E}">
        <p14:creationId xmlns:p14="http://schemas.microsoft.com/office/powerpoint/2010/main" val="75601264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539552" y="692696"/>
            <a:ext cx="8147248" cy="54726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h-TH" b="1" dirty="0">
                <a:cs typeface="+mj-cs"/>
              </a:rPr>
              <a:t>นายทะเบียนสหกรณ์ได้กำหนดระเบียบว่าด้วยการตรวจสอบกิจการของสหกรณ์ พ.ศ.2559 ดังนี้ </a:t>
            </a:r>
            <a:endParaRPr lang="th-TH" b="1" dirty="0" smtClean="0">
              <a:cs typeface="+mj-cs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th-TH" sz="2400" b="1" dirty="0">
                <a:cs typeface="+mj-cs"/>
              </a:rPr>
              <a:t>คุณสมบัติของผู้ตรวจสอบ</a:t>
            </a:r>
            <a:r>
              <a:rPr lang="th-TH" sz="2400" b="1" dirty="0" smtClean="0">
                <a:cs typeface="+mj-cs"/>
              </a:rPr>
              <a:t>กิจการ</a:t>
            </a:r>
          </a:p>
          <a:p>
            <a:pPr marL="731837" lvl="2" indent="0">
              <a:buNone/>
            </a:pPr>
            <a:r>
              <a:rPr lang="th-TH" sz="2400" dirty="0" smtClean="0">
                <a:cs typeface="+mj-cs"/>
              </a:rPr>
              <a:t>		1.เป็นสมาชิกของสหกรณ์นั้น หรือบุคคลภายนอกที่ได้รับเลือกตั้งจากที่ประชุมใหญ่ของสหกรณ์</a:t>
            </a:r>
          </a:p>
          <a:p>
            <a:pPr marL="731837" lvl="2" indent="0">
              <a:buNone/>
            </a:pPr>
            <a:r>
              <a:rPr lang="th-TH" sz="2400" dirty="0">
                <a:cs typeface="+mj-cs"/>
              </a:rPr>
              <a:t>	</a:t>
            </a:r>
            <a:r>
              <a:rPr lang="th-TH" sz="2400" dirty="0" smtClean="0">
                <a:cs typeface="+mj-cs"/>
              </a:rPr>
              <a:t>	2. ผ่านการอบรมการตรวจสอบกิจการกรมตรวจบัญชีสหกรณ์ หรือหน่วยงานอื่นที่ได้รับการรับรองหลักสูตรจากกรมตรวจบัญชีสหกรณ์</a:t>
            </a:r>
          </a:p>
          <a:p>
            <a:pPr marL="731837" lvl="2" indent="0">
              <a:buNone/>
            </a:pPr>
            <a:endParaRPr lang="th-TH" sz="2400" dirty="0" smtClean="0">
              <a:cs typeface="+mj-cs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th-TH" sz="2400" b="1" dirty="0" smtClean="0">
                <a:cs typeface="+mj-cs"/>
              </a:rPr>
              <a:t>ลักษณะต้องห้ามของผู้ตรวจการสหกรณ์ </a:t>
            </a:r>
          </a:p>
          <a:p>
            <a:pPr marL="1554480" lvl="5" indent="0">
              <a:buNone/>
            </a:pPr>
            <a:r>
              <a:rPr lang="th-TH" sz="2200" dirty="0">
                <a:cs typeface="+mj-cs"/>
              </a:rPr>
              <a:t>	</a:t>
            </a:r>
            <a:r>
              <a:rPr lang="th-TH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1. เป็นผู้สอบบัญชี หรือบุคคลที่อยู่ในสังกัดนิติบุคคลที่รับงานสอบบัญชีสหกรณ์</a:t>
            </a:r>
          </a:p>
          <a:p>
            <a:pPr marL="1554480" lvl="5" indent="0">
              <a:buNone/>
            </a:pPr>
            <a:r>
              <a:rPr lang="th-TH" sz="2200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	</a:t>
            </a:r>
            <a:r>
              <a:rPr lang="th-TH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2. เป็นกรรมการของสหกรณ์ เว้นแต่พ้นจาดตำแหน่งมาแล้วไม่น้อยกว่าสองปี</a:t>
            </a:r>
          </a:p>
          <a:p>
            <a:pPr marL="1554480" lvl="5" indent="0">
              <a:buNone/>
            </a:pPr>
            <a:r>
              <a:rPr lang="th-TH" sz="2200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	</a:t>
            </a:r>
            <a:r>
              <a:rPr lang="th-TH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3. เป็นคู่สมรส บุตร บิดามารของกรรมการ หรือผู้จัดการ หรือเจ้าหน้าที่ของสหกรณ์นั้น</a:t>
            </a:r>
          </a:p>
          <a:p>
            <a:pPr marL="1554480" lvl="5" indent="0">
              <a:buNone/>
            </a:pPr>
            <a:r>
              <a:rPr lang="th-TH" sz="2200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	</a:t>
            </a:r>
            <a:r>
              <a:rPr lang="th-TH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4. เป็นผู้จัดการหรือเจ้าหน้าที่ของสหกรณ์นั้น	</a:t>
            </a:r>
            <a:endParaRPr lang="th-TH" sz="2200" dirty="0" smtClean="0">
              <a:cs typeface="+mj-cs"/>
            </a:endParaRPr>
          </a:p>
          <a:p>
            <a:pPr lvl="8">
              <a:buFont typeface="Wingdings" panose="05000000000000000000" pitchFamily="2" charset="2"/>
              <a:buChar char="§"/>
            </a:pPr>
            <a:endParaRPr lang="th-TH" sz="2000" dirty="0">
              <a:cs typeface="+mj-cs"/>
            </a:endParaRPr>
          </a:p>
          <a:p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748675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539552" y="620688"/>
            <a:ext cx="8075240" cy="58043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 smtClean="0">
                <a:cs typeface="+mj-cs"/>
              </a:rPr>
              <a:t>		5. เป็นบุคคลล้มละลาย</a:t>
            </a:r>
          </a:p>
          <a:p>
            <a:pPr marL="0" indent="0">
              <a:buNone/>
            </a:pPr>
            <a:r>
              <a:rPr lang="th-TH" dirty="0">
                <a:cs typeface="+mj-cs"/>
              </a:rPr>
              <a:t>	</a:t>
            </a:r>
            <a:r>
              <a:rPr lang="th-TH" dirty="0" smtClean="0">
                <a:cs typeface="+mj-cs"/>
              </a:rPr>
              <a:t>	6. เคยได้รับโทษจำคุกโดยคำพิพากษาถึงที่สุดให้จำคุก</a:t>
            </a:r>
          </a:p>
          <a:p>
            <a:pPr marL="0" indent="0">
              <a:buNone/>
            </a:pPr>
            <a:r>
              <a:rPr lang="th-TH" dirty="0">
                <a:cs typeface="+mj-cs"/>
              </a:rPr>
              <a:t>	</a:t>
            </a:r>
            <a:r>
              <a:rPr lang="th-TH" dirty="0" smtClean="0">
                <a:cs typeface="+mj-cs"/>
              </a:rPr>
              <a:t>	7. เคยถูกไล่ออก ปลดออก หรือให้ออกจากราชการ องค์กร หน่วยงานของรัฐ หรือเอกชนฐานทุจริตต่อหน้าที่</a:t>
            </a:r>
          </a:p>
          <a:p>
            <a:pPr marL="0" indent="0">
              <a:buNone/>
            </a:pPr>
            <a:r>
              <a:rPr lang="th-TH" dirty="0">
                <a:cs typeface="+mj-cs"/>
              </a:rPr>
              <a:t>	</a:t>
            </a:r>
            <a:r>
              <a:rPr lang="th-TH" dirty="0" smtClean="0">
                <a:cs typeface="+mj-cs"/>
              </a:rPr>
              <a:t>	8. เคยถูกให้พ้นจากตำแหน่งกรรมการหรือผู้ตรวจสอบกิจการ หรือมีคำวินิจฉัยเป็นที่สุดให้พ้นจากตำแหน่งกรรมการ หรือผู้ตรวจสอบกิจการของสหกรณ์นั้น หรือสหกรณ์อื่น </a:t>
            </a:r>
          </a:p>
          <a:p>
            <a:pPr marL="0" indent="0">
              <a:buNone/>
            </a:pPr>
            <a:r>
              <a:rPr lang="th-TH" dirty="0">
                <a:cs typeface="+mj-cs"/>
              </a:rPr>
              <a:t>	</a:t>
            </a:r>
            <a:r>
              <a:rPr lang="th-TH" dirty="0" smtClean="0">
                <a:cs typeface="+mj-cs"/>
              </a:rPr>
              <a:t>	9. เคยถูกที่ประชุมใหญ่มีมติให้ถอดถอนออกจากตำแหน่งกรรมการ หรือ ผู้ตรวจสอบกิจการ เพราะเหตุทุจริตต่อหน้าที่ของสหกรณ์นั้น หรือสหกรณ์อื่น</a:t>
            </a:r>
          </a:p>
          <a:p>
            <a:pPr marL="0" indent="0">
              <a:buNone/>
            </a:pPr>
            <a:r>
              <a:rPr lang="th-TH" dirty="0">
                <a:cs typeface="+mj-cs"/>
              </a:rPr>
              <a:t>	</a:t>
            </a:r>
            <a:r>
              <a:rPr lang="th-TH" dirty="0" smtClean="0">
                <a:cs typeface="+mj-cs"/>
              </a:rPr>
              <a:t>	10. เคยเป็นผู้ถูกให้ออกจากการเป็นสมาชิกสหกรณ์นั้น </a:t>
            </a:r>
          </a:p>
          <a:p>
            <a:pPr marL="0" indent="0">
              <a:buNone/>
            </a:pPr>
            <a:r>
              <a:rPr lang="th-TH" dirty="0">
                <a:cs typeface="+mj-cs"/>
              </a:rPr>
              <a:t>	</a:t>
            </a:r>
            <a:r>
              <a:rPr lang="th-TH" dirty="0" smtClean="0">
                <a:cs typeface="+mj-cs"/>
              </a:rPr>
              <a:t>	11.</a:t>
            </a:r>
            <a:r>
              <a:rPr lang="th-TH" dirty="0">
                <a:cs typeface="+mj-cs"/>
              </a:rPr>
              <a:t> เป็นผู้อยู่ระหว่างการถูกสั่งพัก หรือเพิก</a:t>
            </a:r>
            <a:r>
              <a:rPr lang="th-TH" dirty="0" smtClean="0">
                <a:cs typeface="+mj-cs"/>
              </a:rPr>
              <a:t>ถอนใบอนุญาตเป็นผู้สอบบัญชี</a:t>
            </a:r>
          </a:p>
          <a:p>
            <a:pPr marL="0" indent="0">
              <a:buNone/>
            </a:pPr>
            <a:r>
              <a:rPr lang="th-TH" dirty="0">
                <a:cs typeface="+mj-cs"/>
              </a:rPr>
              <a:t>	</a:t>
            </a:r>
            <a:r>
              <a:rPr lang="th-TH" dirty="0" smtClean="0">
                <a:cs typeface="+mj-cs"/>
              </a:rPr>
              <a:t>	12. เป็นผู้อยู่ระหว่างการถูกสั่งพัก หรือเพิกถอนชื่อออกจากทะเบียนผู้สอบบัญชีภาคเอกชนตามระเบียบนายทะเบียนสหกรณ์ ว่าด้วยจรรยาบรรณของผู้สอบบัญชีสหกรณ์</a:t>
            </a:r>
          </a:p>
          <a:p>
            <a:pPr marL="0" indent="0">
              <a:buNone/>
            </a:pPr>
            <a:r>
              <a:rPr lang="th-TH" dirty="0">
                <a:cs typeface="+mj-cs"/>
              </a:rPr>
              <a:t>	</a:t>
            </a:r>
            <a:r>
              <a:rPr lang="th-TH" dirty="0" smtClean="0">
                <a:cs typeface="+mj-cs"/>
              </a:rPr>
              <a:t>	13. เป็นคนไร้ความสามารถ คนวิกลจริตหรือจิตฟั่นเฟือน</a:t>
            </a:r>
          </a:p>
        </p:txBody>
      </p:sp>
    </p:spTree>
    <p:extLst>
      <p:ext uri="{BB962C8B-B14F-4D97-AF65-F5344CB8AC3E}">
        <p14:creationId xmlns:p14="http://schemas.microsoft.com/office/powerpoint/2010/main" val="38996711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827584" y="980728"/>
            <a:ext cx="7488832" cy="4752528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2">
              <a:buFont typeface="Wingdings" panose="05000000000000000000" pitchFamily="2" charset="2"/>
              <a:buChar char="§"/>
            </a:pPr>
            <a:endParaRPr lang="th-TH" sz="2400" b="1" dirty="0" smtClean="0">
              <a:cs typeface="+mj-cs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th-TH" sz="2400" b="1" dirty="0" smtClean="0">
                <a:cs typeface="+mj-cs"/>
              </a:rPr>
              <a:t>การเลือกตั้งผู้ตรวจสอบกิจการ</a:t>
            </a:r>
          </a:p>
          <a:p>
            <a:pPr marL="1004887" lvl="3" indent="0">
              <a:buNone/>
            </a:pPr>
            <a:r>
              <a:rPr lang="th-TH" sz="2400" dirty="0">
                <a:cs typeface="+mj-cs"/>
              </a:rPr>
              <a:t>	</a:t>
            </a:r>
            <a:r>
              <a:rPr lang="th-TH" sz="2400" dirty="0" smtClean="0">
                <a:cs typeface="+mj-cs"/>
              </a:rPr>
              <a:t>1. ขั้นตอนและวิธีการเลือกตั้งผู้ตรวจสอบกิจการให้เป็นไปตามข้อบังคับของสหกรณ์</a:t>
            </a:r>
          </a:p>
          <a:p>
            <a:pPr marL="1004887" lvl="3" indent="0">
              <a:buNone/>
            </a:pPr>
            <a:r>
              <a:rPr lang="th-TH" sz="2400" dirty="0">
                <a:cs typeface="+mj-cs"/>
              </a:rPr>
              <a:t>	</a:t>
            </a:r>
            <a:r>
              <a:rPr lang="th-TH" sz="2400" dirty="0" smtClean="0">
                <a:cs typeface="+mj-cs"/>
              </a:rPr>
              <a:t>2. จำนวนผู้ตรวจสอบกิจการให้เป็นไปตามข้อบังคับของสหกรณ์ กรณีเป็นบุคคลธรรมดาให้มีจำนวนไม่เกินห้าคน กรณีนิติบุคคลให้มีจำนวนหนึ่งนิติบุคคล</a:t>
            </a:r>
          </a:p>
          <a:p>
            <a:pPr marL="1004887" lvl="3" indent="0">
              <a:buNone/>
            </a:pPr>
            <a:r>
              <a:rPr lang="th-TH" sz="2400" dirty="0">
                <a:cs typeface="+mj-cs"/>
              </a:rPr>
              <a:t>	</a:t>
            </a:r>
            <a:r>
              <a:rPr lang="th-TH" sz="2400" dirty="0" smtClean="0">
                <a:cs typeface="+mj-cs"/>
              </a:rPr>
              <a:t>3. สหกรณ์อาจเลือกตั้งผู้ตรวจสอบกิจการเป็นการสำรองไว้ เพื่อปฏิบัติงานทันทีในกรณีที่ผู้ตรวจสอบกิจการที่ได้รับเลือกตั้งจากที่ประชุมใหญ่พ้นจากตำแหน่ง</a:t>
            </a:r>
          </a:p>
          <a:p>
            <a:pPr marL="1004887" lvl="3" indent="0">
              <a:buNone/>
            </a:pPr>
            <a:r>
              <a:rPr lang="th-TH" sz="2400" dirty="0">
                <a:cs typeface="+mj-cs"/>
              </a:rPr>
              <a:t>	</a:t>
            </a:r>
            <a:r>
              <a:rPr lang="th-TH" sz="2400" dirty="0" smtClean="0">
                <a:cs typeface="+mj-cs"/>
              </a:rPr>
              <a:t>4. ให้ที่ประชุมใหญ่ของสหกรณ์กำหนดค่าตอบแทน ค่าใช้จ่ายอื่น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8902871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1043608" y="869635"/>
            <a:ext cx="6984776" cy="2880320"/>
          </a:xfrm>
          <a:solidFill>
            <a:srgbClr val="FFEDE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731837" lvl="2" indent="0">
              <a:buNone/>
            </a:pPr>
            <a:endParaRPr lang="th-TH" sz="2800" b="1" dirty="0">
              <a:cs typeface="+mj-cs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th-TH" sz="2800" b="1" dirty="0" smtClean="0">
                <a:cs typeface="+mj-cs"/>
              </a:rPr>
              <a:t>วาระดำรงตำแหน่งของ ผู้ตรวจสอบกิจการ</a:t>
            </a:r>
            <a:endParaRPr lang="th-TH" sz="2800" dirty="0" smtClean="0">
              <a:cs typeface="+mj-cs"/>
            </a:endParaRPr>
          </a:p>
          <a:p>
            <a:pPr marL="1279525" lvl="4" indent="0">
              <a:buNone/>
            </a:pPr>
            <a:r>
              <a:rPr lang="th-TH" sz="2800" dirty="0">
                <a:cs typeface="+mj-cs"/>
              </a:rPr>
              <a:t>	</a:t>
            </a:r>
            <a:r>
              <a:rPr lang="th-TH" sz="2800" dirty="0" smtClean="0">
                <a:cs typeface="+mj-cs"/>
              </a:rPr>
              <a:t>วาระการดำรงตำแหน่งของผู้ตรวจสอบกิจการให้เป็นไปตามข้อบังสหกรณ์แต่ไม่เกินคราวละสามปี ผู้ตรวจสอบกิจการที่พ้นจากตำแหน่งอาจได้รับเลือกตั้งอีกได้</a:t>
            </a:r>
          </a:p>
          <a:p>
            <a:pPr marL="1279525" lvl="4" indent="0">
              <a:buNone/>
            </a:pPr>
            <a:endParaRPr lang="th-TH" sz="2800" dirty="0" smtClean="0">
              <a:cs typeface="+mj-cs"/>
            </a:endParaRPr>
          </a:p>
          <a:p>
            <a:pPr marL="1279525" lvl="4" indent="0">
              <a:buNone/>
            </a:pPr>
            <a:endParaRPr lang="th-TH" sz="2800" dirty="0">
              <a:cs typeface="+mj-cs"/>
            </a:endParaRPr>
          </a:p>
        </p:txBody>
      </p:sp>
      <p:pic>
        <p:nvPicPr>
          <p:cNvPr id="4098" name="Picture 2" descr="C:\Users\User\Downloads\Female-user-sear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346" y="400506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5647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827584" y="620688"/>
            <a:ext cx="7467600" cy="5832648"/>
          </a:xfr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2">
              <a:buFont typeface="Wingdings" panose="05000000000000000000" pitchFamily="2" charset="2"/>
              <a:buChar char="§"/>
            </a:pPr>
            <a:r>
              <a:rPr lang="th-TH" sz="2400" b="1" dirty="0" smtClean="0">
                <a:cs typeface="+mj-cs"/>
              </a:rPr>
              <a:t>การพ้นจากตำแหน่งของผู้ตรวจการสหกรณ์</a:t>
            </a:r>
          </a:p>
          <a:p>
            <a:pPr marL="731837" lvl="2" indent="0">
              <a:buNone/>
            </a:pPr>
            <a:r>
              <a:rPr lang="th-TH" sz="2400" b="1" dirty="0">
                <a:cs typeface="+mj-cs"/>
              </a:rPr>
              <a:t>	</a:t>
            </a:r>
            <a:r>
              <a:rPr lang="th-TH" sz="2400" b="1" dirty="0" smtClean="0">
                <a:cs typeface="+mj-cs"/>
              </a:rPr>
              <a:t>	</a:t>
            </a:r>
            <a:r>
              <a:rPr lang="th-TH" sz="2400" dirty="0" smtClean="0">
                <a:cs typeface="+mj-cs"/>
              </a:rPr>
              <a:t>1. ตาย</a:t>
            </a:r>
          </a:p>
          <a:p>
            <a:pPr marL="731837" lvl="2" indent="0">
              <a:buNone/>
            </a:pPr>
            <a:r>
              <a:rPr lang="th-TH" sz="2400" dirty="0">
                <a:cs typeface="+mj-cs"/>
              </a:rPr>
              <a:t>	</a:t>
            </a:r>
            <a:r>
              <a:rPr lang="th-TH" sz="2400" dirty="0" smtClean="0">
                <a:cs typeface="+mj-cs"/>
              </a:rPr>
              <a:t>	2. ลาออก</a:t>
            </a:r>
          </a:p>
          <a:p>
            <a:pPr marL="731837" lvl="2" indent="0">
              <a:buNone/>
            </a:pPr>
            <a:r>
              <a:rPr lang="th-TH" sz="2400" dirty="0">
                <a:cs typeface="+mj-cs"/>
              </a:rPr>
              <a:t>	</a:t>
            </a:r>
            <a:r>
              <a:rPr lang="th-TH" sz="2400" dirty="0" smtClean="0">
                <a:cs typeface="+mj-cs"/>
              </a:rPr>
              <a:t>	3. ที่ประชุมใหญ่ลงมติให้ถอดถอน</a:t>
            </a:r>
          </a:p>
          <a:p>
            <a:pPr marL="731837" lvl="2" indent="0">
              <a:buNone/>
            </a:pPr>
            <a:r>
              <a:rPr lang="th-TH" sz="2400" dirty="0">
                <a:cs typeface="+mj-cs"/>
              </a:rPr>
              <a:t>	</a:t>
            </a:r>
            <a:r>
              <a:rPr lang="th-TH" sz="2400" dirty="0" smtClean="0">
                <a:cs typeface="+mj-cs"/>
              </a:rPr>
              <a:t>	4.นายทะเบียนวินิจฉัยว่าขาดคุณสมบัติตามข้อ 7 หรือมีลักษณะต้องห้ามข้อ 8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th-TH" sz="2400" b="1" dirty="0" smtClean="0">
                <a:cs typeface="+mj-cs"/>
              </a:rPr>
              <a:t>อำนาจหน้าที่และความรับผิดชอบของผู้ตรวจสอบกิจการ</a:t>
            </a:r>
          </a:p>
          <a:p>
            <a:pPr marL="1554480" lvl="5" indent="0">
              <a:buNone/>
            </a:pPr>
            <a:r>
              <a:rPr lang="th-TH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	</a:t>
            </a:r>
            <a:r>
              <a:rPr lang="th-TH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1. ผู้ตรวจสอบกิจการ มีอำนาจหน้าที่ตรวจสอบการดำเนินงานทั้งปวงและตรวจสอบกิจการด้านต่างๆ</a:t>
            </a:r>
          </a:p>
          <a:p>
            <a:pPr marL="1554480" lvl="5" indent="0">
              <a:buNone/>
            </a:pPr>
            <a:r>
              <a:rPr lang="th-TH" sz="2200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	</a:t>
            </a:r>
            <a:r>
              <a:rPr lang="th-TH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2. ผู้ตรวจสอบกิจการมีหน้าที่รายผลการตรวจสอบกิจการเป็นลายลักษณ์อักษร เพื่อสรุปผลการตรวจสอบ</a:t>
            </a:r>
          </a:p>
          <a:p>
            <a:pPr marL="1554480" lvl="5" indent="0">
              <a:buNone/>
            </a:pPr>
            <a:r>
              <a:rPr lang="th-TH" sz="2200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	</a:t>
            </a:r>
            <a:r>
              <a:rPr lang="th-TH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	-รายงานการตรวจสอบกิจการประจำเดือน</a:t>
            </a:r>
          </a:p>
          <a:p>
            <a:pPr marL="1554480" lvl="5" indent="0">
              <a:buNone/>
            </a:pPr>
            <a:r>
              <a:rPr lang="th-TH" sz="2200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	</a:t>
            </a:r>
            <a:r>
              <a:rPr lang="th-TH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	- รายงานการตรวจสอบกิจการประจำปี</a:t>
            </a:r>
          </a:p>
          <a:p>
            <a:pPr marL="1554480" lvl="5" indent="0">
              <a:buNone/>
            </a:pP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	</a:t>
            </a:r>
            <a:r>
              <a:rPr lang="th-TH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	-</a:t>
            </a: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รายงานการ</a:t>
            </a:r>
            <a:r>
              <a:rPr lang="th-TH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ตรวจสอบกรณีเร่งด่วน</a:t>
            </a:r>
            <a:endParaRPr lang="th-TH" sz="2800" b="1" dirty="0">
              <a:cs typeface="+mj-cs"/>
            </a:endParaRPr>
          </a:p>
          <a:p>
            <a:pPr marL="1554480" lvl="5" indent="0">
              <a:buNone/>
            </a:pPr>
            <a:endParaRPr lang="th-TH" sz="2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546216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ตัวยึดหมายเลขภาพนิ่ง 3">
            <a:extLst>
              <a:ext uri="{FF2B5EF4-FFF2-40B4-BE49-F238E27FC236}">
                <a16:creationId xmlns="" xmlns:a16="http://schemas.microsoft.com/office/drawing/2014/main" id="{6FEC93EC-0D38-44F9-B338-F25FF6A05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7EF982-7E9D-4A9E-9FFC-2604CB760476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th-TH" altLang="en-US" sz="1400">
              <a:solidFill>
                <a:srgbClr val="FFFFFF"/>
              </a:solidFill>
            </a:endParaRPr>
          </a:p>
        </p:txBody>
      </p:sp>
      <p:sp>
        <p:nvSpPr>
          <p:cNvPr id="23555" name="AutoShape 2">
            <a:extLst>
              <a:ext uri="{FF2B5EF4-FFF2-40B4-BE49-F238E27FC236}">
                <a16:creationId xmlns="" xmlns:a16="http://schemas.microsoft.com/office/drawing/2014/main" id="{CD699613-967F-4CFD-8783-ABE3F199655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038350" y="5105400"/>
            <a:ext cx="5486400" cy="14478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96 w 21600"/>
              <a:gd name="T13" fmla="*/ 3196 h 21600"/>
              <a:gd name="T14" fmla="*/ 18404 w 21600"/>
              <a:gd name="T15" fmla="*/ 184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92" y="21600"/>
                </a:lnTo>
                <a:lnTo>
                  <a:pt x="1880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0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003300"/>
            </a:contourClr>
          </a:sp3d>
        </p:spPr>
        <p:txBody>
          <a:bodyPr rot="10800000" wrap="none" anchor="ctr">
            <a:flatTx/>
          </a:bodyPr>
          <a:lstStyle/>
          <a:p>
            <a:endParaRPr lang="en-US"/>
          </a:p>
        </p:txBody>
      </p:sp>
      <p:sp>
        <p:nvSpPr>
          <p:cNvPr id="23556" name="AutoShape 3">
            <a:extLst>
              <a:ext uri="{FF2B5EF4-FFF2-40B4-BE49-F238E27FC236}">
                <a16:creationId xmlns="" xmlns:a16="http://schemas.microsoft.com/office/drawing/2014/main" id="{C59EF81B-240B-449A-9F26-C6AB56E979E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776538" y="3733800"/>
            <a:ext cx="4021137" cy="13716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4 w 21600"/>
              <a:gd name="T13" fmla="*/ 3374 h 21600"/>
              <a:gd name="T14" fmla="*/ 18226 w 21600"/>
              <a:gd name="T15" fmla="*/ 1822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148" y="21600"/>
                </a:lnTo>
                <a:lnTo>
                  <a:pt x="1845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FF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3557" name="AutoShape 4">
            <a:extLst>
              <a:ext uri="{FF2B5EF4-FFF2-40B4-BE49-F238E27FC236}">
                <a16:creationId xmlns="" xmlns:a16="http://schemas.microsoft.com/office/drawing/2014/main" id="{B9ED8357-7E91-4E64-8E36-BC9150C4DC0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378200" y="2438400"/>
            <a:ext cx="2833688" cy="12954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872 w 21600"/>
              <a:gd name="T13" fmla="*/ 3872 h 21600"/>
              <a:gd name="T14" fmla="*/ 17728 w 21600"/>
              <a:gd name="T15" fmla="*/ 177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143" y="21600"/>
                </a:lnTo>
                <a:lnTo>
                  <a:pt x="17457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rot="10800000" wrap="none" anchor="ctr">
            <a:flatTx/>
          </a:bodyPr>
          <a:lstStyle/>
          <a:p>
            <a:endParaRPr lang="en-US"/>
          </a:p>
        </p:txBody>
      </p:sp>
      <p:sp>
        <p:nvSpPr>
          <p:cNvPr id="23558" name="Text Box 5">
            <a:extLst>
              <a:ext uri="{FF2B5EF4-FFF2-40B4-BE49-F238E27FC236}">
                <a16:creationId xmlns="" xmlns:a16="http://schemas.microsoft.com/office/drawing/2014/main" id="{394CB9F7-721D-43A9-BBB4-B5C122458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39036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4800" b="1">
                <a:solidFill>
                  <a:srgbClr val="0000FF"/>
                </a:solidFill>
                <a:latin typeface="BrowalliaUPC" panose="020B0604020202020204" pitchFamily="34" charset="-34"/>
              </a:rPr>
              <a:t>สังคมไทยทุกวันนี้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4800" b="1">
                <a:solidFill>
                  <a:srgbClr val="0000FF"/>
                </a:solidFill>
                <a:latin typeface="BrowalliaUPC" panose="020B0604020202020204" pitchFamily="34" charset="-34"/>
              </a:rPr>
              <a:t>เราแบ่งชนชั้นกัน</a:t>
            </a:r>
            <a:endParaRPr lang="th-TH" altLang="en-US" sz="4400" b="1">
              <a:solidFill>
                <a:srgbClr val="0000FF"/>
              </a:solidFill>
              <a:latin typeface="BrowalliaUPC" panose="020B0604020202020204" pitchFamily="34" charset="-34"/>
            </a:endParaRPr>
          </a:p>
        </p:txBody>
      </p:sp>
      <p:sp>
        <p:nvSpPr>
          <p:cNvPr id="23559" name="AutoShape 6">
            <a:extLst>
              <a:ext uri="{FF2B5EF4-FFF2-40B4-BE49-F238E27FC236}">
                <a16:creationId xmlns="" xmlns:a16="http://schemas.microsoft.com/office/drawing/2014/main" id="{BD2F3D51-7F5C-42C4-8435-385BE3573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0175" y="377825"/>
            <a:ext cx="1724025" cy="2057400"/>
          </a:xfrm>
          <a:prstGeom prst="flowChartExtract">
            <a:avLst/>
          </a:prstGeom>
          <a:solidFill>
            <a:srgbClr val="9933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3366"/>
            </a:extrusionClr>
            <a:contourClr>
              <a:srgbClr val="993366"/>
            </a:contourClr>
          </a:sp3d>
        </p:spPr>
        <p:txBody>
          <a:bodyPr wrap="none" anchor="ctr">
            <a:flatTx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latin typeface="BrowalliaUPC" panose="020B0604020202020204" pitchFamily="34" charset="-34"/>
            </a:endParaRPr>
          </a:p>
        </p:txBody>
      </p:sp>
      <p:sp>
        <p:nvSpPr>
          <p:cNvPr id="2" name="Text Box 7">
            <a:extLst>
              <a:ext uri="{FF2B5EF4-FFF2-40B4-BE49-F238E27FC236}">
                <a16:creationId xmlns="" xmlns:a16="http://schemas.microsoft.com/office/drawing/2014/main" id="{E77E8537-FF53-4431-B632-6FFCFFEBE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5" y="1460500"/>
            <a:ext cx="30956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1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UPC" pitchFamily="34" charset="-34"/>
                <a:cs typeface="+mn-cs"/>
              </a:rPr>
              <a:t>อยู่ดี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owalliaUPC" pitchFamily="34" charset="-34"/>
              <a:cs typeface="+mn-cs"/>
            </a:endParaRPr>
          </a:p>
        </p:txBody>
      </p:sp>
      <p:sp>
        <p:nvSpPr>
          <p:cNvPr id="32776" name="Text Box 8">
            <a:extLst>
              <a:ext uri="{FF2B5EF4-FFF2-40B4-BE49-F238E27FC236}">
                <a16:creationId xmlns="" xmlns:a16="http://schemas.microsoft.com/office/drawing/2014/main" id="{99C9B24D-7C3E-4E49-B92B-EB85D9FB5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463" y="2708275"/>
            <a:ext cx="309562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1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UPC" pitchFamily="34" charset="-34"/>
                <a:cs typeface="+mn-cs"/>
              </a:rPr>
              <a:t>อยู่ได้</a:t>
            </a:r>
            <a:endParaRPr lang="th-TH" sz="4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owalliaUPC" pitchFamily="34" charset="-34"/>
              <a:cs typeface="+mn-cs"/>
            </a:endParaRPr>
          </a:p>
        </p:txBody>
      </p:sp>
      <p:sp>
        <p:nvSpPr>
          <p:cNvPr id="32777" name="Text Box 9">
            <a:extLst>
              <a:ext uri="{FF2B5EF4-FFF2-40B4-BE49-F238E27FC236}">
                <a16:creationId xmlns="" xmlns:a16="http://schemas.microsoft.com/office/drawing/2014/main" id="{C586F681-D997-46AF-9EE6-41126E957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3900" y="4005263"/>
            <a:ext cx="309562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1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UPC" pitchFamily="34" charset="-34"/>
                <a:cs typeface="+mn-cs"/>
              </a:rPr>
              <a:t>อยู่รอด</a:t>
            </a:r>
            <a:endParaRPr lang="th-TH" sz="4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owalliaUPC" pitchFamily="34" charset="-34"/>
              <a:cs typeface="+mn-cs"/>
            </a:endParaRPr>
          </a:p>
        </p:txBody>
      </p:sp>
      <p:sp>
        <p:nvSpPr>
          <p:cNvPr id="32778" name="Text Box 10">
            <a:extLst>
              <a:ext uri="{FF2B5EF4-FFF2-40B4-BE49-F238E27FC236}">
                <a16:creationId xmlns="" xmlns:a16="http://schemas.microsoft.com/office/drawing/2014/main" id="{F539C1B9-1F8B-405A-93BE-B9CCAE933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5" y="5445125"/>
            <a:ext cx="309562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1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UPC" pitchFamily="34" charset="-34"/>
                <a:cs typeface="+mn-cs"/>
              </a:rPr>
              <a:t>อยู่ทน (ทนอยู่)</a:t>
            </a:r>
            <a:endParaRPr lang="th-TH" sz="4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owalliaUPC" pitchFamily="34" charset="-34"/>
              <a:cs typeface="+mn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8363272" cy="5688632"/>
          </a:xfr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 smtClean="0">
                <a:cs typeface="+mj-cs"/>
              </a:rPr>
              <a:t>		3.ให้ผู้ตรวจสอบกิจการติดตามผลการดำเนินการแก้ไขของสหกรณ์ตามรายงานการตรวจสอบ และให้จัดส่งสำเนารานงานผลการแก้ไขของสหกรณ์และผลการติดตามของผู้ตรวจสอบกิจการ</a:t>
            </a:r>
          </a:p>
          <a:p>
            <a:pPr marL="0" indent="0">
              <a:buNone/>
            </a:pPr>
            <a:r>
              <a:rPr lang="th-TH" dirty="0">
                <a:cs typeface="+mj-cs"/>
              </a:rPr>
              <a:t>	</a:t>
            </a:r>
            <a:r>
              <a:rPr lang="th-TH" dirty="0" smtClean="0">
                <a:cs typeface="+mj-cs"/>
              </a:rPr>
              <a:t>	4. เข้าร่วมประชุมคณะกรรมการดำเนินการและเข้าร่วมประชุมใหญ่ เพื่อชี้แจงรายงานการตรวจสอบกิจการที่นำเสนอต่อที่ประชุม</a:t>
            </a:r>
          </a:p>
          <a:p>
            <a:pPr marL="0" indent="0">
              <a:buNone/>
            </a:pPr>
            <a:r>
              <a:rPr lang="th-TH" dirty="0" smtClean="0">
                <a:cs typeface="+mj-cs"/>
              </a:rPr>
              <a:t>		5. ในการปฏิบัติหน้าที่ของผู้ตรวจการสหกรณ์ ให้สกรณ์มีหน้าที่ดังต่อไป</a:t>
            </a:r>
          </a:p>
          <a:p>
            <a:pPr marL="0" indent="0">
              <a:buNone/>
            </a:pPr>
            <a:r>
              <a:rPr lang="th-TH" dirty="0">
                <a:cs typeface="+mj-cs"/>
              </a:rPr>
              <a:t>	</a:t>
            </a:r>
            <a:r>
              <a:rPr lang="th-TH" dirty="0" smtClean="0">
                <a:cs typeface="+mj-cs"/>
              </a:rPr>
              <a:t>	</a:t>
            </a:r>
            <a:r>
              <a:rPr lang="en-US" dirty="0" smtClean="0">
                <a:cs typeface="+mj-cs"/>
              </a:rPr>
              <a:t>- </a:t>
            </a:r>
            <a:r>
              <a:rPr lang="th-TH" dirty="0" smtClean="0">
                <a:cs typeface="+mj-cs"/>
              </a:rPr>
              <a:t>อำนวยความสะดวก พร้อมทั้งจัดเตรียมข้อมลูเอกสารหลักฐาน เพื่อประโยชน์ในการตรวจสอบกิจการ</a:t>
            </a:r>
          </a:p>
          <a:p>
            <a:pPr marL="0" indent="0">
              <a:buNone/>
            </a:pPr>
            <a:r>
              <a:rPr lang="th-TH" dirty="0">
                <a:cs typeface="+mj-cs"/>
              </a:rPr>
              <a:t>	</a:t>
            </a:r>
            <a:r>
              <a:rPr lang="th-TH" dirty="0" smtClean="0">
                <a:cs typeface="+mj-cs"/>
              </a:rPr>
              <a:t>	</a:t>
            </a:r>
            <a:r>
              <a:rPr lang="en-US" dirty="0" smtClean="0">
                <a:cs typeface="+mj-cs"/>
              </a:rPr>
              <a:t>- </a:t>
            </a:r>
            <a:r>
              <a:rPr lang="th-TH" dirty="0" smtClean="0">
                <a:cs typeface="+mj-cs"/>
              </a:rPr>
              <a:t>กำหนดวาระการประชุมให้ผู้ตรวจสอบกิจการเข้าร่วมประชุมคณะกรรมการดำเนินการเพื่อรับทราบผลการตรวจสอบกิจการ ข้อสังเกตและข้อเสนอแนะ</a:t>
            </a:r>
          </a:p>
          <a:p>
            <a:pPr marL="0" indent="0">
              <a:buNone/>
            </a:pPr>
            <a:r>
              <a:rPr lang="th-TH" dirty="0">
                <a:cs typeface="+mj-cs"/>
              </a:rPr>
              <a:t>	</a:t>
            </a:r>
            <a:r>
              <a:rPr lang="th-TH" dirty="0" smtClean="0">
                <a:cs typeface="+mj-cs"/>
              </a:rPr>
              <a:t>	</a:t>
            </a:r>
            <a:r>
              <a:rPr lang="en-US" dirty="0" smtClean="0">
                <a:cs typeface="+mj-cs"/>
              </a:rPr>
              <a:t>- </a:t>
            </a:r>
            <a:r>
              <a:rPr lang="th-TH" dirty="0" smtClean="0">
                <a:cs typeface="+mj-cs"/>
              </a:rPr>
              <a:t>พิจารณากปฎิบัติตามข้อสังเกตและข้อเสนอของผู้ตรวจสอบกิจการ ให้เป็นไปโดยถูกต้องตามกฎหมาย ระเบียบ และข้อบังคับของสหกรณ์</a:t>
            </a:r>
          </a:p>
          <a:p>
            <a:pPr marL="0" indent="0">
              <a:buNone/>
            </a:pPr>
            <a:r>
              <a:rPr lang="th-TH" dirty="0">
                <a:cs typeface="+mj-cs"/>
              </a:rPr>
              <a:t>	</a:t>
            </a:r>
            <a:r>
              <a:rPr lang="th-TH" dirty="0" smtClean="0">
                <a:cs typeface="+mj-cs"/>
              </a:rPr>
              <a:t>	6. ให้สหกรณ์กำหนดขอบเขตความรับผิดของผู้ตรวจสอบกิจการไว้ในข้อบังคับของสหกรณ์ การพิจารณาความรับผิดของผู้ตรวจสอบกิจการให้เป็นไปตามมติที่ประชุมใหญ่</a:t>
            </a:r>
          </a:p>
          <a:p>
            <a:pPr marL="0" indent="0">
              <a:buNone/>
            </a:pP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76274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47664" y="1556792"/>
            <a:ext cx="5976664" cy="3312368"/>
          </a:xfr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2">
              <a:buFont typeface="Wingdings" panose="05000000000000000000" pitchFamily="2" charset="2"/>
              <a:buChar char="§"/>
            </a:pPr>
            <a:r>
              <a:rPr lang="th-TH" sz="2400" b="1" dirty="0" smtClean="0">
                <a:cs typeface="+mj-cs"/>
              </a:rPr>
              <a:t>จริยธรรมในการปฎิบัติงาของผู้ตรวจการสหกรณ์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th-TH" sz="2400" b="1" dirty="0" smtClean="0">
              <a:cs typeface="+mj-cs"/>
            </a:endParaRPr>
          </a:p>
          <a:p>
            <a:pPr marL="731837" lvl="2" indent="0">
              <a:buNone/>
            </a:pPr>
            <a:r>
              <a:rPr lang="th-TH" sz="2400" dirty="0">
                <a:cs typeface="+mj-cs"/>
              </a:rPr>
              <a:t>	</a:t>
            </a:r>
            <a:r>
              <a:rPr lang="th-TH" sz="2400" dirty="0" smtClean="0">
                <a:cs typeface="+mj-cs"/>
              </a:rPr>
              <a:t>	1. มีความรับผิดชอบ</a:t>
            </a:r>
          </a:p>
          <a:p>
            <a:pPr marL="731837" lvl="2" indent="0">
              <a:buNone/>
            </a:pPr>
            <a:r>
              <a:rPr lang="th-TH" sz="2400" dirty="0">
                <a:cs typeface="+mj-cs"/>
              </a:rPr>
              <a:t>	</a:t>
            </a:r>
            <a:r>
              <a:rPr lang="th-TH" sz="2400" dirty="0" smtClean="0">
                <a:cs typeface="+mj-cs"/>
              </a:rPr>
              <a:t>	</a:t>
            </a:r>
            <a:r>
              <a:rPr lang="th-TH" sz="2400" dirty="0">
                <a:cs typeface="+mj-cs"/>
              </a:rPr>
              <a:t>2</a:t>
            </a:r>
            <a:r>
              <a:rPr lang="th-TH" sz="2400" dirty="0" smtClean="0">
                <a:cs typeface="+mj-cs"/>
              </a:rPr>
              <a:t>. มีความซื่อตรง</a:t>
            </a:r>
          </a:p>
          <a:p>
            <a:pPr marL="731837" lvl="2" indent="0">
              <a:buNone/>
            </a:pPr>
            <a:r>
              <a:rPr lang="th-TH" sz="2400" dirty="0">
                <a:cs typeface="+mj-cs"/>
              </a:rPr>
              <a:t>	</a:t>
            </a:r>
            <a:r>
              <a:rPr lang="th-TH" sz="2400" dirty="0" smtClean="0">
                <a:cs typeface="+mj-cs"/>
              </a:rPr>
              <a:t>	</a:t>
            </a:r>
            <a:r>
              <a:rPr lang="th-TH" sz="2400" dirty="0">
                <a:cs typeface="+mj-cs"/>
              </a:rPr>
              <a:t>3</a:t>
            </a:r>
            <a:r>
              <a:rPr lang="th-TH" sz="2400" dirty="0" smtClean="0">
                <a:cs typeface="+mj-cs"/>
              </a:rPr>
              <a:t>. มีความเป็นกลาง</a:t>
            </a:r>
          </a:p>
          <a:p>
            <a:pPr marL="731837" lvl="2" indent="0">
              <a:buNone/>
            </a:pPr>
            <a:r>
              <a:rPr lang="th-TH" sz="2400" dirty="0">
                <a:cs typeface="+mj-cs"/>
              </a:rPr>
              <a:t>	</a:t>
            </a:r>
            <a:r>
              <a:rPr lang="th-TH" sz="2400" dirty="0" smtClean="0">
                <a:cs typeface="+mj-cs"/>
              </a:rPr>
              <a:t>	</a:t>
            </a:r>
            <a:r>
              <a:rPr lang="th-TH" sz="2400" dirty="0">
                <a:cs typeface="+mj-cs"/>
              </a:rPr>
              <a:t>4</a:t>
            </a:r>
            <a:r>
              <a:rPr lang="th-TH" sz="2400" dirty="0" smtClean="0">
                <a:cs typeface="+mj-cs"/>
              </a:rPr>
              <a:t>. มีความรู้ความสามารถ</a:t>
            </a:r>
          </a:p>
          <a:p>
            <a:pPr marL="731837" lvl="2" indent="0">
              <a:buNone/>
            </a:pPr>
            <a:r>
              <a:rPr lang="th-TH" sz="2400" dirty="0">
                <a:cs typeface="+mj-cs"/>
              </a:rPr>
              <a:t>	</a:t>
            </a:r>
            <a:r>
              <a:rPr lang="th-TH" sz="2400" dirty="0" smtClean="0">
                <a:cs typeface="+mj-cs"/>
              </a:rPr>
              <a:t>	</a:t>
            </a:r>
            <a:r>
              <a:rPr lang="th-TH" sz="2400" dirty="0">
                <a:cs typeface="+mj-cs"/>
              </a:rPr>
              <a:t>5</a:t>
            </a:r>
            <a:r>
              <a:rPr lang="th-TH" sz="2400" dirty="0" smtClean="0">
                <a:cs typeface="+mj-cs"/>
              </a:rPr>
              <a:t>. การรักษาความลับ</a:t>
            </a:r>
            <a:endParaRPr lang="th-TH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7738846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h-TH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1800" dirty="0">
                <a:cs typeface="+mj-cs"/>
              </a:rPr>
              <a:t>	</a:t>
            </a:r>
            <a:r>
              <a:rPr lang="th-TH" dirty="0" smtClean="0">
                <a:cs typeface="+mj-cs"/>
              </a:rPr>
              <a:t>มีการแก้ไขจากพระราชบัญญัติสหกรณ์(ฉบับที่</a:t>
            </a:r>
            <a:r>
              <a:rPr lang="th-TH" dirty="0">
                <a:cs typeface="+mj-cs"/>
              </a:rPr>
              <a:t>2</a:t>
            </a:r>
            <a:r>
              <a:rPr lang="th-TH" dirty="0" smtClean="0">
                <a:cs typeface="+mj-cs"/>
              </a:rPr>
              <a:t>) พ.ศ.2553</a:t>
            </a:r>
            <a:r>
              <a:rPr lang="en-US" dirty="0" smtClean="0">
                <a:cs typeface="+mj-cs"/>
              </a:rPr>
              <a:t> </a:t>
            </a:r>
            <a:r>
              <a:rPr lang="th-TH" dirty="0" smtClean="0">
                <a:cs typeface="+mj-cs"/>
              </a:rPr>
              <a:t>มาเป็นฉบับปัจจุบัน ซึ่งมีประกาศในราชกิจจา</a:t>
            </a:r>
            <a:r>
              <a:rPr lang="th-TH" dirty="0" err="1" smtClean="0">
                <a:cs typeface="+mj-cs"/>
              </a:rPr>
              <a:t>นุเบกษา</a:t>
            </a:r>
            <a:r>
              <a:rPr lang="th-TH" dirty="0" smtClean="0">
                <a:cs typeface="+mj-cs"/>
              </a:rPr>
              <a:t> วันที่ 20</a:t>
            </a:r>
            <a:r>
              <a:rPr lang="en-US" dirty="0" smtClean="0">
                <a:cs typeface="+mj-cs"/>
              </a:rPr>
              <a:t> </a:t>
            </a:r>
            <a:r>
              <a:rPr lang="th-TH" dirty="0" smtClean="0">
                <a:cs typeface="+mj-cs"/>
              </a:rPr>
              <a:t>มีนาคม 2562</a:t>
            </a:r>
            <a:r>
              <a:rPr lang="en-US" dirty="0" smtClean="0">
                <a:cs typeface="+mj-cs"/>
              </a:rPr>
              <a:t> </a:t>
            </a:r>
            <a:r>
              <a:rPr lang="th-TH" dirty="0" smtClean="0">
                <a:cs typeface="+mj-cs"/>
              </a:rPr>
              <a:t>และมีผลบังคับใช้ตั้งแต่วันที่ 19</a:t>
            </a:r>
            <a:r>
              <a:rPr lang="en-US" dirty="0" smtClean="0">
                <a:cs typeface="+mj-cs"/>
              </a:rPr>
              <a:t> </a:t>
            </a:r>
            <a:r>
              <a:rPr lang="th-TH" dirty="0" smtClean="0">
                <a:cs typeface="+mj-cs"/>
              </a:rPr>
              <a:t>พฤษภาคม 2562</a:t>
            </a:r>
            <a:r>
              <a:rPr lang="en-US" dirty="0" smtClean="0">
                <a:cs typeface="+mj-cs"/>
              </a:rPr>
              <a:t> </a:t>
            </a:r>
            <a:r>
              <a:rPr lang="th-TH" dirty="0" smtClean="0">
                <a:cs typeface="+mj-cs"/>
              </a:rPr>
              <a:t>ที่เกี่ยวข้องกับสหกรณ์พอสังเขป ดังนี้  </a:t>
            </a:r>
          </a:p>
          <a:p>
            <a:pPr marL="0" indent="0">
              <a:buNone/>
            </a:pPr>
            <a:endParaRPr lang="th-TH" dirty="0" smtClean="0">
              <a:cs typeface="+mj-cs"/>
            </a:endParaRPr>
          </a:p>
          <a:p>
            <a:pPr marL="0" indent="0">
              <a:buNone/>
            </a:pPr>
            <a:endParaRPr lang="th-TH" dirty="0" smtClean="0">
              <a:cs typeface="+mj-cs"/>
            </a:endParaRPr>
          </a:p>
          <a:p>
            <a:pPr marL="0" indent="0">
              <a:buNone/>
            </a:pPr>
            <a:endParaRPr lang="en-US" dirty="0" smtClean="0">
              <a:cs typeface="+mj-cs"/>
            </a:endParaRP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	</a:t>
            </a:r>
            <a:endParaRPr lang="th-TH" dirty="0">
              <a:cs typeface="+mj-c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64096" y="2852936"/>
            <a:ext cx="7460704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th-TH" sz="3200" dirty="0"/>
              <a:t>มาตรา </a:t>
            </a:r>
            <a:r>
              <a:rPr lang="th-TH" sz="3200" dirty="0" smtClean="0"/>
              <a:t>3 </a:t>
            </a:r>
            <a:r>
              <a:rPr lang="en-US" sz="3200" dirty="0" smtClean="0"/>
              <a:t>: </a:t>
            </a:r>
            <a:r>
              <a:rPr lang="th-TH" sz="3200" dirty="0"/>
              <a:t>แก้ไขเพิ่มเติม มาตรา 4</a:t>
            </a:r>
            <a:endParaRPr lang="en-US" sz="3200" dirty="0"/>
          </a:p>
        </p:txBody>
      </p:sp>
      <p:sp>
        <p:nvSpPr>
          <p:cNvPr id="5" name="รูปห้าเหลี่ยม 4"/>
          <p:cNvSpPr/>
          <p:nvPr/>
        </p:nvSpPr>
        <p:spPr>
          <a:xfrm>
            <a:off x="457200" y="4149080"/>
            <a:ext cx="7467600" cy="2088232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3200" dirty="0"/>
              <a:t>“</a:t>
            </a:r>
            <a:r>
              <a:rPr lang="th-TH" sz="3200" dirty="0"/>
              <a:t>สหกรณ์</a:t>
            </a:r>
            <a:r>
              <a:rPr lang="en-US" sz="3200" dirty="0"/>
              <a:t>”</a:t>
            </a:r>
            <a:r>
              <a:rPr lang="th-TH" sz="3200" dirty="0"/>
              <a:t> หมายความว่า  คณะบุคคลซึ่งร่วมกันดำเนินกิจการเพื่อประโยชน์ทางเศรษฐกิจและสังคม</a:t>
            </a:r>
            <a:r>
              <a:rPr lang="th-TH" sz="3200" u="sng" dirty="0">
                <a:solidFill>
                  <a:srgbClr val="FF0000"/>
                </a:solidFill>
              </a:rPr>
              <a:t>ของสมาชิกสหกรณ์ผู้มีสัญชาติไทย</a:t>
            </a:r>
            <a:r>
              <a:rPr lang="th-TH" sz="3200" dirty="0"/>
              <a:t> โดยช่วยตนเองและช่วยเหลือซึ่งกันและกันและได้จดทะเบียนตามพระราชบัญญัตินี้</a:t>
            </a:r>
          </a:p>
        </p:txBody>
      </p:sp>
      <p:sp>
        <p:nvSpPr>
          <p:cNvPr id="6" name="คลื่นคู่ 5"/>
          <p:cNvSpPr/>
          <p:nvPr/>
        </p:nvSpPr>
        <p:spPr>
          <a:xfrm>
            <a:off x="683568" y="388938"/>
            <a:ext cx="5616624" cy="914400"/>
          </a:xfrm>
          <a:prstGeom prst="doubleWave">
            <a:avLst/>
          </a:prstGeom>
          <a:solidFill>
            <a:srgbClr val="C6C0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3.4.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 </a:t>
            </a: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พระราชบัญญัติสหกรณ์(ฉบับที่ 3) พ.ศ. 2562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6566961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7467600" cy="4076852"/>
          </a:xfrm>
        </p:spPr>
      </p:pic>
    </p:spTree>
    <p:extLst>
      <p:ext uri="{BB962C8B-B14F-4D97-AF65-F5344CB8AC3E}">
        <p14:creationId xmlns:p14="http://schemas.microsoft.com/office/powerpoint/2010/main" val="295340709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7467600" cy="4028573"/>
          </a:xfrm>
        </p:spPr>
      </p:pic>
    </p:spTree>
    <p:extLst>
      <p:ext uri="{BB962C8B-B14F-4D97-AF65-F5344CB8AC3E}">
        <p14:creationId xmlns:p14="http://schemas.microsoft.com/office/powerpoint/2010/main" val="136318681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32551"/>
            <a:ext cx="7467600" cy="4008922"/>
          </a:xfrm>
        </p:spPr>
      </p:pic>
    </p:spTree>
    <p:extLst>
      <p:ext uri="{BB962C8B-B14F-4D97-AF65-F5344CB8AC3E}">
        <p14:creationId xmlns:p14="http://schemas.microsoft.com/office/powerpoint/2010/main" val="398774618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37114"/>
            <a:ext cx="7467600" cy="3999796"/>
          </a:xfrm>
        </p:spPr>
      </p:pic>
    </p:spTree>
    <p:extLst>
      <p:ext uri="{BB962C8B-B14F-4D97-AF65-F5344CB8AC3E}">
        <p14:creationId xmlns:p14="http://schemas.microsoft.com/office/powerpoint/2010/main" val="22470219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4608"/>
            <a:ext cx="7467600" cy="4024809"/>
          </a:xfrm>
        </p:spPr>
      </p:pic>
    </p:spTree>
    <p:extLst>
      <p:ext uri="{BB962C8B-B14F-4D97-AF65-F5344CB8AC3E}">
        <p14:creationId xmlns:p14="http://schemas.microsoft.com/office/powerpoint/2010/main" val="406940689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467600" cy="3989270"/>
          </a:xfrm>
        </p:spPr>
      </p:pic>
    </p:spTree>
    <p:extLst>
      <p:ext uri="{BB962C8B-B14F-4D97-AF65-F5344CB8AC3E}">
        <p14:creationId xmlns:p14="http://schemas.microsoft.com/office/powerpoint/2010/main" val="6265808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37114"/>
            <a:ext cx="7467600" cy="3999796"/>
          </a:xfrm>
        </p:spPr>
      </p:pic>
    </p:spTree>
    <p:extLst>
      <p:ext uri="{BB962C8B-B14F-4D97-AF65-F5344CB8AC3E}">
        <p14:creationId xmlns:p14="http://schemas.microsoft.com/office/powerpoint/2010/main" val="243280565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ตัวยึดหมายเลขภาพนิ่ง 8">
            <a:extLst>
              <a:ext uri="{FF2B5EF4-FFF2-40B4-BE49-F238E27FC236}">
                <a16:creationId xmlns="" xmlns:a16="http://schemas.microsoft.com/office/drawing/2014/main" id="{B6E79F8D-50F0-47AD-912C-B2BF727E3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FB2E70-FF18-4B7D-8F16-46E834230420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th-TH" altLang="en-US" sz="1400">
              <a:solidFill>
                <a:srgbClr val="FFFFFF"/>
              </a:solidFill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="" xmlns:a16="http://schemas.microsoft.com/office/drawing/2014/main" id="{7028B8AD-E890-4077-8E82-1BA8A80893A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000FF"/>
                </a:solidFill>
                <a:latin typeface="KodchiangUPC" pitchFamily="18" charset="-34"/>
                <a:cs typeface="KodchiangUPC" pitchFamily="18" charset="-34"/>
              </a:rPr>
              <a:t>สังคมแบบตัวใครตัวมัน</a:t>
            </a:r>
          </a:p>
        </p:txBody>
      </p:sp>
      <p:pic>
        <p:nvPicPr>
          <p:cNvPr id="25604" name="Picture 3" descr="j0090070">
            <a:extLst>
              <a:ext uri="{FF2B5EF4-FFF2-40B4-BE49-F238E27FC236}">
                <a16:creationId xmlns="" xmlns:a16="http://schemas.microsoft.com/office/drawing/2014/main" id="{364BA3B9-76AD-403F-AA0A-7CDC391CD3F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612900"/>
            <a:ext cx="1873250" cy="2324100"/>
          </a:xfrm>
        </p:spPr>
      </p:pic>
      <p:pic>
        <p:nvPicPr>
          <p:cNvPr id="25605" name="Picture 4" descr="033">
            <a:extLst>
              <a:ext uri="{FF2B5EF4-FFF2-40B4-BE49-F238E27FC236}">
                <a16:creationId xmlns="" xmlns:a16="http://schemas.microsoft.com/office/drawing/2014/main" id="{FAF0ECA0-364F-4005-9C49-1B6518526BA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0288" y="404813"/>
            <a:ext cx="1763712" cy="1123950"/>
          </a:xfrm>
        </p:spPr>
      </p:pic>
      <p:pic>
        <p:nvPicPr>
          <p:cNvPr id="25606" name="Picture 5" descr="j0195384">
            <a:extLst>
              <a:ext uri="{FF2B5EF4-FFF2-40B4-BE49-F238E27FC236}">
                <a16:creationId xmlns="" xmlns:a16="http://schemas.microsoft.com/office/drawing/2014/main" id="{E31F98F1-5392-4F4E-ACE6-4785B9FC786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4192588"/>
            <a:ext cx="2024063" cy="2084387"/>
          </a:xfrm>
        </p:spPr>
      </p:pic>
      <p:pic>
        <p:nvPicPr>
          <p:cNvPr id="25607" name="Picture 6" descr="j0186348">
            <a:extLst>
              <a:ext uri="{FF2B5EF4-FFF2-40B4-BE49-F238E27FC236}">
                <a16:creationId xmlns="" xmlns:a16="http://schemas.microsoft.com/office/drawing/2014/main" id="{DA188B1D-2CE0-466A-9712-EE71A3BF2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2084388"/>
            <a:ext cx="174466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8" name="Group 7">
            <a:extLst>
              <a:ext uri="{FF2B5EF4-FFF2-40B4-BE49-F238E27FC236}">
                <a16:creationId xmlns="" xmlns:a16="http://schemas.microsoft.com/office/drawing/2014/main" id="{033414CA-FF34-4D01-BC71-3A4DE61679EE}"/>
              </a:ext>
            </a:extLst>
          </p:cNvPr>
          <p:cNvGrpSpPr>
            <a:grpSpLocks/>
          </p:cNvGrpSpPr>
          <p:nvPr/>
        </p:nvGrpSpPr>
        <p:grpSpPr bwMode="auto">
          <a:xfrm>
            <a:off x="6372225" y="2420938"/>
            <a:ext cx="2301875" cy="3867150"/>
            <a:chOff x="2018" y="1493"/>
            <a:chExt cx="1835" cy="2827"/>
          </a:xfrm>
        </p:grpSpPr>
        <p:pic>
          <p:nvPicPr>
            <p:cNvPr id="25609" name="Picture 8" descr="j0302953">
              <a:extLst>
                <a:ext uri="{FF2B5EF4-FFF2-40B4-BE49-F238E27FC236}">
                  <a16:creationId xmlns="" xmlns:a16="http://schemas.microsoft.com/office/drawing/2014/main" id="{367D0D0A-D8EF-4340-ABAA-1D33B06C39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1752"/>
              <a:ext cx="1832" cy="2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10" name="Group 9">
              <a:extLst>
                <a:ext uri="{FF2B5EF4-FFF2-40B4-BE49-F238E27FC236}">
                  <a16:creationId xmlns="" xmlns:a16="http://schemas.microsoft.com/office/drawing/2014/main" id="{D17F0932-6866-481E-90D6-C786EA046E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8" y="1493"/>
              <a:ext cx="1835" cy="576"/>
              <a:chOff x="2018" y="1207"/>
              <a:chExt cx="1860" cy="576"/>
            </a:xfrm>
          </p:grpSpPr>
          <p:sp>
            <p:nvSpPr>
              <p:cNvPr id="25611" name="Rectangle 10">
                <a:extLst>
                  <a:ext uri="{FF2B5EF4-FFF2-40B4-BE49-F238E27FC236}">
                    <a16:creationId xmlns="" xmlns:a16="http://schemas.microsoft.com/office/drawing/2014/main" id="{3E70C9CA-B7EB-413D-A8C8-FDFE7F4A6E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8" y="1207"/>
                <a:ext cx="1860" cy="576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25612" name="WordArt 11">
                <a:extLst>
                  <a:ext uri="{FF2B5EF4-FFF2-40B4-BE49-F238E27FC236}">
                    <a16:creationId xmlns="" xmlns:a16="http://schemas.microsoft.com/office/drawing/2014/main" id="{D5DCD238-062A-49DB-9987-E0AEEC809586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2290" y="1298"/>
                <a:ext cx="1416" cy="26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th-TH" sz="3600" kern="10"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FF66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+mn-cs"/>
                    <a:ea typeface="+mn-cs"/>
                    <a:cs typeface="+mn-cs"/>
                  </a:rPr>
                  <a:t>ตัวใครตัวมัน</a:t>
                </a:r>
                <a:endParaRPr lang="en-US" sz="3600" kern="10"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FF66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+mn-cs"/>
                  <a:ea typeface="+mn-cs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1892"/>
            <a:ext cx="7467600" cy="3970241"/>
          </a:xfrm>
        </p:spPr>
      </p:pic>
    </p:spTree>
    <p:extLst>
      <p:ext uri="{BB962C8B-B14F-4D97-AF65-F5344CB8AC3E}">
        <p14:creationId xmlns:p14="http://schemas.microsoft.com/office/powerpoint/2010/main" val="110705972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57200" y="1531382"/>
            <a:ext cx="74676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มาตรา 19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แก้ไขมาตรา 53 วรรค 2</a:t>
            </a:r>
            <a:endParaRPr lang="th-TH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87536" y="2325337"/>
            <a:ext cx="7467600" cy="38164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มาตรา 53 วรรค 2 </a:t>
            </a:r>
          </a:p>
          <a:p>
            <a:pPr algn="ctr"/>
            <a:r>
              <a:rPr lang="th-TH" dirty="0" smtClean="0"/>
              <a:t>จำนวน คุณสมบัติและลักษณะต้องห้าม วิธีการรับสมัคร และการขาดการเป็นผู้ตรวจสอบกิจการตลอดจนอำนาจหน้าที่ของผู้ตรวจการตามวรรคหนึ่ง ให้เป็นไปตามระเบียบที่นายทะเบียนกำหนด โดยอาจกำหนดให้แตกต่างกันตามขนาดและประเภทของสหกรณ์ก็ได้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0429240"/>
      </p:ext>
    </p:extLst>
  </p:cSld>
  <p:clrMapOvr>
    <a:masterClrMapping/>
  </p:clrMapOvr>
  <p:transition spd="slow">
    <p:wedg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68684" y="1571799"/>
            <a:ext cx="7456115" cy="490215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/>
              <a:t>การดำเนินงานและการกำกับดูแลสหกรณ์ออมทรัพย์และสหกรณ์เครดิตยู</a:t>
            </a:r>
            <a:r>
              <a:rPr lang="th-TH" dirty="0" err="1"/>
              <a:t>เนี่ยน</a:t>
            </a:r>
            <a:r>
              <a:rPr lang="th-TH" dirty="0"/>
              <a:t>ดังต่อไปนี้ ให้เป็นไปตามหลักเกณฑ์ วิธีการ และเงื่อนไขที่กำหนดในกฎกระทรวง ทั้งนี้อาจกำหนดให้แตกต่างกันไปตามขนาดของสหกรณ์ก็ได้ </a:t>
            </a:r>
          </a:p>
          <a:p>
            <a:pPr marL="0" indent="0">
              <a:buNone/>
            </a:pPr>
            <a:r>
              <a:rPr lang="th-TH" dirty="0"/>
              <a:t>	(๑)การกำหนดขนาดของสหกรณ์ออมทรัพย์</a:t>
            </a:r>
            <a:r>
              <a:rPr lang="th-TH" dirty="0" err="1"/>
              <a:t>และสหกณณ์</a:t>
            </a:r>
            <a:r>
              <a:rPr lang="th-TH" dirty="0"/>
              <a:t>เครดิตยู</a:t>
            </a:r>
            <a:r>
              <a:rPr lang="th-TH" dirty="0" err="1"/>
              <a:t>เนี่ยน</a:t>
            </a:r>
            <a:endParaRPr lang="th-TH" dirty="0"/>
          </a:p>
          <a:p>
            <a:pPr marL="0" indent="0">
              <a:buNone/>
            </a:pPr>
            <a:r>
              <a:rPr lang="th-TH" dirty="0"/>
              <a:t>	(๒)การกำหนดคุณสมบัติและลักษณะต้องห้ามอื่นของกรรมการดำเนินการสหกรณ์และผู้จัดการ</a:t>
            </a:r>
          </a:p>
          <a:p>
            <a:pPr marL="0" indent="0">
              <a:buNone/>
            </a:pPr>
            <a:r>
              <a:rPr lang="th-TH" dirty="0"/>
              <a:t>	(๓)การกำหนดอำนาจหน้าที่ของคณะกรรมการดำเนินการสหกรณ์</a:t>
            </a:r>
          </a:p>
          <a:p>
            <a:pPr marL="0" indent="0">
              <a:buNone/>
            </a:pPr>
            <a:r>
              <a:rPr lang="th-TH" dirty="0"/>
              <a:t>	(๔) การให้กู้และการให้สินเชื่อ</a:t>
            </a:r>
          </a:p>
          <a:p>
            <a:pPr marL="0" indent="0">
              <a:buNone/>
            </a:pPr>
            <a:r>
              <a:rPr lang="th-TH" dirty="0"/>
              <a:t>	(๕) การรับฝากเงิน การก่อหนี้ และการสร่งภาระผูกพัน ซึ่งรวมถึงการก็ยืมเงินหรือการค้ำประกัน</a:t>
            </a:r>
          </a:p>
          <a:p>
            <a:pPr marL="0" indent="0">
              <a:buNone/>
            </a:pPr>
            <a:r>
              <a:rPr lang="th-TH" dirty="0"/>
              <a:t>	(๖) การดำรงเงินกองทุน</a:t>
            </a:r>
          </a:p>
          <a:p>
            <a:pPr marL="0" indent="0">
              <a:buNone/>
            </a:pPr>
            <a:r>
              <a:rPr lang="th-TH" dirty="0"/>
              <a:t>	(๗) การบริหารสินทรัพย์และการดำรงสินทรัพย์สภาพคล่อง</a:t>
            </a:r>
          </a:p>
          <a:p>
            <a:pPr marL="0" indent="0">
              <a:buNone/>
            </a:pPr>
            <a:r>
              <a:rPr lang="th-TH" dirty="0"/>
              <a:t>	</a:t>
            </a:r>
            <a:endParaRPr lang="en-US" dirty="0"/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68685" y="274638"/>
            <a:ext cx="7467600" cy="8742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มาตรา 26 หมวด 4/1 การดำเนินงานและการกกับดูแลสหกรณ์ออมทรัพย์และสหกรณ์เครดิตยู</a:t>
            </a:r>
            <a:r>
              <a:rPr lang="th-TH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เนี่ยน</a:t>
            </a:r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เพิ่มเติม มาตรา 89/2</a:t>
            </a:r>
            <a:endParaRPr lang="th-TH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52798"/>
      </p:ext>
    </p:extLst>
  </p:cSld>
  <p:clrMapOvr>
    <a:masterClrMapping/>
  </p:clrMapOvr>
  <p:transition spd="slow">
    <p:wedg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755576" y="1628800"/>
            <a:ext cx="7467600" cy="48737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dirty="0" smtClean="0"/>
              <a:t>(</a:t>
            </a:r>
            <a:r>
              <a:rPr lang="th-TH" dirty="0"/>
              <a:t>๘) การฝากเงินหรือการลงทุน</a:t>
            </a:r>
            <a:endParaRPr lang="th-TH" dirty="0" smtClean="0"/>
          </a:p>
          <a:p>
            <a:pPr marL="0" indent="0">
              <a:buNone/>
            </a:pPr>
            <a:r>
              <a:rPr lang="th-TH" dirty="0" smtClean="0"/>
              <a:t>	(</a:t>
            </a:r>
            <a:r>
              <a:rPr lang="th-TH" dirty="0"/>
              <a:t>๙) การกำกับดูแลด้าน</a:t>
            </a:r>
            <a:r>
              <a:rPr lang="th-TH" dirty="0" err="1"/>
              <a:t>ธรรมาภิ</a:t>
            </a:r>
            <a:r>
              <a:rPr lang="th-TH" dirty="0"/>
              <a:t>บาล</a:t>
            </a:r>
          </a:p>
          <a:p>
            <a:pPr marL="0" indent="0">
              <a:buNone/>
            </a:pPr>
            <a:r>
              <a:rPr lang="th-TH" dirty="0"/>
              <a:t>	(๑๐) การจัดชั้นสินทรัพย์และการกันเงินสำรอง</a:t>
            </a:r>
          </a:p>
          <a:p>
            <a:pPr marL="0" indent="0">
              <a:buNone/>
            </a:pPr>
            <a:r>
              <a:rPr lang="th-TH" dirty="0"/>
              <a:t>	(๑๑) การจัดทำบัญชี การจัดทำและการเปิดเผยงบการเงิน การสอบบัญชี และการแต่งตั้งผู้สอบบัญชี</a:t>
            </a:r>
          </a:p>
          <a:p>
            <a:pPr marL="0" indent="0">
              <a:buNone/>
            </a:pPr>
            <a:r>
              <a:rPr lang="th-TH" dirty="0"/>
              <a:t>	(๑๒) การจัดเก็บและรายงานข้อมูล</a:t>
            </a:r>
          </a:p>
          <a:p>
            <a:pPr marL="0" indent="0">
              <a:buNone/>
            </a:pPr>
            <a:r>
              <a:rPr lang="th-TH" dirty="0"/>
              <a:t>	(๑๓) เรื่องอื่นๆที่จำเป็นต่อการดำเนินงานและการกำกับดูแล </a:t>
            </a:r>
          </a:p>
          <a:p>
            <a:pPr marL="0" indent="0">
              <a:buNone/>
            </a:pPr>
            <a:r>
              <a:rPr lang="th-TH" dirty="0"/>
              <a:t>	ในการออกกฎกระทรวงตามวรรคหนึ่ง ให้กระทรวงเกษตรและสหกรณ์หารือร่วมกับกระทรวงการคลังและธนาคารแห่งประเทศไทย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95562912"/>
      </p:ext>
    </p:extLst>
  </p:cSld>
  <p:clrMapOvr>
    <a:masterClrMapping/>
  </p:clrMapOvr>
  <p:transition spd="slow">
    <p:wedg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7467600" cy="4008922"/>
          </a:xfrm>
        </p:spPr>
      </p:pic>
    </p:spTree>
    <p:extLst>
      <p:ext uri="{BB962C8B-B14F-4D97-AF65-F5344CB8AC3E}">
        <p14:creationId xmlns:p14="http://schemas.microsoft.com/office/powerpoint/2010/main" val="3604442780"/>
      </p:ext>
    </p:extLst>
  </p:cSld>
  <p:clrMapOvr>
    <a:masterClrMapping/>
  </p:clrMapOvr>
  <p:transition spd="slow">
    <p:wedg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7467600" cy="3972334"/>
          </a:xfrm>
        </p:spPr>
      </p:pic>
    </p:spTree>
    <p:extLst>
      <p:ext uri="{BB962C8B-B14F-4D97-AF65-F5344CB8AC3E}">
        <p14:creationId xmlns:p14="http://schemas.microsoft.com/office/powerpoint/2010/main" val="2575681883"/>
      </p:ext>
    </p:extLst>
  </p:cSld>
  <p:clrMapOvr>
    <a:masterClrMapping/>
  </p:clrMapOvr>
  <p:transition spd="slow">
    <p:wedg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7467600" cy="3986609"/>
          </a:xfrm>
        </p:spPr>
      </p:pic>
    </p:spTree>
    <p:extLst>
      <p:ext uri="{BB962C8B-B14F-4D97-AF65-F5344CB8AC3E}">
        <p14:creationId xmlns:p14="http://schemas.microsoft.com/office/powerpoint/2010/main" val="2673179406"/>
      </p:ext>
    </p:extLst>
  </p:cSld>
  <p:clrMapOvr>
    <a:masterClrMapping/>
  </p:clrMapOvr>
  <p:transition spd="slow">
    <p:wedg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7467600" cy="3992481"/>
          </a:xfrm>
        </p:spPr>
      </p:pic>
    </p:spTree>
    <p:extLst>
      <p:ext uri="{BB962C8B-B14F-4D97-AF65-F5344CB8AC3E}">
        <p14:creationId xmlns:p14="http://schemas.microsoft.com/office/powerpoint/2010/main" val="1748431632"/>
      </p:ext>
    </p:extLst>
  </p:cSld>
  <p:clrMapOvr>
    <a:masterClrMapping/>
  </p:clrMapOvr>
  <p:transition spd="slow">
    <p:wedg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7467600" cy="3997018"/>
          </a:xfrm>
        </p:spPr>
      </p:pic>
    </p:spTree>
    <p:extLst>
      <p:ext uri="{BB962C8B-B14F-4D97-AF65-F5344CB8AC3E}">
        <p14:creationId xmlns:p14="http://schemas.microsoft.com/office/powerpoint/2010/main" val="3709792496"/>
      </p:ext>
    </p:extLst>
  </p:cSld>
  <p:clrMapOvr>
    <a:masterClrMapping/>
  </p:clrMapOvr>
  <p:transition spd="slow">
    <p:wedg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7467600" cy="3996332"/>
          </a:xfrm>
        </p:spPr>
      </p:pic>
    </p:spTree>
    <p:extLst>
      <p:ext uri="{BB962C8B-B14F-4D97-AF65-F5344CB8AC3E}">
        <p14:creationId xmlns:p14="http://schemas.microsoft.com/office/powerpoint/2010/main" val="3687790122"/>
      </p:ext>
    </p:extLst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ตัวยึดหมายเลขภาพนิ่ง 3">
            <a:extLst>
              <a:ext uri="{FF2B5EF4-FFF2-40B4-BE49-F238E27FC236}">
                <a16:creationId xmlns="" xmlns:a16="http://schemas.microsoft.com/office/drawing/2014/main" id="{8440865E-D80B-467F-8659-6CFB7EC4C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E04B09-AFE7-4BE6-AF9C-6B44FAB04A65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th-TH" altLang="en-US" sz="1400">
              <a:solidFill>
                <a:srgbClr val="FFFFFF"/>
              </a:solidFill>
            </a:endParaRPr>
          </a:p>
        </p:txBody>
      </p:sp>
      <p:pic>
        <p:nvPicPr>
          <p:cNvPr id="27651" name="Picture 2" descr="big">
            <a:extLst>
              <a:ext uri="{FF2B5EF4-FFF2-40B4-BE49-F238E27FC236}">
                <a16:creationId xmlns="" xmlns:a16="http://schemas.microsoft.com/office/drawing/2014/main" id="{F1AF00E3-6B7D-49DD-8C11-1AC225A8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3960813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 descr="medium">
            <a:extLst>
              <a:ext uri="{FF2B5EF4-FFF2-40B4-BE49-F238E27FC236}">
                <a16:creationId xmlns="" xmlns:a16="http://schemas.microsoft.com/office/drawing/2014/main" id="{049738A4-C866-4CCA-9144-1CDBD4A8D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881188"/>
            <a:ext cx="191135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small1">
            <a:extLst>
              <a:ext uri="{FF2B5EF4-FFF2-40B4-BE49-F238E27FC236}">
                <a16:creationId xmlns="" xmlns:a16="http://schemas.microsoft.com/office/drawing/2014/main" id="{6464BFC6-E53C-454B-982C-FBF903EF6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5" y="2700338"/>
            <a:ext cx="7048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5" descr="medium">
            <a:extLst>
              <a:ext uri="{FF2B5EF4-FFF2-40B4-BE49-F238E27FC236}">
                <a16:creationId xmlns="" xmlns:a16="http://schemas.microsoft.com/office/drawing/2014/main" id="{FDC3FE0D-B18E-4D3E-AF44-099111496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173288"/>
            <a:ext cx="14097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6" descr="medium">
            <a:extLst>
              <a:ext uri="{FF2B5EF4-FFF2-40B4-BE49-F238E27FC236}">
                <a16:creationId xmlns="" xmlns:a16="http://schemas.microsoft.com/office/drawing/2014/main" id="{07E771AB-F0A8-4250-A378-1562C749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411413"/>
            <a:ext cx="10493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 Box 7">
            <a:extLst>
              <a:ext uri="{FF2B5EF4-FFF2-40B4-BE49-F238E27FC236}">
                <a16:creationId xmlns="" xmlns:a16="http://schemas.microsoft.com/office/drawing/2014/main" id="{E272FC19-7256-43B6-885C-872A001AD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343400"/>
            <a:ext cx="90408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5400" b="1">
                <a:solidFill>
                  <a:srgbClr val="CC0000"/>
                </a:solidFill>
                <a:latin typeface="Tahoma" panose="020B0604030504040204" pitchFamily="34" charset="0"/>
              </a:rPr>
              <a:t>สังคมไทยทุกวันนี้ </a:t>
            </a:r>
            <a:r>
              <a:rPr lang="th-TH" altLang="en-US" sz="6600" b="1">
                <a:solidFill>
                  <a:srgbClr val="CC0000"/>
                </a:solidFill>
                <a:latin typeface="Tahoma" panose="020B0604030504040204" pitchFamily="34" charset="0"/>
              </a:rPr>
              <a:t>ปลาใหญ่กินปลาเล็ก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7467600" cy="3967162"/>
          </a:xfrm>
        </p:spPr>
      </p:pic>
    </p:spTree>
    <p:extLst>
      <p:ext uri="{BB962C8B-B14F-4D97-AF65-F5344CB8AC3E}">
        <p14:creationId xmlns:p14="http://schemas.microsoft.com/office/powerpoint/2010/main" val="838068943"/>
      </p:ext>
    </p:extLst>
  </p:cSld>
  <p:clrMapOvr>
    <a:masterClrMapping/>
  </p:clrMapOvr>
  <p:transition spd="slow">
    <p:wedg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7467600" cy="4007481"/>
          </a:xfrm>
        </p:spPr>
      </p:pic>
    </p:spTree>
    <p:extLst>
      <p:ext uri="{BB962C8B-B14F-4D97-AF65-F5344CB8AC3E}">
        <p14:creationId xmlns:p14="http://schemas.microsoft.com/office/powerpoint/2010/main" val="3160732434"/>
      </p:ext>
    </p:extLst>
  </p:cSld>
  <p:clrMapOvr>
    <a:masterClrMapping/>
  </p:clrMapOvr>
  <p:transition spd="slow">
    <p:wedg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7467600" cy="3986609"/>
          </a:xfrm>
        </p:spPr>
      </p:pic>
    </p:spTree>
    <p:extLst>
      <p:ext uri="{BB962C8B-B14F-4D97-AF65-F5344CB8AC3E}">
        <p14:creationId xmlns:p14="http://schemas.microsoft.com/office/powerpoint/2010/main" val="1584131072"/>
      </p:ext>
    </p:extLst>
  </p:cSld>
  <p:clrMapOvr>
    <a:masterClrMapping/>
  </p:clrMapOvr>
  <p:transition spd="slow">
    <p:wedg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7467600" cy="3976885"/>
          </a:xfrm>
        </p:spPr>
      </p:pic>
    </p:spTree>
    <p:extLst>
      <p:ext uri="{BB962C8B-B14F-4D97-AF65-F5344CB8AC3E}">
        <p14:creationId xmlns:p14="http://schemas.microsoft.com/office/powerpoint/2010/main" val="3519269807"/>
      </p:ext>
    </p:extLst>
  </p:cSld>
  <p:clrMapOvr>
    <a:masterClrMapping/>
  </p:clrMapOvr>
  <p:transition spd="slow">
    <p:wedg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7467600" cy="3967162"/>
          </a:xfrm>
        </p:spPr>
      </p:pic>
    </p:spTree>
    <p:extLst>
      <p:ext uri="{BB962C8B-B14F-4D97-AF65-F5344CB8AC3E}">
        <p14:creationId xmlns:p14="http://schemas.microsoft.com/office/powerpoint/2010/main" val="3283046629"/>
      </p:ext>
    </p:extLst>
  </p:cSld>
  <p:clrMapOvr>
    <a:masterClrMapping/>
  </p:clrMapOvr>
  <p:transition spd="slow">
    <p:wedg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37114"/>
            <a:ext cx="7467600" cy="3999796"/>
          </a:xfrm>
        </p:spPr>
      </p:pic>
    </p:spTree>
    <p:extLst>
      <p:ext uri="{BB962C8B-B14F-4D97-AF65-F5344CB8AC3E}">
        <p14:creationId xmlns:p14="http://schemas.microsoft.com/office/powerpoint/2010/main" val="116173255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7467600" cy="3970241"/>
          </a:xfrm>
        </p:spPr>
      </p:pic>
    </p:spTree>
    <p:extLst>
      <p:ext uri="{BB962C8B-B14F-4D97-AF65-F5344CB8AC3E}">
        <p14:creationId xmlns:p14="http://schemas.microsoft.com/office/powerpoint/2010/main" val="172929939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7467600" cy="3957439"/>
          </a:xfrm>
        </p:spPr>
      </p:pic>
    </p:spTree>
    <p:extLst>
      <p:ext uri="{BB962C8B-B14F-4D97-AF65-F5344CB8AC3E}">
        <p14:creationId xmlns:p14="http://schemas.microsoft.com/office/powerpoint/2010/main" val="3335830316"/>
      </p:ext>
    </p:extLst>
  </p:cSld>
  <p:clrMapOvr>
    <a:masterClrMapping/>
  </p:clrMapOvr>
  <p:transition spd="slow">
    <p:wedg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0768"/>
            <a:ext cx="60960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ตัวยึดหมายเลขภาพนิ่ง 5">
            <a:extLst>
              <a:ext uri="{FF2B5EF4-FFF2-40B4-BE49-F238E27FC236}">
                <a16:creationId xmlns="" xmlns:a16="http://schemas.microsoft.com/office/drawing/2014/main" id="{6CDABF19-91BF-4AE4-9C77-7DEA213E37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243638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77E162-FC0A-49BF-AC6D-0E9EC32BCF11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th-TH" altLang="en-US" sz="1400">
              <a:solidFill>
                <a:srgbClr val="FFFFFF"/>
              </a:solidFill>
            </a:endParaRPr>
          </a:p>
        </p:txBody>
      </p:sp>
      <p:pic>
        <p:nvPicPr>
          <p:cNvPr id="29699" name="Picture 2" descr="DSC07668">
            <a:extLst>
              <a:ext uri="{FF2B5EF4-FFF2-40B4-BE49-F238E27FC236}">
                <a16:creationId xmlns="" xmlns:a16="http://schemas.microsoft.com/office/drawing/2014/main" id="{422B4347-30AA-4537-85BF-6897187B8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92150"/>
            <a:ext cx="729615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3">
            <a:extLst>
              <a:ext uri="{FF2B5EF4-FFF2-40B4-BE49-F238E27FC236}">
                <a16:creationId xmlns="" xmlns:a16="http://schemas.microsoft.com/office/drawing/2014/main" id="{C4884B85-B95D-4795-8330-9BB678593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938" y="6405563"/>
            <a:ext cx="5032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7</a:t>
            </a:r>
            <a:endParaRPr lang="th-TH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ตัวยึดหมายเลขภาพนิ่ง 5">
            <a:extLst>
              <a:ext uri="{FF2B5EF4-FFF2-40B4-BE49-F238E27FC236}">
                <a16:creationId xmlns="" xmlns:a16="http://schemas.microsoft.com/office/drawing/2014/main" id="{CC285770-23CE-476A-A244-384E7DE2E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243638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FBE95A-E28A-4A75-A329-CEEDE75299E3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th-TH" altLang="en-US" sz="1400">
              <a:solidFill>
                <a:srgbClr val="FFFFFF"/>
              </a:solidFill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="" xmlns:a16="http://schemas.microsoft.com/office/drawing/2014/main" id="{242076FC-F3C4-4E51-820D-A53F6ACC5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6275" y="785813"/>
            <a:ext cx="7467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5400" b="1" dirty="0">
                <a:solidFill>
                  <a:schemeClr val="tx1"/>
                </a:solidFill>
              </a:rPr>
              <a:t>ทางออกของการแก้ปัญหา</a:t>
            </a:r>
            <a:endParaRPr lang="th-TH" sz="3600" b="1" dirty="0">
              <a:solidFill>
                <a:schemeClr val="tx1"/>
              </a:solidFill>
            </a:endParaRPr>
          </a:p>
        </p:txBody>
      </p:sp>
      <p:sp>
        <p:nvSpPr>
          <p:cNvPr id="43011" name="AutoShape 3">
            <a:extLst>
              <a:ext uri="{FF2B5EF4-FFF2-40B4-BE49-F238E27FC236}">
                <a16:creationId xmlns="" xmlns:a16="http://schemas.microsoft.com/office/drawing/2014/main" id="{77D123A3-E8C2-450C-A51F-2352C2FF0BE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16238" y="3213100"/>
            <a:ext cx="504825" cy="576263"/>
          </a:xfrm>
          <a:prstGeom prst="chevron">
            <a:avLst>
              <a:gd name="adj" fmla="val 52514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43012" name="AutoShape 4">
            <a:extLst>
              <a:ext uri="{FF2B5EF4-FFF2-40B4-BE49-F238E27FC236}">
                <a16:creationId xmlns="" xmlns:a16="http://schemas.microsoft.com/office/drawing/2014/main" id="{9402A640-0756-4189-A12C-298EF7B749E8}"/>
              </a:ext>
            </a:extLst>
          </p:cNvPr>
          <p:cNvSpPr>
            <a:spLocks noChangeArrowheads="1"/>
          </p:cNvSpPr>
          <p:nvPr/>
        </p:nvSpPr>
        <p:spPr bwMode="gray">
          <a:xfrm>
            <a:off x="5651500" y="3213100"/>
            <a:ext cx="506413" cy="576263"/>
          </a:xfrm>
          <a:prstGeom prst="chevron">
            <a:avLst>
              <a:gd name="adj" fmla="val 52514"/>
            </a:avLst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grpSp>
        <p:nvGrpSpPr>
          <p:cNvPr id="2" name="Group 5">
            <a:extLst>
              <a:ext uri="{FF2B5EF4-FFF2-40B4-BE49-F238E27FC236}">
                <a16:creationId xmlns="" xmlns:a16="http://schemas.microsoft.com/office/drawing/2014/main" id="{D970D0B3-57C0-4C12-AB62-FD2FB9055809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420938"/>
            <a:ext cx="2160588" cy="2160587"/>
            <a:chOff x="476" y="1525"/>
            <a:chExt cx="1361" cy="1361"/>
          </a:xfrm>
        </p:grpSpPr>
        <p:sp>
          <p:nvSpPr>
            <p:cNvPr id="31775" name="Oval 6">
              <a:extLst>
                <a:ext uri="{FF2B5EF4-FFF2-40B4-BE49-F238E27FC236}">
                  <a16:creationId xmlns="" xmlns:a16="http://schemas.microsoft.com/office/drawing/2014/main" id="{2C6F5826-A51D-46E3-B7CB-C519136FA6D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76" y="1525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A886E0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31776" name="Oval 7">
              <a:extLst>
                <a:ext uri="{FF2B5EF4-FFF2-40B4-BE49-F238E27FC236}">
                  <a16:creationId xmlns="" xmlns:a16="http://schemas.microsoft.com/office/drawing/2014/main" id="{2BE90C19-FE97-465B-AB12-4FD0C158A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76" y="1525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A886E0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31777" name="Oval 8">
              <a:extLst>
                <a:ext uri="{FF2B5EF4-FFF2-40B4-BE49-F238E27FC236}">
                  <a16:creationId xmlns="" xmlns:a16="http://schemas.microsoft.com/office/drawing/2014/main" id="{CD9D240C-98CE-4628-A8BF-BD620D52D14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65" y="1614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5B4979"/>
                </a:gs>
                <a:gs pos="50000">
                  <a:srgbClr val="A886E0"/>
                </a:gs>
                <a:gs pos="100000">
                  <a:srgbClr val="5B4979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31778" name="Oval 9">
              <a:extLst>
                <a:ext uri="{FF2B5EF4-FFF2-40B4-BE49-F238E27FC236}">
                  <a16:creationId xmlns="" xmlns:a16="http://schemas.microsoft.com/office/drawing/2014/main" id="{38C53170-891F-40AD-B93F-C96A6410A88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66" y="1616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6B558E"/>
                </a:gs>
                <a:gs pos="100000">
                  <a:srgbClr val="A886E0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31779" name="Oval 10">
              <a:extLst>
                <a:ext uri="{FF2B5EF4-FFF2-40B4-BE49-F238E27FC236}">
                  <a16:creationId xmlns="" xmlns:a16="http://schemas.microsoft.com/office/drawing/2014/main" id="{841D4C7D-5773-4605-9CB0-6060E516B00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4" y="1673"/>
              <a:ext cx="1065" cy="10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grpSp>
          <p:nvGrpSpPr>
            <p:cNvPr id="31780" name="Group 11">
              <a:extLst>
                <a:ext uri="{FF2B5EF4-FFF2-40B4-BE49-F238E27FC236}">
                  <a16:creationId xmlns="" xmlns:a16="http://schemas.microsoft.com/office/drawing/2014/main" id="{004097E3-BB62-4251-8B97-D41DBF7C4A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" y="1685"/>
              <a:ext cx="1031" cy="1031"/>
              <a:chOff x="4166" y="1706"/>
              <a:chExt cx="1252" cy="1252"/>
            </a:xfrm>
          </p:grpSpPr>
          <p:sp>
            <p:nvSpPr>
              <p:cNvPr id="31782" name="Oval 12">
                <a:extLst>
                  <a:ext uri="{FF2B5EF4-FFF2-40B4-BE49-F238E27FC236}">
                    <a16:creationId xmlns="" xmlns:a16="http://schemas.microsoft.com/office/drawing/2014/main" id="{39DF6BAF-C5BC-4963-9E2A-7497CA952B2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1783" name="Oval 13">
                <a:extLst>
                  <a:ext uri="{FF2B5EF4-FFF2-40B4-BE49-F238E27FC236}">
                    <a16:creationId xmlns="" xmlns:a16="http://schemas.microsoft.com/office/drawing/2014/main" id="{ACEB3CF0-444A-449D-95EC-6BCD11FFCB1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1784" name="Oval 14">
                <a:extLst>
                  <a:ext uri="{FF2B5EF4-FFF2-40B4-BE49-F238E27FC236}">
                    <a16:creationId xmlns="" xmlns:a16="http://schemas.microsoft.com/office/drawing/2014/main" id="{75A08215-A509-4C3A-9088-3AC56B55D6C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1785" name="Oval 15">
                <a:extLst>
                  <a:ext uri="{FF2B5EF4-FFF2-40B4-BE49-F238E27FC236}">
                    <a16:creationId xmlns="" xmlns:a16="http://schemas.microsoft.com/office/drawing/2014/main" id="{2F11A0B3-F0C2-47D9-BEAE-AF0351862FE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</p:grpSp>
        <p:sp>
          <p:nvSpPr>
            <p:cNvPr id="31781" name="Text Box 16">
              <a:extLst>
                <a:ext uri="{FF2B5EF4-FFF2-40B4-BE49-F238E27FC236}">
                  <a16:creationId xmlns="" xmlns:a16="http://schemas.microsoft.com/office/drawing/2014/main" id="{7469BE38-CE05-4853-BF10-34674CBE135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89" y="1959"/>
              <a:ext cx="80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4000" b="1"/>
                <a:t>ร่วมคิด</a:t>
              </a:r>
            </a:p>
          </p:txBody>
        </p:sp>
      </p:grpSp>
      <p:grpSp>
        <p:nvGrpSpPr>
          <p:cNvPr id="4" name="Group 17">
            <a:extLst>
              <a:ext uri="{FF2B5EF4-FFF2-40B4-BE49-F238E27FC236}">
                <a16:creationId xmlns="" xmlns:a16="http://schemas.microsoft.com/office/drawing/2014/main" id="{DA5FF991-F33B-4873-9040-D57FFD43652A}"/>
              </a:ext>
            </a:extLst>
          </p:cNvPr>
          <p:cNvGrpSpPr>
            <a:grpSpLocks/>
          </p:cNvGrpSpPr>
          <p:nvPr/>
        </p:nvGrpSpPr>
        <p:grpSpPr bwMode="auto">
          <a:xfrm>
            <a:off x="3492500" y="2420938"/>
            <a:ext cx="2160588" cy="2160587"/>
            <a:chOff x="2200" y="1525"/>
            <a:chExt cx="1361" cy="1361"/>
          </a:xfrm>
        </p:grpSpPr>
        <p:sp>
          <p:nvSpPr>
            <p:cNvPr id="31764" name="Oval 18">
              <a:extLst>
                <a:ext uri="{FF2B5EF4-FFF2-40B4-BE49-F238E27FC236}">
                  <a16:creationId xmlns="" xmlns:a16="http://schemas.microsoft.com/office/drawing/2014/main" id="{25A0E11D-F4BF-4B99-9569-4A9CCD4E2BA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0" y="1525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CC00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31765" name="Oval 19">
              <a:extLst>
                <a:ext uri="{FF2B5EF4-FFF2-40B4-BE49-F238E27FC236}">
                  <a16:creationId xmlns="" xmlns:a16="http://schemas.microsoft.com/office/drawing/2014/main" id="{05285648-18AE-4526-AFDC-51F368BA055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0" y="1525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alpha val="32001"/>
                  </a:srgbClr>
                </a:gs>
                <a:gs pos="100000">
                  <a:srgbClr val="765E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31766" name="Oval 20">
              <a:extLst>
                <a:ext uri="{FF2B5EF4-FFF2-40B4-BE49-F238E27FC236}">
                  <a16:creationId xmlns="" xmlns:a16="http://schemas.microsoft.com/office/drawing/2014/main" id="{E7E5EA85-11E3-4A6C-B24A-4403AE5E660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89" y="1614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8A6E00"/>
                </a:gs>
                <a:gs pos="50000">
                  <a:srgbClr val="FFCC00"/>
                </a:gs>
                <a:gs pos="100000">
                  <a:srgbClr val="8A6E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31767" name="Oval 21">
              <a:extLst>
                <a:ext uri="{FF2B5EF4-FFF2-40B4-BE49-F238E27FC236}">
                  <a16:creationId xmlns="" xmlns:a16="http://schemas.microsoft.com/office/drawing/2014/main" id="{93F2B340-8E21-44CB-88CC-94AE56CEFA0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90" y="1616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A28200"/>
                </a:gs>
                <a:gs pos="100000">
                  <a:srgbClr val="FFCC00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31768" name="Oval 22">
              <a:extLst>
                <a:ext uri="{FF2B5EF4-FFF2-40B4-BE49-F238E27FC236}">
                  <a16:creationId xmlns="" xmlns:a16="http://schemas.microsoft.com/office/drawing/2014/main" id="{D9798231-E80A-469B-AC71-DC3393A8B62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48" y="1673"/>
              <a:ext cx="1065" cy="10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grpSp>
          <p:nvGrpSpPr>
            <p:cNvPr id="31769" name="Group 23">
              <a:extLst>
                <a:ext uri="{FF2B5EF4-FFF2-40B4-BE49-F238E27FC236}">
                  <a16:creationId xmlns="" xmlns:a16="http://schemas.microsoft.com/office/drawing/2014/main" id="{4F59A203-D7B2-4CB1-B309-E94D8F6B49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5" y="1685"/>
              <a:ext cx="1031" cy="1031"/>
              <a:chOff x="4166" y="1706"/>
              <a:chExt cx="1252" cy="1252"/>
            </a:xfrm>
          </p:grpSpPr>
          <p:sp>
            <p:nvSpPr>
              <p:cNvPr id="31771" name="Oval 24">
                <a:extLst>
                  <a:ext uri="{FF2B5EF4-FFF2-40B4-BE49-F238E27FC236}">
                    <a16:creationId xmlns="" xmlns:a16="http://schemas.microsoft.com/office/drawing/2014/main" id="{49763D3E-1A9F-488C-B73E-D5561315879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1772" name="Oval 25">
                <a:extLst>
                  <a:ext uri="{FF2B5EF4-FFF2-40B4-BE49-F238E27FC236}">
                    <a16:creationId xmlns="" xmlns:a16="http://schemas.microsoft.com/office/drawing/2014/main" id="{9BE05CDB-B1D8-4F11-8C11-09BABCCE513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1773" name="Oval 26">
                <a:extLst>
                  <a:ext uri="{FF2B5EF4-FFF2-40B4-BE49-F238E27FC236}">
                    <a16:creationId xmlns="" xmlns:a16="http://schemas.microsoft.com/office/drawing/2014/main" id="{D25677FA-084A-46B8-954F-DBC014ABE87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1774" name="Oval 27">
                <a:extLst>
                  <a:ext uri="{FF2B5EF4-FFF2-40B4-BE49-F238E27FC236}">
                    <a16:creationId xmlns="" xmlns:a16="http://schemas.microsoft.com/office/drawing/2014/main" id="{AAACB243-FF47-49FF-82A1-DB9D4153713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</p:grpSp>
        <p:sp>
          <p:nvSpPr>
            <p:cNvPr id="31770" name="Text Box 28">
              <a:extLst>
                <a:ext uri="{FF2B5EF4-FFF2-40B4-BE49-F238E27FC236}">
                  <a16:creationId xmlns="" xmlns:a16="http://schemas.microsoft.com/office/drawing/2014/main" id="{4DDD3D18-3192-4028-9F55-B5D092941C0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530" y="1959"/>
              <a:ext cx="71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4000" b="1">
                  <a:solidFill>
                    <a:srgbClr val="000000"/>
                  </a:solidFill>
                </a:rPr>
                <a:t>ร่วมทำ</a:t>
              </a:r>
            </a:p>
          </p:txBody>
        </p:sp>
      </p:grpSp>
      <p:grpSp>
        <p:nvGrpSpPr>
          <p:cNvPr id="6" name="Group 29">
            <a:extLst>
              <a:ext uri="{FF2B5EF4-FFF2-40B4-BE49-F238E27FC236}">
                <a16:creationId xmlns="" xmlns:a16="http://schemas.microsoft.com/office/drawing/2014/main" id="{49E7C841-3783-4459-BD83-2204EE7A2609}"/>
              </a:ext>
            </a:extLst>
          </p:cNvPr>
          <p:cNvGrpSpPr>
            <a:grpSpLocks/>
          </p:cNvGrpSpPr>
          <p:nvPr/>
        </p:nvGrpSpPr>
        <p:grpSpPr bwMode="auto">
          <a:xfrm>
            <a:off x="6227763" y="2420938"/>
            <a:ext cx="2160587" cy="2160587"/>
            <a:chOff x="3923" y="1525"/>
            <a:chExt cx="1361" cy="1361"/>
          </a:xfrm>
        </p:grpSpPr>
        <p:sp>
          <p:nvSpPr>
            <p:cNvPr id="31753" name="Oval 30">
              <a:extLst>
                <a:ext uri="{FF2B5EF4-FFF2-40B4-BE49-F238E27FC236}">
                  <a16:creationId xmlns="" xmlns:a16="http://schemas.microsoft.com/office/drawing/2014/main" id="{1D39D7E8-7C4F-4FDC-89F4-0FAA4F233E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23" y="1525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99CC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31754" name="Oval 31">
              <a:extLst>
                <a:ext uri="{FF2B5EF4-FFF2-40B4-BE49-F238E27FC236}">
                  <a16:creationId xmlns="" xmlns:a16="http://schemas.microsoft.com/office/drawing/2014/main" id="{2E568F7A-2114-4F9A-9E6D-B1A28442BC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23" y="1525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31755" name="Oval 32">
              <a:extLst>
                <a:ext uri="{FF2B5EF4-FFF2-40B4-BE49-F238E27FC236}">
                  <a16:creationId xmlns="" xmlns:a16="http://schemas.microsoft.com/office/drawing/2014/main" id="{D38290F8-F17E-41A2-B8FC-AE655A0120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12" y="1614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536E"/>
                </a:gs>
                <a:gs pos="50000">
                  <a:srgbClr val="0099CC"/>
                </a:gs>
                <a:gs pos="100000">
                  <a:srgbClr val="00536E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31756" name="Oval 33">
              <a:extLst>
                <a:ext uri="{FF2B5EF4-FFF2-40B4-BE49-F238E27FC236}">
                  <a16:creationId xmlns="" xmlns:a16="http://schemas.microsoft.com/office/drawing/2014/main" id="{8B59848A-76FD-494F-8508-39C8A33504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13" y="1616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6182"/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31757" name="Oval 34">
              <a:extLst>
                <a:ext uri="{FF2B5EF4-FFF2-40B4-BE49-F238E27FC236}">
                  <a16:creationId xmlns="" xmlns:a16="http://schemas.microsoft.com/office/drawing/2014/main" id="{EFAAF285-D35A-437E-8BF6-FBEA3931C9F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6" y="1673"/>
              <a:ext cx="1065" cy="10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grpSp>
          <p:nvGrpSpPr>
            <p:cNvPr id="31758" name="Group 35">
              <a:extLst>
                <a:ext uri="{FF2B5EF4-FFF2-40B4-BE49-F238E27FC236}">
                  <a16:creationId xmlns="" xmlns:a16="http://schemas.microsoft.com/office/drawing/2014/main" id="{A62CF9D8-457F-4C45-ABF3-059D90E61C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5" y="1685"/>
              <a:ext cx="1031" cy="1031"/>
              <a:chOff x="4166" y="1706"/>
              <a:chExt cx="1252" cy="1252"/>
            </a:xfrm>
          </p:grpSpPr>
          <p:sp>
            <p:nvSpPr>
              <p:cNvPr id="31760" name="Oval 36">
                <a:extLst>
                  <a:ext uri="{FF2B5EF4-FFF2-40B4-BE49-F238E27FC236}">
                    <a16:creationId xmlns="" xmlns:a16="http://schemas.microsoft.com/office/drawing/2014/main" id="{ADC84584-A085-4B7A-A118-FF8EEAADA4F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1761" name="Oval 37">
                <a:extLst>
                  <a:ext uri="{FF2B5EF4-FFF2-40B4-BE49-F238E27FC236}">
                    <a16:creationId xmlns="" xmlns:a16="http://schemas.microsoft.com/office/drawing/2014/main" id="{CB3101BB-C959-4133-AADB-3CF1A4376A3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1762" name="Oval 38">
                <a:extLst>
                  <a:ext uri="{FF2B5EF4-FFF2-40B4-BE49-F238E27FC236}">
                    <a16:creationId xmlns="" xmlns:a16="http://schemas.microsoft.com/office/drawing/2014/main" id="{F35E2043-2E2F-4257-A243-BD5F84C5E67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31763" name="Oval 39">
                <a:extLst>
                  <a:ext uri="{FF2B5EF4-FFF2-40B4-BE49-F238E27FC236}">
                    <a16:creationId xmlns="" xmlns:a16="http://schemas.microsoft.com/office/drawing/2014/main" id="{CA52986E-F9D3-4C7D-BD73-609CC38C570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ordia New" panose="020B0304020202020204" pitchFamily="34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/>
              </a:p>
            </p:txBody>
          </p:sp>
        </p:grpSp>
        <p:sp>
          <p:nvSpPr>
            <p:cNvPr id="31759" name="Text Box 40">
              <a:extLst>
                <a:ext uri="{FF2B5EF4-FFF2-40B4-BE49-F238E27FC236}">
                  <a16:creationId xmlns="" xmlns:a16="http://schemas.microsoft.com/office/drawing/2014/main" id="{CE5D14E3-FCAD-4F1F-B020-EC7451335C6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100" y="1932"/>
              <a:ext cx="1118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4400" b="1"/>
                <a:t>ร่วมแก้ไข</a:t>
              </a:r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  <p:bldP spid="430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ตัวยึดหมายเลขภาพนิ่ง 6">
            <a:extLst>
              <a:ext uri="{FF2B5EF4-FFF2-40B4-BE49-F238E27FC236}">
                <a16:creationId xmlns="" xmlns:a16="http://schemas.microsoft.com/office/drawing/2014/main" id="{A86B6763-E99E-4EBA-94CE-E89B9DFF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B0FF52-AA7A-439C-BDE0-037478181C59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th-TH" altLang="en-US" sz="1400">
              <a:solidFill>
                <a:srgbClr val="FFFFFF"/>
              </a:solidFill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="" xmlns:a16="http://schemas.microsoft.com/office/drawing/2014/main" id="{98243894-7CAA-46AC-897A-E32534C35A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857375"/>
            <a:ext cx="8893175" cy="14620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5400" b="1" dirty="0">
                <a:cs typeface="EucrosiaUPC" pitchFamily="18" charset="-34"/>
              </a:rPr>
              <a:t/>
            </a:r>
            <a:br>
              <a:rPr lang="th-TH" sz="5400" b="1" dirty="0">
                <a:cs typeface="EucrosiaUPC" pitchFamily="18" charset="-34"/>
              </a:rPr>
            </a:br>
            <a:r>
              <a:rPr lang="th-TH" sz="5400" b="1" dirty="0">
                <a:solidFill>
                  <a:srgbClr val="0000FF"/>
                </a:solidFill>
                <a:cs typeface="EucrosiaUPC" pitchFamily="18" charset="-34"/>
              </a:rPr>
              <a:t>ทางหนึ่ง </a:t>
            </a:r>
            <a:br>
              <a:rPr lang="th-TH" sz="5400" b="1" dirty="0">
                <a:solidFill>
                  <a:srgbClr val="0000FF"/>
                </a:solidFill>
                <a:cs typeface="EucrosiaUPC" pitchFamily="18" charset="-34"/>
              </a:rPr>
            </a:br>
            <a:r>
              <a:rPr lang="th-TH" sz="5400" b="1" dirty="0">
                <a:solidFill>
                  <a:srgbClr val="0000FF"/>
                </a:solidFill>
                <a:cs typeface="EucrosiaUPC" pitchFamily="18" charset="-34"/>
              </a:rPr>
              <a:t>      ในหลายๆ ทางออก</a:t>
            </a:r>
            <a:br>
              <a:rPr lang="th-TH" sz="5400" b="1" dirty="0">
                <a:solidFill>
                  <a:srgbClr val="0000FF"/>
                </a:solidFill>
                <a:cs typeface="EucrosiaUPC" pitchFamily="18" charset="-34"/>
              </a:rPr>
            </a:br>
            <a:r>
              <a:rPr lang="th-TH" sz="5400" b="1" dirty="0">
                <a:solidFill>
                  <a:srgbClr val="0000FF"/>
                </a:solidFill>
                <a:cs typeface="EucrosiaUPC" pitchFamily="18" charset="-34"/>
              </a:rPr>
              <a:t>            ของการแก้ปัญหา </a:t>
            </a:r>
            <a:br>
              <a:rPr lang="th-TH" sz="5400" b="1" dirty="0">
                <a:solidFill>
                  <a:srgbClr val="0000FF"/>
                </a:solidFill>
                <a:cs typeface="EucrosiaUPC" pitchFamily="18" charset="-34"/>
              </a:rPr>
            </a:br>
            <a:r>
              <a:rPr lang="th-TH" sz="5400" b="1" dirty="0">
                <a:solidFill>
                  <a:srgbClr val="0000FF"/>
                </a:solidFill>
                <a:cs typeface="EucrosiaUPC" pitchFamily="18" charset="-34"/>
              </a:rPr>
              <a:t>                    คือ</a:t>
            </a:r>
          </a:p>
        </p:txBody>
      </p:sp>
      <p:graphicFrame>
        <p:nvGraphicFramePr>
          <p:cNvPr id="33796" name="Object 2">
            <a:extLst>
              <a:ext uri="{FF2B5EF4-FFF2-40B4-BE49-F238E27FC236}">
                <a16:creationId xmlns="" xmlns:a16="http://schemas.microsoft.com/office/drawing/2014/main" id="{9DB136E6-5AB3-4E47-BA2F-8DDA94A73511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71500" y="3357563"/>
          <a:ext cx="7488238" cy="254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Bitmap Image" r:id="rId4" imgW="0" imgH="0" progId="PBrush">
                  <p:embed/>
                </p:oleObj>
              </mc:Choice>
              <mc:Fallback>
                <p:oleObj name="Bitmap Image" r:id="rId4" imgW="0" imgH="0" progId="PBrush">
                  <p:embed/>
                  <p:pic>
                    <p:nvPicPr>
                      <p:cNvPr id="33796" name="Object 2">
                        <a:extLst>
                          <a:ext uri="{FF2B5EF4-FFF2-40B4-BE49-F238E27FC236}">
                            <a16:creationId xmlns="" xmlns:a16="http://schemas.microsoft.com/office/drawing/2014/main" id="{9DB136E6-5AB3-4E47-BA2F-8DDA94A735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3357563"/>
                        <a:ext cx="7488238" cy="254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ชีวิตชีวา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1495</TotalTime>
  <Words>1448</Words>
  <Application>Microsoft Office PowerPoint</Application>
  <PresentationFormat>นำเสนอทางหน้าจอ (4:3)</PresentationFormat>
  <Paragraphs>387</Paragraphs>
  <Slides>68</Slides>
  <Notes>12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12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68</vt:i4>
      </vt:variant>
    </vt:vector>
  </HeadingPairs>
  <TitlesOfParts>
    <vt:vector size="82" baseType="lpstr">
      <vt:lpstr>Angsana New</vt:lpstr>
      <vt:lpstr>Arial</vt:lpstr>
      <vt:lpstr>BrowalliaUPC</vt:lpstr>
      <vt:lpstr>Calibri</vt:lpstr>
      <vt:lpstr>Century Gothic</vt:lpstr>
      <vt:lpstr>Cordia New</vt:lpstr>
      <vt:lpstr>DilleniaUPC</vt:lpstr>
      <vt:lpstr>EucrosiaUPC</vt:lpstr>
      <vt:lpstr>KodchiangUPC</vt:lpstr>
      <vt:lpstr>Tahoma</vt:lpstr>
      <vt:lpstr>Wingdings</vt:lpstr>
      <vt:lpstr>Wingdings 2</vt:lpstr>
      <vt:lpstr>เฉลียง</vt:lpstr>
      <vt:lpstr>Bitmap Image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สังคมแบบตัวใครตัวมัน</vt:lpstr>
      <vt:lpstr>งานนำเสนอ PowerPoint</vt:lpstr>
      <vt:lpstr>งานนำเสนอ PowerPoint</vt:lpstr>
      <vt:lpstr>ทางออกของการแก้ปัญหา</vt:lpstr>
      <vt:lpstr> ทางหนึ่ง        ในหลายๆ ทางออก             ของการแก้ปัญหา                      คือ</vt:lpstr>
      <vt:lpstr>งานนำเสนอ PowerPoint</vt:lpstr>
      <vt:lpstr>งานนำเสนอ PowerPoint</vt:lpstr>
      <vt:lpstr>พระราชบัญญัติสหกรณ์ (ฉบับที่3) พ.ศ. 2562 </vt:lpstr>
      <vt:lpstr>ประวัติการสหกรณ์ในประเทศไทย</vt:lpstr>
      <vt:lpstr>พระบิดาสหกรณ์  พระราชวรวงค์เธอ กรมหมื่นพิทยาลงกรณ์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ประเภทของสหกรณ์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2. กฎหมายที่เกี่ยวข้องกับสหกรณ์</vt:lpstr>
      <vt:lpstr>งานนำเสนอ PowerPoint</vt:lpstr>
      <vt:lpstr>งานนำเสนอ PowerPoint</vt:lpstr>
      <vt:lpstr>งานนำเสนอ PowerPoint</vt:lpstr>
      <vt:lpstr>3.กฎหมายสหกรณ์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การบริหารจัดการกลุ่มและคน</dc:title>
  <dc:creator>owner</dc:creator>
  <cp:lastModifiedBy>ACER</cp:lastModifiedBy>
  <cp:revision>156</cp:revision>
  <cp:lastPrinted>2019-07-02T05:57:57Z</cp:lastPrinted>
  <dcterms:created xsi:type="dcterms:W3CDTF">2012-03-16T02:20:07Z</dcterms:created>
  <dcterms:modified xsi:type="dcterms:W3CDTF">2019-07-03T02:20:02Z</dcterms:modified>
</cp:coreProperties>
</file>