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s/slide20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21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slideLayouts/slideLayout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slides/slide212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slideLayouts/slideLayout45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211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55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213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78" r:id="rId1"/>
    <p:sldMasterId id="2147484906" r:id="rId2"/>
    <p:sldMasterId id="2147485021" r:id="rId3"/>
    <p:sldMasterId id="2147485033" r:id="rId4"/>
    <p:sldMasterId id="2147485045" r:id="rId5"/>
  </p:sldMasterIdLst>
  <p:notesMasterIdLst>
    <p:notesMasterId r:id="rId219"/>
  </p:notesMasterIdLst>
  <p:handoutMasterIdLst>
    <p:handoutMasterId r:id="rId220"/>
  </p:handoutMasterIdLst>
  <p:sldIdLst>
    <p:sldId id="881" r:id="rId6"/>
    <p:sldId id="882" r:id="rId7"/>
    <p:sldId id="883" r:id="rId8"/>
    <p:sldId id="884" r:id="rId9"/>
    <p:sldId id="312" r:id="rId10"/>
    <p:sldId id="718" r:id="rId11"/>
    <p:sldId id="716" r:id="rId12"/>
    <p:sldId id="719" r:id="rId13"/>
    <p:sldId id="720" r:id="rId14"/>
    <p:sldId id="721" r:id="rId15"/>
    <p:sldId id="683" r:id="rId16"/>
    <p:sldId id="686" r:id="rId17"/>
    <p:sldId id="685" r:id="rId18"/>
    <p:sldId id="687" r:id="rId19"/>
    <p:sldId id="689" r:id="rId20"/>
    <p:sldId id="688" r:id="rId21"/>
    <p:sldId id="690" r:id="rId22"/>
    <p:sldId id="691" r:id="rId23"/>
    <p:sldId id="692" r:id="rId24"/>
    <p:sldId id="693" r:id="rId25"/>
    <p:sldId id="503" r:id="rId26"/>
    <p:sldId id="598" r:id="rId27"/>
    <p:sldId id="599" r:id="rId28"/>
    <p:sldId id="600" r:id="rId29"/>
    <p:sldId id="723" r:id="rId30"/>
    <p:sldId id="880" r:id="rId31"/>
    <p:sldId id="875" r:id="rId32"/>
    <p:sldId id="876" r:id="rId33"/>
    <p:sldId id="505" r:id="rId34"/>
    <p:sldId id="506" r:id="rId35"/>
    <p:sldId id="696" r:id="rId36"/>
    <p:sldId id="697" r:id="rId37"/>
    <p:sldId id="698" r:id="rId38"/>
    <p:sldId id="699" r:id="rId39"/>
    <p:sldId id="700" r:id="rId40"/>
    <p:sldId id="701" r:id="rId41"/>
    <p:sldId id="702" r:id="rId42"/>
    <p:sldId id="703" r:id="rId43"/>
    <p:sldId id="704" r:id="rId44"/>
    <p:sldId id="705" r:id="rId45"/>
    <p:sldId id="706" r:id="rId46"/>
    <p:sldId id="707" r:id="rId47"/>
    <p:sldId id="708" r:id="rId48"/>
    <p:sldId id="709" r:id="rId49"/>
    <p:sldId id="710" r:id="rId50"/>
    <p:sldId id="711" r:id="rId51"/>
    <p:sldId id="712" r:id="rId52"/>
    <p:sldId id="713" r:id="rId53"/>
    <p:sldId id="714" r:id="rId54"/>
    <p:sldId id="715" r:id="rId55"/>
    <p:sldId id="314" r:id="rId56"/>
    <p:sldId id="515" r:id="rId57"/>
    <p:sldId id="741" r:id="rId58"/>
    <p:sldId id="742" r:id="rId59"/>
    <p:sldId id="743" r:id="rId60"/>
    <p:sldId id="529" r:id="rId61"/>
    <p:sldId id="532" r:id="rId62"/>
    <p:sldId id="533" r:id="rId63"/>
    <p:sldId id="535" r:id="rId64"/>
    <p:sldId id="746" r:id="rId65"/>
    <p:sldId id="747" r:id="rId66"/>
    <p:sldId id="546" r:id="rId67"/>
    <p:sldId id="548" r:id="rId68"/>
    <p:sldId id="549" r:id="rId69"/>
    <p:sldId id="550" r:id="rId70"/>
    <p:sldId id="551" r:id="rId71"/>
    <p:sldId id="552" r:id="rId72"/>
    <p:sldId id="748" r:id="rId73"/>
    <p:sldId id="563" r:id="rId74"/>
    <p:sldId id="315" r:id="rId75"/>
    <p:sldId id="316" r:id="rId76"/>
    <p:sldId id="372" r:id="rId77"/>
    <p:sldId id="499" r:id="rId78"/>
    <p:sldId id="500" r:id="rId79"/>
    <p:sldId id="501" r:id="rId80"/>
    <p:sldId id="401" r:id="rId81"/>
    <p:sldId id="404" r:id="rId82"/>
    <p:sldId id="403" r:id="rId83"/>
    <p:sldId id="682" r:id="rId84"/>
    <p:sldId id="380" r:id="rId85"/>
    <p:sldId id="863" r:id="rId86"/>
    <p:sldId id="864" r:id="rId87"/>
    <p:sldId id="865" r:id="rId88"/>
    <p:sldId id="389" r:id="rId89"/>
    <p:sldId id="749" r:id="rId90"/>
    <p:sldId id="390" r:id="rId91"/>
    <p:sldId id="750" r:id="rId92"/>
    <p:sldId id="751" r:id="rId93"/>
    <p:sldId id="752" r:id="rId94"/>
    <p:sldId id="753" r:id="rId95"/>
    <p:sldId id="754" r:id="rId96"/>
    <p:sldId id="755" r:id="rId97"/>
    <p:sldId id="756" r:id="rId98"/>
    <p:sldId id="757" r:id="rId99"/>
    <p:sldId id="437" r:id="rId100"/>
    <p:sldId id="823" r:id="rId101"/>
    <p:sldId id="824" r:id="rId102"/>
    <p:sldId id="825" r:id="rId103"/>
    <p:sldId id="826" r:id="rId104"/>
    <p:sldId id="614" r:id="rId105"/>
    <p:sldId id="827" r:id="rId106"/>
    <p:sldId id="828" r:id="rId107"/>
    <p:sldId id="829" r:id="rId108"/>
    <p:sldId id="830" r:id="rId109"/>
    <p:sldId id="831" r:id="rId110"/>
    <p:sldId id="832" r:id="rId111"/>
    <p:sldId id="833" r:id="rId112"/>
    <p:sldId id="834" r:id="rId113"/>
    <p:sldId id="835" r:id="rId114"/>
    <p:sldId id="836" r:id="rId115"/>
    <p:sldId id="837" r:id="rId116"/>
    <p:sldId id="838" r:id="rId117"/>
    <p:sldId id="839" r:id="rId118"/>
    <p:sldId id="840" r:id="rId119"/>
    <p:sldId id="841" r:id="rId120"/>
    <p:sldId id="842" r:id="rId121"/>
    <p:sldId id="844" r:id="rId122"/>
    <p:sldId id="843" r:id="rId123"/>
    <p:sldId id="635" r:id="rId124"/>
    <p:sldId id="636" r:id="rId125"/>
    <p:sldId id="845" r:id="rId126"/>
    <p:sldId id="846" r:id="rId127"/>
    <p:sldId id="847" r:id="rId128"/>
    <p:sldId id="848" r:id="rId129"/>
    <p:sldId id="849" r:id="rId130"/>
    <p:sldId id="850" r:id="rId131"/>
    <p:sldId id="851" r:id="rId132"/>
    <p:sldId id="852" r:id="rId133"/>
    <p:sldId id="853" r:id="rId134"/>
    <p:sldId id="854" r:id="rId135"/>
    <p:sldId id="855" r:id="rId136"/>
    <p:sldId id="856" r:id="rId137"/>
    <p:sldId id="857" r:id="rId138"/>
    <p:sldId id="859" r:id="rId139"/>
    <p:sldId id="860" r:id="rId140"/>
    <p:sldId id="858" r:id="rId141"/>
    <p:sldId id="861" r:id="rId142"/>
    <p:sldId id="862" r:id="rId143"/>
    <p:sldId id="866" r:id="rId144"/>
    <p:sldId id="867" r:id="rId145"/>
    <p:sldId id="671" r:id="rId146"/>
    <p:sldId id="780" r:id="rId147"/>
    <p:sldId id="779" r:id="rId148"/>
    <p:sldId id="674" r:id="rId149"/>
    <p:sldId id="675" r:id="rId150"/>
    <p:sldId id="782" r:id="rId151"/>
    <p:sldId id="781" r:id="rId152"/>
    <p:sldId id="783" r:id="rId153"/>
    <p:sldId id="758" r:id="rId154"/>
    <p:sldId id="759" r:id="rId155"/>
    <p:sldId id="760" r:id="rId156"/>
    <p:sldId id="761" r:id="rId157"/>
    <p:sldId id="762" r:id="rId158"/>
    <p:sldId id="763" r:id="rId159"/>
    <p:sldId id="764" r:id="rId160"/>
    <p:sldId id="868" r:id="rId161"/>
    <p:sldId id="869" r:id="rId162"/>
    <p:sldId id="870" r:id="rId163"/>
    <p:sldId id="871" r:id="rId164"/>
    <p:sldId id="872" r:id="rId165"/>
    <p:sldId id="873" r:id="rId166"/>
    <p:sldId id="874" r:id="rId167"/>
    <p:sldId id="878" r:id="rId168"/>
    <p:sldId id="879" r:id="rId169"/>
    <p:sldId id="765" r:id="rId170"/>
    <p:sldId id="766" r:id="rId171"/>
    <p:sldId id="768" r:id="rId172"/>
    <p:sldId id="769" r:id="rId173"/>
    <p:sldId id="772" r:id="rId174"/>
    <p:sldId id="771" r:id="rId175"/>
    <p:sldId id="773" r:id="rId176"/>
    <p:sldId id="774" r:id="rId177"/>
    <p:sldId id="775" r:id="rId178"/>
    <p:sldId id="776" r:id="rId179"/>
    <p:sldId id="777" r:id="rId180"/>
    <p:sldId id="778" r:id="rId181"/>
    <p:sldId id="728" r:id="rId182"/>
    <p:sldId id="736" r:id="rId183"/>
    <p:sldId id="737" r:id="rId184"/>
    <p:sldId id="738" r:id="rId185"/>
    <p:sldId id="739" r:id="rId186"/>
    <p:sldId id="729" r:id="rId187"/>
    <p:sldId id="731" r:id="rId188"/>
    <p:sldId id="791" r:id="rId189"/>
    <p:sldId id="794" r:id="rId190"/>
    <p:sldId id="795" r:id="rId191"/>
    <p:sldId id="796" r:id="rId192"/>
    <p:sldId id="797" r:id="rId193"/>
    <p:sldId id="798" r:id="rId194"/>
    <p:sldId id="800" r:id="rId195"/>
    <p:sldId id="801" r:id="rId196"/>
    <p:sldId id="821" r:id="rId197"/>
    <p:sldId id="802" r:id="rId198"/>
    <p:sldId id="803" r:id="rId199"/>
    <p:sldId id="804" r:id="rId200"/>
    <p:sldId id="805" r:id="rId201"/>
    <p:sldId id="806" r:id="rId202"/>
    <p:sldId id="807" r:id="rId203"/>
    <p:sldId id="808" r:id="rId204"/>
    <p:sldId id="809" r:id="rId205"/>
    <p:sldId id="810" r:id="rId206"/>
    <p:sldId id="811" r:id="rId207"/>
    <p:sldId id="812" r:id="rId208"/>
    <p:sldId id="813" r:id="rId209"/>
    <p:sldId id="814" r:id="rId210"/>
    <p:sldId id="815" r:id="rId211"/>
    <p:sldId id="877" r:id="rId212"/>
    <p:sldId id="816" r:id="rId213"/>
    <p:sldId id="817" r:id="rId214"/>
    <p:sldId id="818" r:id="rId215"/>
    <p:sldId id="819" r:id="rId216"/>
    <p:sldId id="820" r:id="rId217"/>
    <p:sldId id="420" r:id="rId218"/>
  </p:sldIdLst>
  <p:sldSz cx="9144000" cy="6858000" type="screen4x3"/>
  <p:notesSz cx="6888163" cy="10020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0000FF"/>
    <a:srgbClr val="FFFF99"/>
    <a:srgbClr val="00FFFF"/>
    <a:srgbClr val="FF00FF"/>
    <a:srgbClr val="000066"/>
    <a:srgbClr val="66FFFF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94728" autoAdjust="0"/>
  </p:normalViewPr>
  <p:slideViewPr>
    <p:cSldViewPr>
      <p:cViewPr>
        <p:scale>
          <a:sx n="33" d="100"/>
          <a:sy n="33" d="100"/>
        </p:scale>
        <p:origin x="-2436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slide" Target="slides/slide165.xml"/><Relationship Id="rId191" Type="http://schemas.openxmlformats.org/officeDocument/2006/relationships/slide" Target="slides/slide186.xml"/><Relationship Id="rId205" Type="http://schemas.openxmlformats.org/officeDocument/2006/relationships/slide" Target="slides/slide200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81" Type="http://schemas.openxmlformats.org/officeDocument/2006/relationships/slide" Target="slides/slide176.xml"/><Relationship Id="rId216" Type="http://schemas.openxmlformats.org/officeDocument/2006/relationships/slide" Target="slides/slide211.xml"/><Relationship Id="rId211" Type="http://schemas.openxmlformats.org/officeDocument/2006/relationships/slide" Target="slides/slide206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slide" Target="slides/slide171.xml"/><Relationship Id="rId192" Type="http://schemas.openxmlformats.org/officeDocument/2006/relationships/slide" Target="slides/slide187.xml"/><Relationship Id="rId197" Type="http://schemas.openxmlformats.org/officeDocument/2006/relationships/slide" Target="slides/slide192.xml"/><Relationship Id="rId206" Type="http://schemas.openxmlformats.org/officeDocument/2006/relationships/slide" Target="slides/slide201.xml"/><Relationship Id="rId201" Type="http://schemas.openxmlformats.org/officeDocument/2006/relationships/slide" Target="slides/slide196.xml"/><Relationship Id="rId222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82" Type="http://schemas.openxmlformats.org/officeDocument/2006/relationships/slide" Target="slides/slide177.xml"/><Relationship Id="rId187" Type="http://schemas.openxmlformats.org/officeDocument/2006/relationships/slide" Target="slides/slide182.xml"/><Relationship Id="rId217" Type="http://schemas.openxmlformats.org/officeDocument/2006/relationships/slide" Target="slides/slide2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12" Type="http://schemas.openxmlformats.org/officeDocument/2006/relationships/slide" Target="slides/slide207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7" Type="http://schemas.openxmlformats.org/officeDocument/2006/relationships/slide" Target="slides/slide172.xml"/><Relationship Id="rId198" Type="http://schemas.openxmlformats.org/officeDocument/2006/relationships/slide" Target="slides/slide193.xml"/><Relationship Id="rId172" Type="http://schemas.openxmlformats.org/officeDocument/2006/relationships/slide" Target="slides/slide167.xml"/><Relationship Id="rId193" Type="http://schemas.openxmlformats.org/officeDocument/2006/relationships/slide" Target="slides/slide188.xml"/><Relationship Id="rId202" Type="http://schemas.openxmlformats.org/officeDocument/2006/relationships/slide" Target="slides/slide197.xml"/><Relationship Id="rId207" Type="http://schemas.openxmlformats.org/officeDocument/2006/relationships/slide" Target="slides/slide202.xml"/><Relationship Id="rId223" Type="http://schemas.openxmlformats.org/officeDocument/2006/relationships/theme" Target="theme/theme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188" Type="http://schemas.openxmlformats.org/officeDocument/2006/relationships/slide" Target="slides/slide183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183" Type="http://schemas.openxmlformats.org/officeDocument/2006/relationships/slide" Target="slides/slide178.xml"/><Relationship Id="rId213" Type="http://schemas.openxmlformats.org/officeDocument/2006/relationships/slide" Target="slides/slide208.xml"/><Relationship Id="rId218" Type="http://schemas.openxmlformats.org/officeDocument/2006/relationships/slide" Target="slides/slide21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slide" Target="slides/slide173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4" Type="http://schemas.openxmlformats.org/officeDocument/2006/relationships/slide" Target="slides/slide189.xml"/><Relationship Id="rId199" Type="http://schemas.openxmlformats.org/officeDocument/2006/relationships/slide" Target="slides/slide194.xml"/><Relationship Id="rId203" Type="http://schemas.openxmlformats.org/officeDocument/2006/relationships/slide" Target="slides/slide198.xml"/><Relationship Id="rId208" Type="http://schemas.openxmlformats.org/officeDocument/2006/relationships/slide" Target="slides/slide203.xml"/><Relationship Id="rId19" Type="http://schemas.openxmlformats.org/officeDocument/2006/relationships/slide" Target="slides/slide14.xml"/><Relationship Id="rId224" Type="http://schemas.openxmlformats.org/officeDocument/2006/relationships/tableStyles" Target="tableStyles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184" Type="http://schemas.openxmlformats.org/officeDocument/2006/relationships/slide" Target="slides/slide179.xml"/><Relationship Id="rId189" Type="http://schemas.openxmlformats.org/officeDocument/2006/relationships/slide" Target="slides/slide184.xml"/><Relationship Id="rId21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9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slide" Target="slides/slide174.xml"/><Relationship Id="rId195" Type="http://schemas.openxmlformats.org/officeDocument/2006/relationships/slide" Target="slides/slide190.xml"/><Relationship Id="rId209" Type="http://schemas.openxmlformats.org/officeDocument/2006/relationships/slide" Target="slides/slide204.xml"/><Relationship Id="rId190" Type="http://schemas.openxmlformats.org/officeDocument/2006/relationships/slide" Target="slides/slide185.xml"/><Relationship Id="rId204" Type="http://schemas.openxmlformats.org/officeDocument/2006/relationships/slide" Target="slides/slide199.xml"/><Relationship Id="rId220" Type="http://schemas.openxmlformats.org/officeDocument/2006/relationships/handoutMaster" Target="handoutMasters/handout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85" Type="http://schemas.openxmlformats.org/officeDocument/2006/relationships/slide" Target="slides/slide18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80" Type="http://schemas.openxmlformats.org/officeDocument/2006/relationships/slide" Target="slides/slide175.xml"/><Relationship Id="rId210" Type="http://schemas.openxmlformats.org/officeDocument/2006/relationships/slide" Target="slides/slide205.xml"/><Relationship Id="rId215" Type="http://schemas.openxmlformats.org/officeDocument/2006/relationships/slide" Target="slides/slide210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75" Type="http://schemas.openxmlformats.org/officeDocument/2006/relationships/slide" Target="slides/slide170.xml"/><Relationship Id="rId196" Type="http://schemas.openxmlformats.org/officeDocument/2006/relationships/slide" Target="slides/slide191.xml"/><Relationship Id="rId200" Type="http://schemas.openxmlformats.org/officeDocument/2006/relationships/slide" Target="slides/slide195.xml"/><Relationship Id="rId16" Type="http://schemas.openxmlformats.org/officeDocument/2006/relationships/slide" Target="slides/slide11.xml"/><Relationship Id="rId221" Type="http://schemas.openxmlformats.org/officeDocument/2006/relationships/presProps" Target="presProps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186" Type="http://schemas.openxmlformats.org/officeDocument/2006/relationships/slide" Target="slides/slide1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488" y="9518650"/>
            <a:ext cx="2986087" cy="50165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C594CF-200A-4A10-8A52-42546AAA77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รูปบนภาพนิ่ง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ยึดหมายเลขภาพนิ่ง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EDCB3A-AA6E-4014-9FFF-230C2522774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F5D112-7333-40C8-9A05-6440CF5CD7C7}" type="slidenum">
              <a:rPr lang="en-US" altLang="th-TH" smtClean="0">
                <a:cs typeface="KodchiangUPC" pitchFamily="18" charset="-34"/>
              </a:rPr>
              <a:pPr/>
              <a:t>6</a:t>
            </a:fld>
            <a:endParaRPr lang="th-TH" altLang="th-TH" smtClean="0"/>
          </a:p>
        </p:txBody>
      </p:sp>
      <p:sp>
        <p:nvSpPr>
          <p:cNvPr id="2242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6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426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426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B40A78-B89D-4391-83D0-5AF3D6A6259D}" type="slidenum">
              <a:rPr lang="en-US" altLang="th-TH" smtClean="0">
                <a:cs typeface="KodchiangUPC" pitchFamily="18" charset="-34"/>
              </a:rPr>
              <a:pPr/>
              <a:t>31</a:t>
            </a:fld>
            <a:endParaRPr lang="th-TH" altLang="th-TH" smtClean="0"/>
          </a:p>
        </p:txBody>
      </p:sp>
      <p:sp>
        <p:nvSpPr>
          <p:cNvPr id="2334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347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347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E98733-1BEC-4622-9DF5-8E23E8EAE226}" type="slidenum">
              <a:rPr lang="en-US" altLang="th-TH" smtClean="0">
                <a:cs typeface="KodchiangUPC" pitchFamily="18" charset="-34"/>
              </a:rPr>
              <a:pPr/>
              <a:t>32</a:t>
            </a:fld>
            <a:endParaRPr lang="th-TH" altLang="th-TH" smtClean="0"/>
          </a:p>
        </p:txBody>
      </p:sp>
      <p:sp>
        <p:nvSpPr>
          <p:cNvPr id="2344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450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450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067148-7E69-4113-B82B-FF92944EFF8A}" type="slidenum">
              <a:rPr lang="en-US" altLang="th-TH" smtClean="0">
                <a:cs typeface="KodchiangUPC" pitchFamily="18" charset="-34"/>
              </a:rPr>
              <a:pPr/>
              <a:t>33</a:t>
            </a:fld>
            <a:endParaRPr lang="th-TH" altLang="th-TH" smtClean="0"/>
          </a:p>
        </p:txBody>
      </p:sp>
      <p:sp>
        <p:nvSpPr>
          <p:cNvPr id="23552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552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552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2A1471-5038-4635-86AC-A9C93D97E09D}" type="slidenum">
              <a:rPr lang="en-US" altLang="th-TH" smtClean="0">
                <a:cs typeface="KodchiangUPC" pitchFamily="18" charset="-34"/>
              </a:rPr>
              <a:pPr/>
              <a:t>34</a:t>
            </a:fld>
            <a:endParaRPr lang="th-TH" altLang="th-TH" smtClean="0"/>
          </a:p>
        </p:txBody>
      </p:sp>
      <p:sp>
        <p:nvSpPr>
          <p:cNvPr id="23654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654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655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06F6C2-F7CD-4CC0-B4BF-06CCD0F05E7A}" type="slidenum">
              <a:rPr lang="en-US" altLang="th-TH" smtClean="0">
                <a:cs typeface="KodchiangUPC" pitchFamily="18" charset="-34"/>
              </a:rPr>
              <a:pPr/>
              <a:t>35</a:t>
            </a:fld>
            <a:endParaRPr lang="th-TH" altLang="th-TH" smtClean="0"/>
          </a:p>
        </p:txBody>
      </p:sp>
      <p:sp>
        <p:nvSpPr>
          <p:cNvPr id="2375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757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757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4C0EA5-D927-46FC-B232-763D0639A2B1}" type="slidenum">
              <a:rPr lang="en-US" altLang="th-TH" smtClean="0">
                <a:cs typeface="KodchiangUPC" pitchFamily="18" charset="-34"/>
              </a:rPr>
              <a:pPr/>
              <a:t>36</a:t>
            </a:fld>
            <a:endParaRPr lang="th-TH" altLang="th-TH" smtClean="0"/>
          </a:p>
        </p:txBody>
      </p:sp>
      <p:sp>
        <p:nvSpPr>
          <p:cNvPr id="23859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859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859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C99388-3924-4AD1-B15C-7552D402CDC5}" type="slidenum">
              <a:rPr lang="en-US" altLang="th-TH" smtClean="0">
                <a:cs typeface="KodchiangUPC" pitchFamily="18" charset="-34"/>
              </a:rPr>
              <a:pPr/>
              <a:t>37</a:t>
            </a:fld>
            <a:endParaRPr lang="th-TH" altLang="th-TH" smtClean="0"/>
          </a:p>
        </p:txBody>
      </p:sp>
      <p:sp>
        <p:nvSpPr>
          <p:cNvPr id="23961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962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962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359B12-6BC9-44AC-B057-4753C0D3D4AB}" type="slidenum">
              <a:rPr lang="en-US" altLang="th-TH" smtClean="0">
                <a:cs typeface="KodchiangUPC" pitchFamily="18" charset="-34"/>
              </a:rPr>
              <a:pPr/>
              <a:t>38</a:t>
            </a:fld>
            <a:endParaRPr lang="th-TH" altLang="th-TH" smtClean="0"/>
          </a:p>
        </p:txBody>
      </p:sp>
      <p:sp>
        <p:nvSpPr>
          <p:cNvPr id="24064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064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064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FFB4CE-C38C-4476-99FF-95D1570FA14A}" type="slidenum">
              <a:rPr lang="en-US" altLang="th-TH" smtClean="0">
                <a:cs typeface="KodchiangUPC" pitchFamily="18" charset="-34"/>
              </a:rPr>
              <a:pPr/>
              <a:t>39</a:t>
            </a:fld>
            <a:endParaRPr lang="th-TH" altLang="th-TH" smtClean="0"/>
          </a:p>
        </p:txBody>
      </p:sp>
      <p:sp>
        <p:nvSpPr>
          <p:cNvPr id="24166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166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167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5122DE2-675E-44A3-AADC-F9BAEF52824F}" type="slidenum">
              <a:rPr lang="en-US" altLang="th-TH" smtClean="0">
                <a:cs typeface="KodchiangUPC" pitchFamily="18" charset="-34"/>
              </a:rPr>
              <a:pPr/>
              <a:t>40</a:t>
            </a:fld>
            <a:endParaRPr lang="th-TH" altLang="th-TH" smtClean="0"/>
          </a:p>
        </p:txBody>
      </p:sp>
      <p:sp>
        <p:nvSpPr>
          <p:cNvPr id="24269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269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269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A79879-C8E2-4515-9ECD-80E06440D220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12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252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528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528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8D75F8-C241-46DC-9BE8-1CAFEAC25C14}" type="slidenum">
              <a:rPr lang="en-US" altLang="th-TH" smtClean="0">
                <a:cs typeface="KodchiangUPC" pitchFamily="18" charset="-34"/>
              </a:rPr>
              <a:pPr/>
              <a:t>41</a:t>
            </a:fld>
            <a:endParaRPr lang="th-TH" altLang="th-TH" smtClean="0"/>
          </a:p>
        </p:txBody>
      </p:sp>
      <p:sp>
        <p:nvSpPr>
          <p:cNvPr id="24371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371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371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8684FC-EBBF-4B43-AC6E-149FFD21F8F9}" type="slidenum">
              <a:rPr lang="en-US" altLang="th-TH" smtClean="0">
                <a:cs typeface="KodchiangUPC" pitchFamily="18" charset="-34"/>
              </a:rPr>
              <a:pPr/>
              <a:t>42</a:t>
            </a:fld>
            <a:endParaRPr lang="th-TH" altLang="th-TH" smtClean="0"/>
          </a:p>
        </p:txBody>
      </p:sp>
      <p:sp>
        <p:nvSpPr>
          <p:cNvPr id="24473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474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474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3E8162-5807-47B7-BFA4-ADD17F02F57C}" type="slidenum">
              <a:rPr lang="en-US" altLang="th-TH" smtClean="0">
                <a:cs typeface="KodchiangUPC" pitchFamily="18" charset="-34"/>
              </a:rPr>
              <a:pPr/>
              <a:t>43</a:t>
            </a:fld>
            <a:endParaRPr lang="th-TH" altLang="th-TH" smtClean="0"/>
          </a:p>
        </p:txBody>
      </p:sp>
      <p:sp>
        <p:nvSpPr>
          <p:cNvPr id="2457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576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576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5EE5CB-61C5-48F6-B014-4A386BB07C79}" type="slidenum">
              <a:rPr lang="en-US" altLang="th-TH" smtClean="0">
                <a:cs typeface="KodchiangUPC" pitchFamily="18" charset="-34"/>
              </a:rPr>
              <a:pPr/>
              <a:t>44</a:t>
            </a:fld>
            <a:endParaRPr lang="th-TH" altLang="th-TH" smtClean="0"/>
          </a:p>
        </p:txBody>
      </p:sp>
      <p:sp>
        <p:nvSpPr>
          <p:cNvPr id="2467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678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679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5AFA2B-4CC2-4A27-96A3-BA61A4637C11}" type="slidenum">
              <a:rPr lang="en-US" altLang="th-TH" smtClean="0">
                <a:cs typeface="KodchiangUPC" pitchFamily="18" charset="-34"/>
              </a:rPr>
              <a:pPr/>
              <a:t>45</a:t>
            </a:fld>
            <a:endParaRPr lang="th-TH" altLang="th-TH" smtClean="0"/>
          </a:p>
        </p:txBody>
      </p:sp>
      <p:sp>
        <p:nvSpPr>
          <p:cNvPr id="24781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781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781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781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C6392-632F-40EC-A4CA-5E24C4D04283}" type="slidenum">
              <a:rPr lang="en-US" altLang="th-TH" smtClean="0">
                <a:cs typeface="KodchiangUPC" pitchFamily="18" charset="-34"/>
              </a:rPr>
              <a:pPr/>
              <a:t>46</a:t>
            </a:fld>
            <a:endParaRPr lang="th-TH" altLang="th-TH" smtClean="0"/>
          </a:p>
        </p:txBody>
      </p:sp>
      <p:sp>
        <p:nvSpPr>
          <p:cNvPr id="2488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883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883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83586F-9096-4F8D-9FF4-D2D90B7DF8DD}" type="slidenum">
              <a:rPr lang="en-US" altLang="th-TH" smtClean="0">
                <a:cs typeface="KodchiangUPC" pitchFamily="18" charset="-34"/>
              </a:rPr>
              <a:pPr/>
              <a:t>47</a:t>
            </a:fld>
            <a:endParaRPr lang="th-TH" altLang="th-TH" smtClean="0"/>
          </a:p>
        </p:txBody>
      </p:sp>
      <p:sp>
        <p:nvSpPr>
          <p:cNvPr id="2498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4986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4986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29B926-FAAB-4459-8F1E-DFAABF88D904}" type="slidenum">
              <a:rPr lang="en-US" altLang="th-TH" smtClean="0">
                <a:cs typeface="KodchiangUPC" pitchFamily="18" charset="-34"/>
              </a:rPr>
              <a:pPr/>
              <a:t>48</a:t>
            </a:fld>
            <a:endParaRPr lang="th-TH" altLang="th-TH" smtClean="0"/>
          </a:p>
        </p:txBody>
      </p:sp>
      <p:sp>
        <p:nvSpPr>
          <p:cNvPr id="2508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088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088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F165AE-ECCF-4B34-91BD-33F56D9BF6CE}" type="slidenum">
              <a:rPr lang="en-US" altLang="th-TH" smtClean="0">
                <a:cs typeface="KodchiangUPC" pitchFamily="18" charset="-34"/>
              </a:rPr>
              <a:pPr/>
              <a:t>49</a:t>
            </a:fld>
            <a:endParaRPr lang="th-TH" altLang="th-TH" smtClean="0"/>
          </a:p>
        </p:txBody>
      </p:sp>
      <p:sp>
        <p:nvSpPr>
          <p:cNvPr id="25190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190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191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901D9A-D843-41E0-8779-FB530DCAB4C6}" type="slidenum">
              <a:rPr lang="en-US" altLang="th-TH" smtClean="0">
                <a:cs typeface="KodchiangUPC" pitchFamily="18" charset="-34"/>
              </a:rPr>
              <a:pPr/>
              <a:t>50</a:t>
            </a:fld>
            <a:endParaRPr lang="th-TH" altLang="th-TH" smtClean="0"/>
          </a:p>
        </p:txBody>
      </p:sp>
      <p:sp>
        <p:nvSpPr>
          <p:cNvPr id="2529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293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293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84431-4C71-4FEC-832A-7364345EE0A6}" type="slidenum">
              <a:rPr lang="en-US" altLang="th-TH" smtClean="0">
                <a:cs typeface="KodchiangUPC" pitchFamily="18" charset="-34"/>
              </a:rPr>
              <a:pPr/>
              <a:t>15</a:t>
            </a:fld>
            <a:endParaRPr lang="th-TH" altLang="th-TH" smtClean="0"/>
          </a:p>
        </p:txBody>
      </p:sp>
      <p:sp>
        <p:nvSpPr>
          <p:cNvPr id="22630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630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631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715C2B-B8D6-407E-9407-C9763A6CFA40}" type="slidenum">
              <a:rPr lang="en-US" altLang="th-TH" smtClean="0">
                <a:cs typeface="KodchiangUPC" pitchFamily="18" charset="-34"/>
              </a:rPr>
              <a:pPr/>
              <a:t>100</a:t>
            </a:fld>
            <a:endParaRPr lang="th-TH" altLang="th-TH" smtClean="0"/>
          </a:p>
        </p:txBody>
      </p:sp>
      <p:sp>
        <p:nvSpPr>
          <p:cNvPr id="25395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395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395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BF5D0D-6514-43AD-9F9A-9BA7D2D45B84}" type="slidenum">
              <a:rPr lang="en-US" altLang="th-TH" smtClean="0">
                <a:cs typeface="KodchiangUPC" pitchFamily="18" charset="-34"/>
              </a:rPr>
              <a:pPr/>
              <a:t>101</a:t>
            </a:fld>
            <a:endParaRPr lang="th-TH" altLang="th-TH" smtClean="0"/>
          </a:p>
        </p:txBody>
      </p:sp>
      <p:sp>
        <p:nvSpPr>
          <p:cNvPr id="2549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8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498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498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D2EAE2-5C09-4A7A-856A-5F6662C3B09D}" type="slidenum">
              <a:rPr lang="en-US" altLang="th-TH" smtClean="0">
                <a:cs typeface="KodchiangUPC" pitchFamily="18" charset="-34"/>
              </a:rPr>
              <a:pPr/>
              <a:t>102</a:t>
            </a:fld>
            <a:endParaRPr lang="th-TH" altLang="th-TH" smtClean="0"/>
          </a:p>
        </p:txBody>
      </p:sp>
      <p:sp>
        <p:nvSpPr>
          <p:cNvPr id="2560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600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600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70ED4E-B925-4DB2-868C-995A94EA3CD8}" type="slidenum">
              <a:rPr lang="en-US" altLang="th-TH" smtClean="0">
                <a:cs typeface="KodchiangUPC" pitchFamily="18" charset="-34"/>
              </a:rPr>
              <a:pPr/>
              <a:t>103</a:t>
            </a:fld>
            <a:endParaRPr lang="th-TH" altLang="th-TH" smtClean="0"/>
          </a:p>
        </p:txBody>
      </p:sp>
      <p:sp>
        <p:nvSpPr>
          <p:cNvPr id="2570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702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703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9BB26-7DA1-4987-9AFC-E0DE661F7BFB}" type="slidenum">
              <a:rPr lang="en-US" altLang="th-TH" smtClean="0">
                <a:cs typeface="KodchiangUPC" pitchFamily="18" charset="-34"/>
              </a:rPr>
              <a:pPr/>
              <a:t>104</a:t>
            </a:fld>
            <a:endParaRPr lang="th-TH" altLang="th-TH" smtClean="0"/>
          </a:p>
        </p:txBody>
      </p:sp>
      <p:sp>
        <p:nvSpPr>
          <p:cNvPr id="2580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805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805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B9DA03-392C-4C81-9805-E4A224CC7C01}" type="slidenum">
              <a:rPr lang="en-US" altLang="th-TH" smtClean="0">
                <a:cs typeface="KodchiangUPC" pitchFamily="18" charset="-34"/>
              </a:rPr>
              <a:pPr/>
              <a:t>105</a:t>
            </a:fld>
            <a:endParaRPr lang="th-TH" altLang="th-TH" smtClean="0"/>
          </a:p>
        </p:txBody>
      </p:sp>
      <p:sp>
        <p:nvSpPr>
          <p:cNvPr id="2590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5907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5907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5BCF51-F56A-4B63-82E7-732CFE94032A}" type="slidenum">
              <a:rPr lang="en-US" altLang="th-TH" smtClean="0">
                <a:cs typeface="KodchiangUPC" pitchFamily="18" charset="-34"/>
              </a:rPr>
              <a:pPr/>
              <a:t>106</a:t>
            </a:fld>
            <a:endParaRPr lang="th-TH" altLang="th-TH" smtClean="0"/>
          </a:p>
        </p:txBody>
      </p:sp>
      <p:sp>
        <p:nvSpPr>
          <p:cNvPr id="2600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01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010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010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39005A-5836-4237-BCA6-0F17C5D6864F}" type="slidenum">
              <a:rPr lang="en-US" altLang="th-TH" smtClean="0">
                <a:cs typeface="KodchiangUPC" pitchFamily="18" charset="-34"/>
              </a:rPr>
              <a:pPr/>
              <a:t>107</a:t>
            </a:fld>
            <a:endParaRPr lang="th-TH" altLang="th-TH" smtClean="0"/>
          </a:p>
        </p:txBody>
      </p:sp>
      <p:sp>
        <p:nvSpPr>
          <p:cNvPr id="26112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112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112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2D0290-5D90-4DB1-9C1F-2846F0B22BFA}" type="slidenum">
              <a:rPr lang="en-US" altLang="th-TH" smtClean="0">
                <a:cs typeface="KodchiangUPC" pitchFamily="18" charset="-34"/>
              </a:rPr>
              <a:pPr/>
              <a:t>108</a:t>
            </a:fld>
            <a:endParaRPr lang="th-TH" altLang="th-TH" smtClean="0"/>
          </a:p>
        </p:txBody>
      </p:sp>
      <p:sp>
        <p:nvSpPr>
          <p:cNvPr id="26214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214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215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AE6CFA-CCEF-4B33-B458-A6F064277C21}" type="slidenum">
              <a:rPr lang="en-US" altLang="th-TH" smtClean="0">
                <a:cs typeface="KodchiangUPC" pitchFamily="18" charset="-34"/>
              </a:rPr>
              <a:pPr/>
              <a:t>109</a:t>
            </a:fld>
            <a:endParaRPr lang="th-TH" altLang="th-TH" smtClean="0"/>
          </a:p>
        </p:txBody>
      </p:sp>
      <p:sp>
        <p:nvSpPr>
          <p:cNvPr id="2631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31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317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317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28B7D8-DFC6-47BB-BF62-5D968114F0CA}" type="slidenum">
              <a:rPr lang="en-US" altLang="th-TH" smtClean="0">
                <a:cs typeface="KodchiangUPC" pitchFamily="18" charset="-34"/>
              </a:rPr>
              <a:pPr/>
              <a:t>17</a:t>
            </a:fld>
            <a:endParaRPr lang="th-TH" altLang="th-TH" smtClean="0"/>
          </a:p>
        </p:txBody>
      </p:sp>
      <p:sp>
        <p:nvSpPr>
          <p:cNvPr id="2273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733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733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4A5886-4B37-455E-8BDE-4C558195EED8}" type="slidenum">
              <a:rPr lang="en-US" altLang="th-TH" smtClean="0">
                <a:cs typeface="KodchiangUPC" pitchFamily="18" charset="-34"/>
              </a:rPr>
              <a:pPr/>
              <a:t>110</a:t>
            </a:fld>
            <a:endParaRPr lang="th-TH" altLang="th-TH" smtClean="0"/>
          </a:p>
        </p:txBody>
      </p:sp>
      <p:sp>
        <p:nvSpPr>
          <p:cNvPr id="26419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419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419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687BCE-FF20-485E-A50C-4EB08158B40F}" type="slidenum">
              <a:rPr lang="en-US" altLang="th-TH" smtClean="0">
                <a:cs typeface="KodchiangUPC" pitchFamily="18" charset="-34"/>
              </a:rPr>
              <a:pPr/>
              <a:t>111</a:t>
            </a:fld>
            <a:endParaRPr lang="th-TH" altLang="th-TH" smtClean="0"/>
          </a:p>
        </p:txBody>
      </p:sp>
      <p:sp>
        <p:nvSpPr>
          <p:cNvPr id="26521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2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522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522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9E5FF7-9538-40E9-8D45-AD6E39A0679D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112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6624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624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624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EAFF7B-CD65-4C2B-82CE-0202DD9FF71E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113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726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727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10F210-2360-4455-9C95-91923D4D78B2}" type="slidenum">
              <a:rPr lang="en-US" altLang="th-TH" smtClean="0">
                <a:cs typeface="KodchiangUPC" pitchFamily="18" charset="-34"/>
              </a:rPr>
              <a:pPr/>
              <a:t>114</a:t>
            </a:fld>
            <a:endParaRPr lang="th-TH" altLang="th-TH" smtClean="0"/>
          </a:p>
        </p:txBody>
      </p:sp>
      <p:sp>
        <p:nvSpPr>
          <p:cNvPr id="26829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829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829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780087-C5C8-4B90-B2F0-B763962056A3}" type="slidenum">
              <a:rPr lang="en-US" altLang="th-TH" smtClean="0">
                <a:cs typeface="KodchiangUPC" pitchFamily="18" charset="-34"/>
              </a:rPr>
              <a:pPr/>
              <a:t>115</a:t>
            </a:fld>
            <a:endParaRPr lang="th-TH" altLang="th-TH" smtClean="0"/>
          </a:p>
        </p:txBody>
      </p:sp>
      <p:sp>
        <p:nvSpPr>
          <p:cNvPr id="26931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6931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6931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7A6B49-9CBA-48E9-82A6-A56D96A9E2AA}" type="slidenum">
              <a:rPr lang="en-US" altLang="th-TH" smtClean="0">
                <a:cs typeface="KodchiangUPC" pitchFamily="18" charset="-34"/>
              </a:rPr>
              <a:pPr/>
              <a:t>116</a:t>
            </a:fld>
            <a:endParaRPr lang="th-TH" altLang="th-TH" smtClean="0"/>
          </a:p>
        </p:txBody>
      </p:sp>
      <p:sp>
        <p:nvSpPr>
          <p:cNvPr id="27033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4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034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034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CC5248-FA42-4EFD-92A5-DE63BA68DFDA}" type="slidenum">
              <a:rPr lang="en-US" altLang="th-TH" smtClean="0">
                <a:cs typeface="KodchiangUPC" pitchFamily="18" charset="-34"/>
              </a:rPr>
              <a:pPr/>
              <a:t>117</a:t>
            </a:fld>
            <a:endParaRPr lang="th-TH" altLang="th-TH" smtClean="0"/>
          </a:p>
        </p:txBody>
      </p:sp>
      <p:sp>
        <p:nvSpPr>
          <p:cNvPr id="2713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136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136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D31EFC-178D-4DD1-8E55-301CC16D229D}" type="slidenum">
              <a:rPr lang="en-US" altLang="th-TH" smtClean="0">
                <a:cs typeface="KodchiangUPC" pitchFamily="18" charset="-34"/>
              </a:rPr>
              <a:pPr/>
              <a:t>118</a:t>
            </a:fld>
            <a:endParaRPr lang="th-TH" altLang="th-TH" smtClean="0"/>
          </a:p>
        </p:txBody>
      </p:sp>
      <p:sp>
        <p:nvSpPr>
          <p:cNvPr id="27238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238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239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7F8930-6167-4AF1-9DB8-03A4F2870DDF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119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7341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341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341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80C1B4-B023-4B8B-B784-D6C25A25DC28}" type="slidenum">
              <a:rPr lang="en-US" altLang="th-TH" smtClean="0">
                <a:cs typeface="KodchiangUPC" pitchFamily="18" charset="-34"/>
              </a:rPr>
              <a:pPr/>
              <a:t>18</a:t>
            </a:fld>
            <a:endParaRPr lang="th-TH" altLang="th-TH" smtClean="0"/>
          </a:p>
        </p:txBody>
      </p:sp>
      <p:sp>
        <p:nvSpPr>
          <p:cNvPr id="22835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835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835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26A95-F2E3-4CD5-887E-C2E4F511C6A8}" type="slidenum">
              <a:rPr lang="en-US" altLang="th-TH" smtClean="0">
                <a:cs typeface="KodchiangUPC" pitchFamily="18" charset="-34"/>
              </a:rPr>
              <a:pPr/>
              <a:t>120</a:t>
            </a:fld>
            <a:endParaRPr lang="th-TH" altLang="th-TH" smtClean="0"/>
          </a:p>
        </p:txBody>
      </p:sp>
      <p:sp>
        <p:nvSpPr>
          <p:cNvPr id="27443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443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443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A9B425-A1D9-45D8-B7C0-A2BDA3483596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121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754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6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546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546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52D3C1-9497-41D1-80FB-C93A025AC084}" type="slidenum">
              <a:rPr lang="en-US" altLang="th-TH" smtClean="0">
                <a:cs typeface="KodchiangUPC" pitchFamily="18" charset="-34"/>
              </a:rPr>
              <a:pPr/>
              <a:t>122</a:t>
            </a:fld>
            <a:endParaRPr lang="th-TH" altLang="th-TH" smtClean="0"/>
          </a:p>
        </p:txBody>
      </p:sp>
      <p:sp>
        <p:nvSpPr>
          <p:cNvPr id="2764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648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648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74B8A2-261B-4C64-A958-251FFE9F8B65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123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7750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750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751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A9F92F-BBB5-4580-904A-312C2664A382}" type="slidenum">
              <a:rPr lang="en-US" altLang="th-TH" smtClean="0">
                <a:cs typeface="KodchiangUPC" pitchFamily="18" charset="-34"/>
              </a:rPr>
              <a:pPr/>
              <a:t>124</a:t>
            </a:fld>
            <a:endParaRPr lang="th-TH" altLang="th-TH" smtClean="0"/>
          </a:p>
        </p:txBody>
      </p:sp>
      <p:sp>
        <p:nvSpPr>
          <p:cNvPr id="2785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853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853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C0054B-2DB9-46CE-823C-87DF1DFF1B52}" type="slidenum">
              <a:rPr lang="en-US" altLang="th-TH" smtClean="0">
                <a:cs typeface="KodchiangUPC" pitchFamily="18" charset="-34"/>
              </a:rPr>
              <a:pPr/>
              <a:t>125</a:t>
            </a:fld>
            <a:endParaRPr lang="th-TH" altLang="th-TH" smtClean="0"/>
          </a:p>
        </p:txBody>
      </p:sp>
      <p:sp>
        <p:nvSpPr>
          <p:cNvPr id="27955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7955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7955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8BF617-7044-4EDA-AA4B-82000C1C6992}" type="slidenum">
              <a:rPr lang="en-US" altLang="th-TH" smtClean="0">
                <a:solidFill>
                  <a:srgbClr val="000000"/>
                </a:solidFill>
                <a:cs typeface="KodchiangUPC" pitchFamily="18" charset="-34"/>
              </a:rPr>
              <a:pPr/>
              <a:t>126</a:t>
            </a:fld>
            <a:endParaRPr lang="th-TH" altLang="th-TH" smtClean="0">
              <a:solidFill>
                <a:srgbClr val="000000"/>
              </a:solidFill>
            </a:endParaRPr>
          </a:p>
        </p:txBody>
      </p:sp>
      <p:sp>
        <p:nvSpPr>
          <p:cNvPr id="2805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8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8058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058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D9B4DE-F46C-45E7-A388-320B553C1983}" type="slidenum">
              <a:rPr lang="en-US" altLang="th-TH" smtClean="0">
                <a:cs typeface="KodchiangUPC" pitchFamily="18" charset="-34"/>
              </a:rPr>
              <a:pPr/>
              <a:t>135</a:t>
            </a:fld>
            <a:endParaRPr lang="th-TH" altLang="th-TH" smtClean="0"/>
          </a:p>
        </p:txBody>
      </p:sp>
      <p:sp>
        <p:nvSpPr>
          <p:cNvPr id="2816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8160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160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A5C36C-1790-45F7-9D18-11DFDB25C481}" type="slidenum">
              <a:rPr lang="en-US" altLang="th-TH" smtClean="0">
                <a:cs typeface="KodchiangUPC" pitchFamily="18" charset="-34"/>
              </a:rPr>
              <a:pPr/>
              <a:t>136</a:t>
            </a:fld>
            <a:endParaRPr lang="th-TH" altLang="th-TH" smtClean="0"/>
          </a:p>
        </p:txBody>
      </p:sp>
      <p:sp>
        <p:nvSpPr>
          <p:cNvPr id="2826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82629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2630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B2BC02-0896-456C-A043-09DAD959845A}" type="slidenum">
              <a:rPr lang="en-US" altLang="th-TH" smtClean="0">
                <a:cs typeface="KodchiangUPC" pitchFamily="18" charset="-34"/>
              </a:rPr>
              <a:pPr/>
              <a:t>137</a:t>
            </a:fld>
            <a:endParaRPr lang="th-TH" altLang="th-TH" smtClean="0"/>
          </a:p>
        </p:txBody>
      </p:sp>
      <p:sp>
        <p:nvSpPr>
          <p:cNvPr id="28365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83653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3654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98445C-5EE8-46B3-8EC9-C8E950FC2B65}" type="slidenum">
              <a:rPr lang="en-US" altLang="th-TH" smtClean="0">
                <a:cs typeface="KodchiangUPC" pitchFamily="18" charset="-34"/>
              </a:rPr>
              <a:pPr/>
              <a:t>19</a:t>
            </a:fld>
            <a:endParaRPr lang="th-TH" altLang="th-TH" smtClean="0"/>
          </a:p>
        </p:txBody>
      </p:sp>
      <p:sp>
        <p:nvSpPr>
          <p:cNvPr id="2293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8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2938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2938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0B6B03-8298-4610-9E3C-115AB9BE2E08}" type="slidenum">
              <a:rPr lang="en-US" altLang="th-TH" smtClean="0">
                <a:cs typeface="KodchiangUPC" pitchFamily="18" charset="-34"/>
              </a:rPr>
              <a:pPr/>
              <a:t>138</a:t>
            </a:fld>
            <a:endParaRPr lang="th-TH" altLang="th-TH" smtClean="0"/>
          </a:p>
        </p:txBody>
      </p:sp>
      <p:sp>
        <p:nvSpPr>
          <p:cNvPr id="284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84677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4678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2857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042385-FF5B-4968-8B91-244229CED01F}" type="slidenum">
              <a:rPr lang="th-TH" altLang="th-TH" smtClean="0">
                <a:solidFill>
                  <a:srgbClr val="000000"/>
                </a:solidFill>
                <a:latin typeface="Tahoma" pitchFamily="34" charset="0"/>
              </a:rPr>
              <a:pPr/>
              <a:t>188</a:t>
            </a:fld>
            <a:endParaRPr lang="th-TH" altLang="th-TH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85701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85702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85F3C0-D093-43C7-BD1B-C1E25CCD89BC}" type="slidenum">
              <a:rPr lang="en-US" altLang="th-TH" smtClean="0">
                <a:cs typeface="KodchiangUPC" pitchFamily="18" charset="-34"/>
              </a:rPr>
              <a:pPr/>
              <a:t>20</a:t>
            </a:fld>
            <a:endParaRPr lang="th-TH" altLang="th-TH" smtClean="0"/>
          </a:p>
        </p:txBody>
      </p:sp>
      <p:sp>
        <p:nvSpPr>
          <p:cNvPr id="2304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z="1900" smtClean="0"/>
          </a:p>
        </p:txBody>
      </p:sp>
      <p:sp>
        <p:nvSpPr>
          <p:cNvPr id="230405" name="Footer Placeholder 1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smtClean="0"/>
              <a:t>สมบัติ วงศ์กำแหง 3-4 ส.ค. 62</a:t>
            </a:r>
          </a:p>
        </p:txBody>
      </p:sp>
      <p:sp>
        <p:nvSpPr>
          <p:cNvPr id="230406" name="Date Placeholder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/>
          </a:p>
        </p:txBody>
      </p:sp>
      <p:sp>
        <p:nvSpPr>
          <p:cNvPr id="231428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7C1B48-B16E-4346-9BC9-AA6AABD851D6}" type="slidenum">
              <a:rPr lang="en-US" altLang="th-TH" smtClean="0"/>
              <a:pPr/>
              <a:t>22</a:t>
            </a:fld>
            <a:endParaRPr lang="en-US" altLang="th-TH" smtClean="0"/>
          </a:p>
        </p:txBody>
      </p:sp>
      <p:sp>
        <p:nvSpPr>
          <p:cNvPr id="231429" name="ตัวแทนท้ายกระดาษ 6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/>
              <a:t>สมบัติ วงศ์กำแหง 3-4 ส.ค. 62</a:t>
            </a:r>
            <a:endParaRPr lang="en-US" altLang="th-TH" smtClean="0"/>
          </a:p>
        </p:txBody>
      </p:sp>
      <p:sp>
        <p:nvSpPr>
          <p:cNvPr id="231430" name="Date Placeholder 2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smtClean="0"/>
          </a:p>
        </p:txBody>
      </p:sp>
      <p:sp>
        <p:nvSpPr>
          <p:cNvPr id="232452" name="ตัวแทนหมายเลขสไลด์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2F2B82-2456-4D5C-B209-04592591BB53}" type="slidenum">
              <a:rPr lang="en-US" sz="1300" smtClean="0">
                <a:solidFill>
                  <a:srgbClr val="000000"/>
                </a:solidFill>
                <a:latin typeface="Calibri" pitchFamily="34" charset="0"/>
              </a:rPr>
              <a:pPr/>
              <a:t>23</a:t>
            </a:fld>
            <a:endParaRPr lang="en-US" sz="13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ตัวแทนท้ายกระดาษ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300">
                <a:solidFill>
                  <a:prstClr val="black"/>
                </a:solidFill>
                <a:latin typeface="Calibri"/>
                <a:cs typeface="+mn-cs"/>
              </a:rPr>
              <a:t>สมบัติ วงศ์กำแหง 3-4 ส.ค. 62</a:t>
            </a:r>
            <a:endParaRPr lang="en-US" sz="13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2454" name="Date Placeholder 2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168BC-C28C-4646-95AD-8EB397F5A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4519-420C-482C-A1A0-5EB4282F7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E7E1-EEBB-41BF-B6BD-A7710D2E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65C1-C1A1-43DA-BB5E-63760BC59CF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B039-7917-4AD9-B86C-871B5A47FFE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/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7">
            <a:extLst>
              <a:ext uri="{FF2B5EF4-FFF2-40B4-BE49-F238E27FC236}"/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8">
            <a:extLst>
              <a:ext uri="{FF2B5EF4-FFF2-40B4-BE49-F238E27FC236}"/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2641E-0C2A-497E-97F4-C3BCC332EA3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11E0E-E5DD-4334-B793-D042B9AAB6A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6CAF7-0A5C-432B-A6A6-08DE633FC4B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B929-2389-4740-85DF-69DF439B84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C20A8-3819-42DD-8F93-C150BCE240C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FD4F-BC2A-4E5F-81C8-ECAE5EC4C49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713F7-7C73-4748-9060-7476E7E62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C753C-400D-4943-A578-C2ED899E79C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E6FF-2C77-46EA-9FAC-422264C17C9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52930-5E3F-460F-8DC1-E4E16648FF6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BC52-4B48-4722-A234-28488F8C30A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B712-ADAF-4A4E-A645-91E75AB1B31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E486-2F32-4C5D-9A06-F663C8562CA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E756-AF35-459E-9FB3-BC1BFA36809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454D0-6454-4056-B956-6B67F3DBB6D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7305-4C76-4C81-9C43-5F7D508793B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EE0E-5367-4EF8-9B1E-3A0C92E1725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6BFB-2F3B-4E7E-B92E-77FA7D7E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7C4D1-431D-4188-9F40-003FD830604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139C-95A3-43DB-ABC4-1347F51B51E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F28FB-0CEC-4F24-A9E4-EAE4DAC1FBC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4B0F0-A57B-49C4-A280-114FC16DA2C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B6BA-0C32-4921-9FF8-F8C35FBB3C8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B630-1E3E-45F7-AA1D-C851DFB77B5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>
            <a:extLst>
              <a:ext uri="{FF2B5EF4-FFF2-40B4-BE49-F238E27FC236}"/>
            </a:extLst>
          </p:cNvPr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7">
            <a:extLst>
              <a:ext uri="{FF2B5EF4-FFF2-40B4-BE49-F238E27FC236}"/>
            </a:extLst>
          </p:cNvPr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8">
            <a:extLst>
              <a:ext uri="{FF2B5EF4-FFF2-40B4-BE49-F238E27FC236}"/>
            </a:extLst>
          </p:cNvPr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DFCC-FCBC-45B9-A081-B44063E044E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3B2E-2219-400B-9401-BC4C38F2F5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A56E-A94F-4C90-93CE-FB9C9FCBD5B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4CE41-588E-4731-AD58-54D18086B6C3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B8AE4-CCB8-4CA5-B716-9970A60C6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3D83-E5F6-45CF-B6EB-B3E20670D9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383FF-61CB-46A6-A766-4D4942D4DBB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8D4E6-71E1-44E3-BFB2-D20CDF403C0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C0CB8-6833-4DFD-9B12-D1969342A30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F64C-1EBD-4139-A903-63412886255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A426-9F49-42D2-ADC8-B2BF463D511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AA55B-53A8-4FAA-8EEE-DF6D40A752C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1897-E268-4B60-9DFE-D2AB34E9397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6FC17-7E69-41D8-B6C0-78D4C52B9BD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E1F7D-DD81-47A8-B2C9-0D3BB08000F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923F7-7F8E-49C2-B20C-87E429048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353E-43FE-4C05-9523-7BE08FCB547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2609-724A-4B10-B2CE-4455A46F87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C34C1-FE67-4099-A99F-D077D97B326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646DC-9A9E-43E7-976E-22CEEE09684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271A-B866-4836-96D3-77E2297203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261F-F4FC-4285-AA56-643A546579E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95E8-E21A-48D4-9B02-427C6810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A6D2-AC89-4886-AFA0-15B4ED4F1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787D-97E7-42A5-B67F-4666303DC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11BF7-E0FF-433C-97D9-1D024C859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B5D2EC"/>
            </a:gs>
            <a:gs pos="7001">
              <a:srgbClr val="B5D2EC"/>
            </a:gs>
            <a:gs pos="29192">
              <a:srgbClr val="B5D2EC"/>
            </a:gs>
            <a:gs pos="83000">
              <a:srgbClr val="B5D2EC"/>
            </a:gs>
            <a:gs pos="100000">
              <a:srgbClr val="CEE1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  <a:endParaRPr lang="en-US" altLang="th-TH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335F3BA-C200-466F-842A-37A68EAC4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F561597-455E-4C32-AEDC-0C052CA54AE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54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</p:sldLayoutIdLst>
  <p:hf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DilleniaUPC" panose="02020603050405020304" pitchFamily="18" charset="-34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คลิกเพื่อแก้ไขสไตล์ชื่อเรื่องต้นแบบ</a:t>
            </a:r>
          </a:p>
        </p:txBody>
      </p:sp>
      <p:sp>
        <p:nvSpPr>
          <p:cNvPr id="19459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แก้ไขสไตล์ของข้อความต้นแบบ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85D5A8-FA57-40C7-97E3-1DAE0C623A91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423" r:id="rId2"/>
    <p:sldLayoutId id="2147485424" r:id="rId3"/>
    <p:sldLayoutId id="2147485425" r:id="rId4"/>
    <p:sldLayoutId id="2147485426" r:id="rId5"/>
    <p:sldLayoutId id="2147485427" r:id="rId6"/>
    <p:sldLayoutId id="2147485428" r:id="rId7"/>
    <p:sldLayoutId id="2147485429" r:id="rId8"/>
    <p:sldLayoutId id="2147485430" r:id="rId9"/>
    <p:sldLayoutId id="2147485431" r:id="rId10"/>
    <p:sldLayoutId id="2147485432" r:id="rId11"/>
  </p:sldLayoutIdLst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8E25D76-F83D-458D-A135-C350B2E0D92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/>
            </a:extLst>
          </p:cNvPr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55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hf hd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DilleniaUPC" panose="02020603050405020304" pitchFamily="18" charset="-34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DilleniaUPC" panose="02020603050405020304" pitchFamily="18" charset="-34"/>
          <a:cs typeface="DilleniaUPC" pitchFamily="18" charset="-34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cs typeface="DilleniaUPC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150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" name="ตัวยึดหมายเลขภาพนิ่ง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22FED6-0397-4997-849B-8CF527754FB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</p:sldLayoutIdLst>
  <p:transition spd="slow">
    <p:zoom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jpe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9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jpe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6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7.jpe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1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2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3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4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5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6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7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Microsoft_Office_Word_97_-_20038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solidFill>
                  <a:srgbClr val="00B050"/>
                </a:solidFill>
              </a:rPr>
              <a:t>สหกรณ์ออมทรัพย์สาธารณสุขจังหวัดอุดรธานี จำกัด</a:t>
            </a:r>
            <a:endParaRPr lang="th-TH" sz="4800" b="1" dirty="0">
              <a:solidFill>
                <a:srgbClr val="00B050"/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สมบัติ วงศ์กำแหง 3-4 ส.ค. 62</a:t>
            </a:r>
            <a:endParaRPr lang="th-TH"/>
          </a:p>
        </p:txBody>
      </p:sp>
      <p:sp>
        <p:nvSpPr>
          <p:cNvPr id="2458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9F92D-5539-4AD5-9818-805174D15E61}" type="slidenum">
              <a:rPr lang="th-TH" altLang="th-TH" smtClean="0"/>
              <a:pPr/>
              <a:t>1</a:t>
            </a:fld>
            <a:endParaRPr lang="th-TH" altLang="th-TH" smtClean="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71500" y="2071688"/>
            <a:ext cx="7929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solidFill>
                  <a:srgbClr val="FF0000"/>
                </a:solidFill>
              </a:rPr>
              <a:t>การอบรมกฎหมายสินเชื่อ</a:t>
            </a:r>
          </a:p>
          <a:p>
            <a:pPr algn="ctr"/>
            <a:r>
              <a:rPr lang="th-TH" sz="6000" b="1">
                <a:solidFill>
                  <a:srgbClr val="FF0000"/>
                </a:solidFill>
              </a:rPr>
              <a:t>และพระราชบัญญัติสหกรณ์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42938" y="4286250"/>
            <a:ext cx="792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>
                <a:solidFill>
                  <a:srgbClr val="0000FF"/>
                </a:solidFill>
              </a:rPr>
              <a:t>วันที่  29  กุมภาพันธ์ 2563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928662" y="528638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>
                <a:solidFill>
                  <a:srgbClr val="00B050"/>
                </a:solidFill>
              </a:rPr>
              <a:t>ณ ห้องสุพรรณิการ์ โรงแรมสยามแกรนด์ </a:t>
            </a:r>
          </a:p>
          <a:p>
            <a:pPr algn="ctr"/>
            <a:r>
              <a:rPr lang="th-TH" sz="4000" b="1">
                <a:solidFill>
                  <a:srgbClr val="00B050"/>
                </a:solidFill>
              </a:rPr>
              <a:t>อ.เมือง จ.อุดรธานี</a:t>
            </a:r>
          </a:p>
        </p:txBody>
      </p:sp>
      <p:pic>
        <p:nvPicPr>
          <p:cNvPr id="24584" name="รูปภาพ 8" descr="logo_new1_noborder-300p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857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ข้อสังเกตของคณะกรรมาธิการ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998538"/>
            <a:ext cx="9043988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th-TH" sz="6000"/>
              <a:t>  </a:t>
            </a:r>
            <a:r>
              <a:rPr lang="en-US" altLang="th-TH" sz="4400" b="1"/>
              <a:t> </a:t>
            </a:r>
            <a:r>
              <a:rPr lang="th-TH" altLang="th-TH" sz="4400" b="1"/>
              <a:t>สหกรณ์และกลุ่มเกษตรกรมีมากกว่า ๑๒,๐๐๐ แห่ง แต่กรมตรวจสอบบัญชีสหกรณ์มีเพียง ๖๐๐ คน 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</a:rPr>
              <a:t>       </a:t>
            </a:r>
            <a:r>
              <a:rPr lang="th-TH" altLang="th-TH" sz="4400" b="1">
                <a:solidFill>
                  <a:srgbClr val="FF0000"/>
                </a:solidFill>
                <a:latin typeface="Angsana New" pitchFamily="18" charset="-34"/>
              </a:rPr>
              <a:t>วัตถุประสงค์หลักของสหกรณ์ คือ การพัฒนาคุณภาพชีวิตของสมาชิกสหกรณ์ ให้กินดีอยู่ดีมีความสุข ซึ่งหน่วยงานภาครัฐที่กำกับดูแล ควรให้ความสำคัญกับการประเมินผลการดำเนินงานที่ส่งผลต่อคุณภาพชีวิตที่ดีของสมาชิกมากกว่าผลประกอบการที่มุ่งเน้นผลด้าน รายได้ ทรัพย์สิน และผลประโยชน์ที่เกิดขึ้น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3072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39E577-6C35-418B-B51E-F2FE1A0E044E}" type="slidenum">
              <a:rPr lang="th-TH" altLang="th-TH" smtClean="0"/>
              <a:pPr/>
              <a:t>10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1469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D68D2E8-7A10-4712-8B4B-293D6B61E8D4}" type="slidenum">
              <a:rPr lang="th-TH" altLang="th-TH" sz="2800" smtClean="0"/>
              <a:pPr/>
              <a:t>100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642938"/>
            <a:ext cx="81359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มาตรา </a:t>
            </a:r>
            <a:r>
              <a:rPr lang="en-US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8</a:t>
            </a: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  ห้ามผู้ทวงถามหนี้ติดต่อกับ</a:t>
            </a:r>
            <a:r>
              <a:rPr lang="th-TH" altLang="th-TH" sz="6600" b="1">
                <a:solidFill>
                  <a:srgbClr val="FF0000"/>
                </a:solidFill>
                <a:latin typeface="Angsana New" pitchFamily="18" charset="-34"/>
                <a:ea typeface="SimSun" pitchFamily="2" charset="-122"/>
              </a:rPr>
              <a:t>บุคคลอื่นซึ่งมิใช่ลูกหนี้   </a:t>
            </a: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เว้นแต่บุคคลซึ่งลูกหนี้ได้ระบุไว้เพื่อการดังกล่าว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 b="1">
                <a:latin typeface="AngsanaUPC" pitchFamily="18" charset="-34"/>
                <a:cs typeface="AngsanaUPC" pitchFamily="18" charset="-34"/>
              </a:rPr>
              <a:t>        (โทษ จำคุกไม่เกิน 1 ปี ปรับไม่เกิน 100,000 บาท หรือทั้งจำทั้งปรับ)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9E8EA6F-57F0-4DBC-ABC5-857816C28863}" type="slidenum">
              <a:rPr lang="th-TH" altLang="th-TH" sz="2800" smtClean="0"/>
              <a:pPr/>
              <a:t>101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6875" y="692150"/>
            <a:ext cx="8135938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5400" b="1">
                <a:latin typeface="Angsana New" pitchFamily="18" charset="-34"/>
                <a:ea typeface="SimSun" pitchFamily="2" charset="-122"/>
              </a:rPr>
              <a:t>    </a:t>
            </a:r>
            <a:r>
              <a:rPr lang="en-US" altLang="th-TH" sz="5400" b="1">
                <a:latin typeface="Angsana New" pitchFamily="18" charset="-34"/>
                <a:ea typeface="SimSun" pitchFamily="2" charset="-122"/>
              </a:rPr>
              <a:t>EX : </a:t>
            </a:r>
            <a:r>
              <a:rPr lang="th-TH" altLang="th-TH" sz="5400" b="1">
                <a:latin typeface="Angsana New" pitchFamily="18" charset="-34"/>
                <a:ea typeface="SimSun" pitchFamily="2" charset="-122"/>
              </a:rPr>
              <a:t>แดง ทำสัญญากู้ยืมเงินไปจากสหกรณ์  มีเหลืองเป็นภริยาที่จดทะเบียนสมรส  เขียวเป็นผู้ค้ำประกัน สหกรณ์ทวงถามหนี้จากใครได้บ้าง </a:t>
            </a:r>
            <a:r>
              <a:rPr lang="en-US" altLang="th-TH" sz="5400" b="1">
                <a:latin typeface="Angsana New" pitchFamily="18" charset="-34"/>
                <a:ea typeface="SimSun" pitchFamily="2" charset="-122"/>
              </a:rPr>
              <a:t>? </a:t>
            </a:r>
            <a:r>
              <a:rPr lang="en-US" altLang="th-TH" sz="6600" b="1">
                <a:latin typeface="Angsana New" pitchFamily="18" charset="-34"/>
                <a:ea typeface="SimSun" pitchFamily="2" charset="-122"/>
              </a:rPr>
              <a:t> </a:t>
            </a: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                          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  </a:t>
            </a:r>
            <a:r>
              <a:rPr lang="th-TH" altLang="th-TH" sz="3600" b="1">
                <a:latin typeface="Angsana New" pitchFamily="18" charset="-34"/>
                <a:ea typeface="SimSun" pitchFamily="2" charset="-122"/>
              </a:rPr>
              <a:t>แดง          เหลือง            เขียว            แดงกับเหลือง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(โทษ จำคุกไม่เกิน 1 ปี ปรับไม่เกิน 100,000 บาท หรือทั้งจำทั้งปรับ)</a:t>
            </a:r>
          </a:p>
        </p:txBody>
      </p:sp>
      <p:sp>
        <p:nvSpPr>
          <p:cNvPr id="2" name="สี่เหลี่ยมผืนผ้า 1">
            <a:extLst>
              <a:ext uri="{FF2B5EF4-FFF2-40B4-BE49-F238E27FC236}"/>
            </a:extLst>
          </p:cNvPr>
          <p:cNvSpPr/>
          <p:nvPr/>
        </p:nvSpPr>
        <p:spPr>
          <a:xfrm>
            <a:off x="900113" y="5157788"/>
            <a:ext cx="358775" cy="338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/>
            </a:extLst>
          </p:cNvPr>
          <p:cNvSpPr/>
          <p:nvPr/>
        </p:nvSpPr>
        <p:spPr>
          <a:xfrm>
            <a:off x="2124075" y="5178425"/>
            <a:ext cx="3603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/>
            </a:extLst>
          </p:cNvPr>
          <p:cNvSpPr/>
          <p:nvPr/>
        </p:nvSpPr>
        <p:spPr>
          <a:xfrm>
            <a:off x="5219700" y="5178425"/>
            <a:ext cx="358775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7" name="สี่เหลี่ยมผืนผ้า 6">
            <a:extLst>
              <a:ext uri="{FF2B5EF4-FFF2-40B4-BE49-F238E27FC236}"/>
            </a:extLst>
          </p:cNvPr>
          <p:cNvSpPr/>
          <p:nvPr/>
        </p:nvSpPr>
        <p:spPr>
          <a:xfrm>
            <a:off x="3708400" y="5178425"/>
            <a:ext cx="360363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C27B376-057D-4A1B-A994-EB1BD9151D27}" type="slidenum">
              <a:rPr lang="th-TH" altLang="th-TH" sz="2800" smtClean="0"/>
              <a:pPr/>
              <a:t>102</a:t>
            </a:fld>
            <a:endParaRPr lang="th-TH" altLang="th-TH" sz="2800" smtClean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0825" y="225425"/>
            <a:ext cx="871537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มาตรา </a:t>
            </a:r>
            <a:r>
              <a:rPr lang="en-US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8</a:t>
            </a: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(วรรคสอง)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48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การติดต่อกับ </a:t>
            </a:r>
            <a:r>
              <a:rPr lang="th-TH" altLang="th-TH" sz="4800" b="1">
                <a:solidFill>
                  <a:srgbClr val="0000FF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บุคคลอื่นที่ลูกหนี้ระบุไว้ </a:t>
            </a:r>
            <a:r>
              <a:rPr lang="th-TH" altLang="th-TH" sz="48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ให้กระทำได้เพื่อวัตถุประสงค์ ในการสอบถามหรือยืนยันข้อมูลเกี่ยวกับ</a:t>
            </a:r>
            <a:r>
              <a:rPr lang="th-TH" altLang="th-TH" sz="4800" b="1">
                <a:solidFill>
                  <a:srgbClr val="0000FF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สถานที่ติดต่อ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(ที่อยู่/ที่ทำงาน/ เบอร์โทรศัพท์ /เบอร์โทรสาร/ 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E-mail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)</a:t>
            </a:r>
            <a:r>
              <a:rPr lang="th-TH" altLang="th-TH" sz="48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ลูกหนี้หรือบุคคลอื่นที่ลูกหนี้ระบุไว้เท่านั้น                                                              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96024E6-8F05-4B7E-87E0-D76B001062F0}" type="slidenum">
              <a:rPr lang="th-TH" altLang="th-TH" sz="2800" smtClean="0"/>
              <a:pPr/>
              <a:t>103</a:t>
            </a:fld>
            <a:endParaRPr lang="th-TH" altLang="th-TH" sz="2800" smtClean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604838"/>
            <a:ext cx="81724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ข้อมูลเกี่ยวกับสถานที่ติดต่อ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- ที่อยู่อาศัย</a:t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- สถานที่ทำงาน</a:t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- เลขหมายโทรศัพท์โทรสาร</a:t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- สถานที่ติดต่อโดยจดหมาย </a:t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อีเล็กทรอนิกส์</a:t>
            </a:r>
            <a:endParaRPr lang="th-TH" altLang="th-TH" sz="6000" b="1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C554AD-C8DD-44A9-A351-55369445FE16}" type="slidenum">
              <a:rPr lang="th-TH" altLang="th-TH" sz="2800" smtClean="0"/>
              <a:pPr/>
              <a:t>104</a:t>
            </a:fld>
            <a:endParaRPr lang="th-TH" altLang="th-TH" sz="2800" smtClean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5900" y="404813"/>
            <a:ext cx="87487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5400" b="1">
                <a:solidFill>
                  <a:srgbClr val="FF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การทวงหนี้จากบุคคลอื่นที่ไม่ใช่ ลูกหนี้           ต้องปฏิบัติ ดังนี้  </a:t>
            </a:r>
            <a:r>
              <a:rPr lang="th-TH" altLang="th-TH" sz="4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4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(1) แจ้งให้ทราบชื่อตัวชื่อสกุล และแสดงเจตนาว่าต้องการสอบถามข้อมูลเกี่ยวกับสถานที่ติดต่อลูกหนี้ หรือบุคคลซึ่งลูกหนี้ได้ระบุเพื่อการทวงหนี้                     </a:t>
            </a:r>
            <a:r>
              <a:rPr lang="th-TH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(โทษสั่งระงับการฝ่าฝืน </a:t>
            </a:r>
            <a:r>
              <a:rPr lang="en-US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+ </a:t>
            </a:r>
            <a:r>
              <a:rPr lang="th-TH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ไม่ปฏิบัติ ปรับไม่เกิน 100,000 บาท)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96F971F-2EDF-42E0-A2E8-167A609D385D}" type="slidenum">
              <a:rPr lang="th-TH" altLang="th-TH" sz="2800" smtClean="0"/>
              <a:pPr/>
              <a:t>105</a:t>
            </a:fld>
            <a:endParaRPr lang="th-TH" altLang="th-TH" sz="2800" smtClean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252413" y="188913"/>
            <a:ext cx="9361488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(2)ห้ามแจ้งถึงความเป็นหนี้ของลูกหนี้เว้นแต่ ในกรณีที่บุคคลอื่นนั้นเป็น </a:t>
            </a:r>
            <a:r>
              <a:rPr lang="th-TH" altLang="th-TH" sz="5400" b="1">
                <a:solidFill>
                  <a:srgbClr val="FF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สามี ภริยา บุพการี หรือผู้สืบสันดาน</a:t>
            </a:r>
            <a:r>
              <a:rPr lang="th-TH" altLang="th-TH" sz="5400" b="1">
                <a:solidFill>
                  <a:srgbClr val="00206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และบุคคลดังกล่าวได้สอบถามผู้ทวงถามถึงสาเหตุของการติดต่อ ให้ผู้ทวงถามหนี้ชี้แจงข้อมูลเกี่ยวหนี้ได้เท่าที่จำเป็นและตามความเหมาะสม                                                     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</a:t>
            </a:r>
            <a:r>
              <a:rPr lang="th-TH" altLang="th-TH" sz="3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</a:t>
            </a:r>
            <a:endParaRPr lang="th-TH" altLang="th-TH" sz="48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BA1AE5A-9460-43AC-8D16-8FD4F65DC3EB}" type="slidenum">
              <a:rPr lang="th-TH" altLang="th-TH" sz="2800" smtClean="0"/>
              <a:pPr/>
              <a:t>106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2875" y="404813"/>
            <a:ext cx="87868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(3) ห้ามใช้ข้อความ เครื่องหมาย สัญลักษณ์ หรือชื่อทางธุรกิจของผู้ทวงถามหนี้บนซองจดหมาย ในหนังสือหรือในสื่ออื่นใดที่ใช้ในการติดต่อสอบถาม ซึ่งทำให้เข้าใจว่าเป็นการติดต่อเพื่อทวงถามหนี้ของลูกหนี้                                                               </a:t>
            </a:r>
            <a:r>
              <a:rPr lang="th-TH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23842D5-8D8C-4A51-9A6D-849B9AC6B75A}" type="slidenum">
              <a:rPr lang="th-TH" altLang="th-TH" sz="2800" smtClean="0"/>
              <a:pPr/>
              <a:t>107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2875" y="1350963"/>
            <a:ext cx="878681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เครื่องหมาย(</a:t>
            </a:r>
            <a:r>
              <a:rPr lang="en-US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LOGO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)ของ สหกรณ์ ไม่ได้แสดงให้เข้าใจเป็นการทวงหนี้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</a:t>
            </a:r>
            <a:r>
              <a:rPr lang="th-TH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(โทษ จำคุกไม่เกิน 1 ปี ปรับไม่เกิน 100,000 บาท หรือทั้งจำทั้งปรับ)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D6741E7-863F-4ADF-AE44-4AE6533F874B}" type="slidenum">
              <a:rPr lang="th-TH" altLang="th-TH" sz="2800" smtClean="0"/>
              <a:pPr/>
              <a:t>108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2875" y="617538"/>
            <a:ext cx="8786813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</a:t>
            </a:r>
            <a:r>
              <a:rPr lang="en-US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4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) ห้ามติดต่อหรือแสดงตนที่ทำให้เข้าใจผิดเพื่อให้ได้ข้อมูลเกี่ยวกับสถานที่ติดต่อลูกหนี้ หรือ บุคคลซึ่งลูกหนี้ได้ระบุ  ไว้เพื่อการทวงหนี้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</a:t>
            </a:r>
            <a:r>
              <a:rPr lang="th-TH" altLang="th-TH" sz="36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(โทษโทษสั่งระงับการฝ่าฝืน +ไม่ปฏิบัติ 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F697D0-328B-4353-B6CA-B2FD127C6BE2}" type="slidenum">
              <a:rPr lang="th-TH" altLang="th-TH" sz="2800" smtClean="0"/>
              <a:pPr/>
              <a:t>109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8775" y="404813"/>
            <a:ext cx="8389938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การทวงถามหนี้ผู้ทวงถามหนี้ต้องปฏิบัติตามที่กำหนดไว้ใน มาตรา </a:t>
            </a:r>
            <a:r>
              <a:rPr lang="en-US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9</a:t>
            </a: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คือ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1. ติดต่อตามสถานที่ที่ลูกหนี้หรือบุคคลซึ่งลูกหนี้ระบุเพื่อการทวงถามหนี้ ถ้าพยายามติดต่อตามสมควรไม่พบ ให้ติดต่อ ภูมิลำเนา ถิ่นที่อยู่ ที่ทำงาน หรือ สถานที่อื่นตามที่คณะกรรมการประกาศกำหนด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16125" y="404813"/>
            <a:ext cx="9036050" cy="1223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“สหกรณ์”</a:t>
            </a:r>
            <a:endParaRPr lang="th-TH" sz="6000" b="1" dirty="0">
              <a:solidFill>
                <a:schemeClr val="accent2">
                  <a:lumMod val="75000"/>
                </a:schemeClr>
              </a:solidFill>
              <a:latin typeface="DSN AnoThai" pitchFamily="2" charset="-34"/>
              <a:ea typeface="+mj-ea"/>
            </a:endParaRPr>
          </a:p>
        </p:txBody>
      </p:sp>
      <p:sp>
        <p:nvSpPr>
          <p:cNvPr id="1638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4575" y="1196975"/>
            <a:ext cx="7848600" cy="5443538"/>
          </a:xfrm>
        </p:spPr>
        <p:txBody>
          <a:bodyPr rtlCol="0">
            <a:normAutofit/>
          </a:bodyPr>
          <a:lstStyle/>
          <a:p>
            <a:pPr marL="365760" indent="-365760" eaLnBrk="1" fontAlgn="auto" hangingPunct="1">
              <a:spcAft>
                <a:spcPts val="0"/>
              </a:spcAft>
              <a:defRPr/>
            </a:pPr>
            <a:endParaRPr lang="th-TH" sz="4800" b="1" dirty="0">
              <a:latin typeface="DSN AnoThai" pitchFamily="2" charset="-34"/>
              <a:cs typeface="LilyUPC" pitchFamily="34" charset="-34"/>
            </a:endParaRPr>
          </a:p>
          <a:p>
            <a:pPr marL="365760" indent="-365760" eaLnBrk="1" fontAlgn="auto" hangingPunct="1">
              <a:spcAft>
                <a:spcPts val="0"/>
              </a:spcAft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มาจากคำ ๒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สห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=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รวมกัน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กรณ์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การกระทำ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สรุป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5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การทำงานร่วมกัน / การร่วมมือกัน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h-TH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1749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B9C70A-678C-4E14-95D3-EE6D3BDA3B2F}" type="slidenum">
              <a:rPr lang="th-TH" altLang="th-TH" smtClean="0"/>
              <a:pPr/>
              <a:t>11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6EDF1F2-4379-4B3A-A11F-33588C33F21C}" type="slidenum">
              <a:rPr lang="th-TH" altLang="th-TH" sz="2800" smtClean="0"/>
              <a:pPr/>
              <a:t>110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8775" y="1044575"/>
            <a:ext cx="8389938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2. ในการติดต่อโดยบุคคล หรือโทรศัพท์ </a:t>
            </a:r>
            <a:r>
              <a:rPr lang="th-TH" altLang="th-TH" sz="5400" b="1">
                <a:solidFill>
                  <a:srgbClr val="00206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สื่ออิเล็กทรอนิกส์ หรือสื่อเทคโนโลยีอื่น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ให้ติดต่อ จันทร์-ศุกร์เวลา 08.00 - 20.00 น. วันหยุดราชการ </a:t>
            </a:r>
            <a:r>
              <a:rPr lang="en-US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08.00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- </a:t>
            </a:r>
            <a:r>
              <a:rPr lang="en-US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18.00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น.                  ไม่พบติดต่อตามหลักเกณฑ์และวิธีการที่คณะกรรมการประกาศกำหนด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BA65B45-B230-42D7-A255-B0721656B9DD}" type="slidenum">
              <a:rPr lang="th-TH" altLang="th-TH" sz="2800" smtClean="0"/>
              <a:pPr/>
              <a:t>111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8775" y="188913"/>
            <a:ext cx="8389938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	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3. ให้ติดต่อตามจำนวนครั้งที่เหมาะสม (คกก.อาจประกาศกำหนดจำนวนครั้งก็ได้)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</a:t>
            </a:r>
            <a:r>
              <a:rPr lang="en-US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4.  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ต้องแจ้งชื่อตัว ชื่อสกุล ชื่อหน่วยงานของตนและของเจ้าหนี้ /กรณีทวงถามต่อหน้า  ถ้าเป็นผู้รับมอบอำนาจต้องแสดงหลักฐานการมอบอำนาจด้วย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(โทษสั่งระงับการฝ่าฝืน 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+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ไม่ปฏิบัติ คคก.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ปรับไม่เกิน 100,000 บาท)</a:t>
            </a: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77F5C96-5393-4763-A74B-5A6F51A34C9C}" type="slidenum">
              <a:rPr lang="th-TH" altLang="th-TH" sz="2800" smtClean="0"/>
              <a:pPr/>
              <a:t>112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5900" y="153988"/>
            <a:ext cx="88201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สรุปสิ่งที่ต้องทำ  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1.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ห้ามแจ้งถึงความเป็นหนี้จนกว่าจะแน่ใจว่าเป็นผู้ที่ท่านสามารถทวงหนี้ได้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2. 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เมื่อแน่ใจให้แจ้งชื่อตัว-สกุลของท่าน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3.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แจ้งชื่อหน่วยงานของท่าน /เจ้าหนี้ /การมอบหมายให้ท่านทำการแทน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4.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แจ้งวัตถุประสงค์ / จำนวนหนี้</a:t>
            </a:r>
            <a:endParaRPr lang="th-TH" altLang="th-TH" b="1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AA4B343-BAEB-4EF0-A5F3-A4047E03B42F}" type="slidenum">
              <a:rPr lang="th-TH" altLang="th-TH" sz="2800" smtClean="0"/>
              <a:pPr/>
              <a:t>113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5900" y="827088"/>
            <a:ext cx="88201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สรุปสิ่งที่ต้องทำ  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5.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ทวงต่อหน้า ต้องแสดงใบมอบอำนาจ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6. 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ดู เวลา สถานที่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en-US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7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. จำนวนครั้งที่ติดต่อต้องเหมาะสม</a:t>
            </a:r>
            <a:endParaRPr lang="th-TH" altLang="th-TH" b="1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E41BE47-D4A0-4EA7-9C86-0A5533444868}" type="slidenum">
              <a:rPr lang="th-TH" altLang="th-TH" sz="2800" smtClean="0"/>
              <a:pPr/>
              <a:t>114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13593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</a:t>
            </a:r>
            <a:r>
              <a:rPr lang="th-TH" altLang="th-TH" sz="44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อยู่ต่อหน้าลูกหนี้   </a:t>
            </a:r>
            <a:r>
              <a:rPr lang="en-US" altLang="th-TH" sz="4400" b="1">
                <a:latin typeface="Angsana New" pitchFamily="18" charset="-34"/>
                <a:ea typeface="SimSun" pitchFamily="2" charset="-122"/>
              </a:rPr>
              <a:t>EX :                                                          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“สวัสดีค่ะ ดิฉันมาพบคุณ...(ชื่อลูกหนี้)...... ค่ะ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ล/น “ผมเองครับ”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ดิฉันชื่อ......(ชื่อ/สกุล).............เป็นเจ้าหน้าที่ของ.......(หน่วยงานของผู้ทวงหนี้)............ได้รับมอบหมายจากสหกรณ์..........................ให้ติดต่อเรื่องเงินกู้ของคุณ.......(ชื่อ ล/น)........ที่มีกับสหกรณ์.......................โดยมีภาระหนี้จำนวน........................บาท ค่ะ”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                      </a:t>
            </a:r>
            <a:r>
              <a:rPr lang="th-TH" altLang="th-TH" sz="3200">
                <a:solidFill>
                  <a:srgbClr val="C00000"/>
                </a:solidFill>
                <a:latin typeface="Angsana New" pitchFamily="18" charset="-34"/>
                <a:ea typeface="SimSun" pitchFamily="2" charset="-122"/>
              </a:rPr>
              <a:t>  ถูก                   หรือ                     ผิด</a:t>
            </a: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                                               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   (โทษทางปกครอง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FA8461-9509-49F7-AE13-710C7DAC2730}" type="slidenum">
              <a:rPr lang="th-TH" altLang="th-TH" sz="2800" smtClean="0"/>
              <a:pPr/>
              <a:t>115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13593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</a:t>
            </a:r>
            <a:r>
              <a:rPr lang="th-TH" altLang="th-TH" sz="44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ไปที่บ้านลูกหนี้   </a:t>
            </a:r>
            <a:r>
              <a:rPr lang="en-US" altLang="th-TH" sz="4400" b="1">
                <a:latin typeface="Angsana New" pitchFamily="18" charset="-34"/>
                <a:ea typeface="SimSun" pitchFamily="2" charset="-122"/>
              </a:rPr>
              <a:t>EX :                                                          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“สวัสดีค่ะ ดิฉันขอพบคุณ...(ชื่อลูกหนี้)...... ค่ะ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A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 “พี่ชายผมไม่อยู่ครับ น่าจะกลับมาตอนเย็น มีธุระอะไรครับ”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“ดิฉันมาติดต่อเรื่องสินเชื่อของคุณ.......(ชื่อ ล/น)........ที่มีกับสหกรณ์.......................ค่ะ รบกวนขอเบอร์โทรศัพท์มือถือของคุณ.........ล/น............. เพื่อดิฉันจะได้แจ้งพี่ชายคุณโดยตรงเองนะคะ”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solidFill>
                  <a:srgbClr val="C00000"/>
                </a:solidFill>
                <a:latin typeface="Angsana New" pitchFamily="18" charset="-34"/>
                <a:ea typeface="SimSun" pitchFamily="2" charset="-122"/>
              </a:rPr>
              <a:t>                            ถูก                   หรือ                     ผิด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(โทษทางปกครอง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431B2E-F33E-4781-B850-64CBCB7D2188}" type="slidenum">
              <a:rPr lang="th-TH" altLang="th-TH" sz="2800" smtClean="0"/>
              <a:pPr/>
              <a:t>116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6875" y="839788"/>
            <a:ext cx="8135938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</a:t>
            </a:r>
            <a:r>
              <a:rPr lang="th-TH" altLang="th-TH" sz="44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ไปที่บ้านลูกหนี้   </a:t>
            </a:r>
            <a:r>
              <a:rPr lang="en-US" altLang="th-TH" sz="4400" b="1">
                <a:latin typeface="Angsana New" pitchFamily="18" charset="-34"/>
                <a:ea typeface="SimSun" pitchFamily="2" charset="-122"/>
              </a:rPr>
              <a:t>EX :                                                          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“สวัสดีค่ะ ดิฉันชื่อ......(ชื่อ/สกุล).............เป็นพนักงานของสหกรณ์.................ได้รับมอบหมายจากสหกรณ์.......................... ให้มาพบคุณ...(ชื่อลูกหนี้)...... ค่ะ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A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 “พี่ชายผมไม่อยู่ครับ น่าจะกลับมาตอนเย็น มีธุระอะไรครับ”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“อ๋อ สหกรณ์ประสงค์จะติดต่อกับคุณ........ล/น.................ค่ะ รบกวนขอเบอร์มือถือของคุณ......ล/น.............ด้วยนะคะ”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solidFill>
                  <a:srgbClr val="C00000"/>
                </a:solidFill>
                <a:latin typeface="Angsana New" pitchFamily="18" charset="-34"/>
                <a:ea typeface="SimSun" pitchFamily="2" charset="-122"/>
              </a:rPr>
              <a:t>                             ถูก                   หรือ                     ผิด</a:t>
            </a:r>
            <a:endParaRPr lang="th-TH" altLang="th-TH" sz="2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(โทษทางปกครอง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35950AB-DD7B-492F-BF71-8755A38612A1}" type="slidenum">
              <a:rPr lang="th-TH" altLang="th-TH" sz="2800" smtClean="0"/>
              <a:pPr/>
              <a:t>117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6875" y="839788"/>
            <a:ext cx="8135938" cy="529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latin typeface="Angsana New" pitchFamily="18" charset="-34"/>
                <a:ea typeface="SimSun" pitchFamily="2" charset="-122"/>
              </a:rPr>
              <a:t>    </a:t>
            </a:r>
            <a:r>
              <a:rPr lang="th-TH" altLang="th-TH" sz="4400" b="1">
                <a:latin typeface="Angsana New" pitchFamily="18" charset="-34"/>
                <a:ea typeface="SimSun" pitchFamily="2" charset="-122"/>
              </a:rPr>
              <a:t>โทรศัพท์   </a:t>
            </a:r>
            <a:r>
              <a:rPr lang="en-US" altLang="th-TH" sz="4400" b="1">
                <a:latin typeface="Angsana New" pitchFamily="18" charset="-34"/>
                <a:ea typeface="SimSun" pitchFamily="2" charset="-122"/>
              </a:rPr>
              <a:t>EX : 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en-US" altLang="th-TH" sz="3200" b="1">
                <a:latin typeface="Angsana New" pitchFamily="18" charset="-34"/>
                <a:ea typeface="SimSun" pitchFamily="2" charset="-122"/>
              </a:rPr>
              <a:t>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“สวัสดีครับ  ผมชื่อ......(ชื่อ/สกุล).........เป็นเจ้าหน้าที่ของ.....(หน่วยงานของผู้ทวงหนี้).........ได้รับมอบหมายจากสหกรณ์..........................ให้ติดต่อเรื่องสินเชื่อของคุณ.......(ชื่อ ล/น)........ที่มีกับสหกรณ์.......................โดยมีภาระหนี้ถึงวันนี้ จำนวน........................บาท ครับ”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                           </a:t>
            </a:r>
            <a:r>
              <a:rPr lang="th-TH" altLang="th-TH" sz="3200">
                <a:solidFill>
                  <a:srgbClr val="C00000"/>
                </a:solidFill>
                <a:latin typeface="Angsana New" pitchFamily="18" charset="-34"/>
                <a:ea typeface="SimSun" pitchFamily="2" charset="-122"/>
              </a:rPr>
              <a:t>ถูก                   หรือ                     ผิด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        (โทษทางปกครอง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1A7403-B91C-4D18-AED6-843B0DBD707E}" type="slidenum">
              <a:rPr lang="th-TH" altLang="th-TH" sz="2800" smtClean="0"/>
              <a:pPr/>
              <a:t>118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5438" y="476250"/>
            <a:ext cx="84232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66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    </a:t>
            </a:r>
            <a:r>
              <a:rPr lang="th-TH" altLang="th-TH" sz="44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โทรศัพท์   </a:t>
            </a:r>
            <a:r>
              <a:rPr lang="en-US" altLang="th-TH" sz="4400" b="1">
                <a:solidFill>
                  <a:srgbClr val="0070C0"/>
                </a:solidFill>
                <a:latin typeface="Angsana New" pitchFamily="18" charset="-34"/>
                <a:ea typeface="SimSun" pitchFamily="2" charset="-122"/>
              </a:rPr>
              <a:t>EX : </a:t>
            </a:r>
            <a:r>
              <a:rPr lang="en-US" altLang="th-TH" sz="4400" b="1">
                <a:latin typeface="Angsana New" pitchFamily="18" charset="-34"/>
                <a:ea typeface="SimSun" pitchFamily="2" charset="-122"/>
              </a:rPr>
              <a:t>                                                         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“สวัสดีค่ะ ดิฉันขอเรียนสายคุณ...(ชื่อลูกหนี้)...... ค่ะ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   ล/น “กำลังพูดครับ”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</a:t>
            </a:r>
            <a:r>
              <a:rPr lang="en-US" altLang="th-TH" sz="3200">
                <a:latin typeface="Angsana New" pitchFamily="18" charset="-34"/>
                <a:ea typeface="SimSun" pitchFamily="2" charset="-122"/>
              </a:rPr>
              <a:t>B </a:t>
            </a:r>
            <a:r>
              <a:rPr lang="th-TH" altLang="th-TH" sz="3200">
                <a:latin typeface="Angsana New" pitchFamily="18" charset="-34"/>
                <a:ea typeface="SimSun" pitchFamily="2" charset="-122"/>
              </a:rPr>
              <a:t>“ดิฉันชื่อ......(ชื่อ/สกุล).............เป็นเจ้าหน้าที่ของ.......(หน่วยงานของผู้ทวงหนี้)............ได้รับมอบหมายจากสหกรณ์..........................ให้ติดต่อเรื่องสินเชื่อของคุณ.......(ชื่อ ล/น)........ที่มีกับสหกรณ์.......................โดยมีภาระหนี้จำนวน........................บาท ค่ะ”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3200">
                <a:latin typeface="Angsana New" pitchFamily="18" charset="-34"/>
                <a:ea typeface="SimSun" pitchFamily="2" charset="-122"/>
              </a:rPr>
              <a:t>                                 </a:t>
            </a:r>
            <a:r>
              <a:rPr lang="th-TH" altLang="th-TH" sz="3200">
                <a:solidFill>
                  <a:srgbClr val="C00000"/>
                </a:solidFill>
                <a:latin typeface="Angsana New" pitchFamily="18" charset="-34"/>
                <a:ea typeface="SimSun" pitchFamily="2" charset="-122"/>
              </a:rPr>
              <a:t>ถูก                   หรือ                     ผิด</a:t>
            </a:r>
          </a:p>
          <a:p>
            <a:pPr marL="533400" indent="-533400" eaLnBrk="1" hangingPunct="1">
              <a:spcBef>
                <a:spcPct val="50000"/>
              </a:spcBef>
            </a:pPr>
            <a:r>
              <a:rPr lang="th-TH" altLang="th-TH" sz="2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                              (โทษทางปกครอง ปรับไม่เกิน 100,000 บาท)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3414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E879766-C923-4107-B262-734FF2163332}" type="slidenum">
              <a:rPr lang="th-TH" altLang="th-TH" sz="2800" smtClean="0"/>
              <a:pPr/>
              <a:t>119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0363" y="153988"/>
            <a:ext cx="882015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การปฏิบัติตามมาตรา </a:t>
            </a:r>
            <a:r>
              <a:rPr lang="en-US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10</a:t>
            </a: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48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th-TH" altLang="th-TH" sz="6000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หากผู้ทวงถามหนี้ขอรับชำระหนี้       ผู้ทวงถามหนี้ต้องแสดงหลักฐานการรับมอบอำนาจให้รับชำระหนี้ </a:t>
            </a:r>
            <a:r>
              <a:rPr lang="th-TH" altLang="th-TH" sz="6000" b="1">
                <a:solidFill>
                  <a:srgbClr val="634D36"/>
                </a:solidFill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altLang="th-TH" sz="6000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เมื่อได้รับชำระหนี้แล้วต้องออกหลักฐานการชำระหนี้แก่ลูกหนี้ด้วย                                      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(โทษสั่งระงับการฝ่าฝืน 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+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ไม่ปฏิบัติ คกก.ปรับไม่เกิน 100,000 บาท)</a:t>
            </a:r>
          </a:p>
          <a:p>
            <a:pPr eaLnBrk="1" hangingPunct="1">
              <a:spcBef>
                <a:spcPct val="50000"/>
              </a:spcBef>
            </a:pPr>
            <a:endParaRPr lang="th-TH" altLang="th-TH" b="1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3277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21B5BEE-6A11-4B11-99E0-F665963274ED}" type="slidenum">
              <a:rPr lang="th-TH" altLang="th-TH" sz="2800" smtClean="0">
                <a:solidFill>
                  <a:srgbClr val="7F7F7F"/>
                </a:solidFill>
              </a:rPr>
              <a:pPr/>
              <a:t>12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20688" y="765175"/>
            <a:ext cx="85344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5400" b="1">
                <a:solidFill>
                  <a:srgbClr val="000000"/>
                </a:solidFill>
              </a:rPr>
              <a:t>มาตรา ๔  ใน พรบ.นี้                                        “สหกรณ์” หมายความว่า คณะบุคคลซึ่งร่วมกันดำเนินกิจการเพื่อประโยชน์ทางเศรษฐกิจและสังคม</a:t>
            </a:r>
            <a:r>
              <a:rPr lang="th-TH" altLang="th-TH" sz="5400" b="1" u="sng">
                <a:solidFill>
                  <a:srgbClr val="FF0000"/>
                </a:solidFill>
              </a:rPr>
              <a:t>ของสมาชิกสหกรณ์ผู้มีสัญชาติไทย</a:t>
            </a:r>
            <a:r>
              <a:rPr lang="th-TH" altLang="th-TH" sz="5400" b="1">
                <a:solidFill>
                  <a:srgbClr val="000000"/>
                </a:solidFill>
              </a:rPr>
              <a:t> โดยช่วยตนเองและช่วยเหลือซึ่ง กันและกัน และได้จดทะเบียนตาม พรบ.นี้ </a:t>
            </a:r>
            <a:endParaRPr lang="th-TH" altLang="th-TH" sz="5400" b="1">
              <a:solidFill>
                <a:srgbClr val="000000"/>
              </a:solidFill>
              <a:latin typeface="Angsana New" pitchFamily="18" charset="-34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3517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49EB746-D493-4258-A786-1DC0BE920390}" type="slidenum">
              <a:rPr lang="th-TH" altLang="th-TH" sz="2800" smtClean="0"/>
              <a:pPr/>
              <a:t>120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4675" y="1052513"/>
            <a:ext cx="8389938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cs typeface="AngsanaUPC" pitchFamily="18" charset="-34"/>
              </a:rPr>
              <a:t>      หากลูกหนี้ได้ชำระหนี้แก่ผู้ทวงถามหนี้</a:t>
            </a:r>
            <a:r>
              <a:rPr lang="th-TH" altLang="th-TH" sz="60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โดยสุจริต </a:t>
            </a:r>
            <a:r>
              <a:rPr lang="th-TH" altLang="th-TH" sz="6000" b="1">
                <a:latin typeface="AngsanaUPC" pitchFamily="18" charset="-34"/>
                <a:cs typeface="AngsanaUPC" pitchFamily="18" charset="-34"/>
              </a:rPr>
              <a:t>ให้ถือว่าเป็นการชำระหนี้แก่ผู้ให้สินเชื่อโดยชอบ ทั้งนี้ไม่ว่าผู้ทวงถามหนี้จะได้รับมอบอำนาจจากผู้ให้สินเชื่อหรือไม่ก็ตาม</a:t>
            </a:r>
          </a:p>
          <a:p>
            <a:pPr eaLnBrk="1" hangingPunct="1">
              <a:spcBef>
                <a:spcPct val="50000"/>
              </a:spcBef>
            </a:pP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BDBD8C0-3C03-475C-B98F-DAA1B576DE44}" type="slidenum">
              <a:rPr lang="th-TH" altLang="th-TH" sz="2800" smtClean="0"/>
              <a:pPr/>
              <a:t>121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763588"/>
            <a:ext cx="8388350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ข้อห้ามกระทำ  มาตรา </a:t>
            </a:r>
            <a:r>
              <a:rPr lang="en-US" altLang="th-TH" sz="60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11</a:t>
            </a:r>
            <a:r>
              <a:rPr lang="th-TH" altLang="th-TH" sz="60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	</a:t>
            </a:r>
            <a:r>
              <a:rPr lang="th-TH" altLang="th-TH" sz="54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1. การข่มขู่ การใช้ความรุนแรง การทำให้เกิดความเสียหายแก่ ร่างกาย ชื่อเสียง หรือทรัพย์สินของลูกหนี้หรือผู้อื่น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(โทษ จำคุกไม่เกิน </a:t>
            </a:r>
            <a:r>
              <a:rPr lang="en-US" altLang="th-TH" sz="36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5 </a:t>
            </a:r>
            <a:r>
              <a:rPr lang="th-TH" altLang="th-TH" sz="36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ปี ปรับไม่เกิน </a:t>
            </a:r>
            <a:r>
              <a:rPr lang="en-US" altLang="th-TH" sz="36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5</a:t>
            </a:r>
            <a:r>
              <a:rPr lang="th-TH" altLang="th-TH" sz="36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</a:rPr>
              <a:t>00,000 บาท หรือทั้งจำทั้งปรับ)</a:t>
            </a:r>
          </a:p>
          <a:p>
            <a:pPr eaLnBrk="1" hangingPunct="1">
              <a:spcBef>
                <a:spcPct val="50000"/>
              </a:spcBef>
            </a:pPr>
            <a:endParaRPr lang="th-TH" altLang="th-TH" sz="5400" b="1">
              <a:solidFill>
                <a:srgbClr val="00000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44493FF-EECB-4C3E-AABF-238F4C8D9048}" type="slidenum">
              <a:rPr lang="th-TH" altLang="th-TH" sz="2800" smtClean="0"/>
              <a:pPr/>
              <a:t>122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38835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 New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6000" b="1">
                <a:solidFill>
                  <a:srgbClr val="000000"/>
                </a:solidFill>
                <a:latin typeface="Angsana New" pitchFamily="18" charset="-34"/>
                <a:ea typeface="SimSun" pitchFamily="2" charset="-122"/>
                <a:cs typeface="AngsanaUPC" pitchFamily="18" charset="-34"/>
              </a:rPr>
              <a:t>      </a:t>
            </a:r>
            <a:r>
              <a:rPr lang="th-TH" altLang="th-TH" sz="6000" b="1">
                <a:latin typeface="Angsana New" pitchFamily="18" charset="-34"/>
                <a:ea typeface="SimSun" pitchFamily="2" charset="-122"/>
                <a:cs typeface="AngsanaUPC" pitchFamily="18" charset="-34"/>
              </a:rPr>
              <a:t>2. การใช้วาจาหรือภาษาดูหมิ่น (ดูถูก เหยียดหยาม ด่าแช่ง ค่อนขอด)     ลูกหนี้หรือผู้อื่น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</a:t>
            </a:r>
          </a:p>
          <a:p>
            <a:pPr eaLnBrk="1" hangingPunct="1">
              <a:spcBef>
                <a:spcPct val="50000"/>
              </a:spcBef>
            </a:pP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A17C9F2-344D-4EC1-9109-AB217672227C}" type="slidenum">
              <a:rPr lang="th-TH" altLang="th-TH" sz="2800" smtClean="0"/>
              <a:pPr/>
              <a:t>123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0363" y="1565275"/>
            <a:ext cx="838835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54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3. การแจ้งหรือเปิดเผยเกี่ยวกับความเป็นลูกหนี้ให้แก่ผู้อื่นซึ่งไม่เกี่ยวข้อง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                        </a:t>
            </a:r>
            <a:r>
              <a:rPr lang="th-TH" altLang="th-TH" sz="54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7C674E0-9106-4F3B-A426-07EDDD45C539}" type="slidenum">
              <a:rPr lang="th-TH" altLang="th-TH" sz="2800" smtClean="0"/>
              <a:pPr/>
              <a:t>124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31800" y="765175"/>
            <a:ext cx="83883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4. การติดต่อลูกหนี้โดยไปรษณียบัตร </a:t>
            </a:r>
            <a:r>
              <a:rPr lang="th-TH" altLang="th-TH" sz="5400" b="1">
                <a:solidFill>
                  <a:srgbClr val="C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เอกสารเปิดผนึก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หรือโทรสาร หรือสิ่งอื่นใดที่สื่อให้ทราบว่าเป็นการทวงหนี้อย่างชัดเจน เว้นแต่การบอกกล่าวบังคับจำนองทาง นสพ. หรือกรณีอื่นตามที่ คกก.กำหนด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</a:t>
            </a:r>
          </a:p>
          <a:p>
            <a:pPr eaLnBrk="1" hangingPunct="1">
              <a:spcBef>
                <a:spcPct val="50000"/>
              </a:spcBef>
            </a:pP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CACAE60-691A-489E-8ED4-415EADB2E450}" type="slidenum">
              <a:rPr lang="th-TH" altLang="th-TH" sz="2800" smtClean="0"/>
              <a:pPr/>
              <a:t>125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57188" y="554038"/>
            <a:ext cx="838835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5. ใช้ข้อความ เครื่องหมาย สัญลักษณ์ หรือชื่อธุรกิจทวงถามหนี้บนซองจดหมาย  ในการติดต่อ ล/น ทำให้เข้าใจได้ว่าเป็นการติดต่อเพื่อทวงถามหนี้  เว้นแต่ชื่อนั้นไม่สื่อ ให้ทราบว่าเป็นผู้ประกอบธุรกิจทวงถามหนี้    /ไม่ใช้กับการทวงถามหนี้เป็นหนังสือเพื่อใช้สิทธิฟ้องคดีต่อศาล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1 ปี ปรับไม่เกิน 100,000 บาท หรือทั้งจำทั้งปรับ)</a:t>
            </a:r>
            <a:endParaRPr lang="th-TH" altLang="th-TH" sz="5400" b="1"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024CDCE-98CD-4E3A-9AB8-EC8390A4BB65}" type="slidenum">
              <a:rPr lang="th-TH" altLang="th-TH" sz="2800" smtClean="0">
                <a:solidFill>
                  <a:srgbClr val="045C75"/>
                </a:solidFill>
                <a:latin typeface="Arial" pitchFamily="34" charset="0"/>
              </a:rPr>
              <a:pPr/>
              <a:t>126</a:t>
            </a:fld>
            <a:endParaRPr lang="th-TH" altLang="th-TH" sz="2800" smtClean="0">
              <a:solidFill>
                <a:srgbClr val="045C75"/>
              </a:solidFill>
              <a:latin typeface="Arial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4825" y="1125538"/>
            <a:ext cx="8388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             </a:t>
            </a:r>
            <a:r>
              <a:rPr lang="th-TH" altLang="th-TH" sz="72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6. การทวงถามหนี้ที่ไม่เหมาะสมในลักษณะอื่นตามที่คณะกรรมการประกาศกำหนด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(โทษสั่งระงับการฝ่าฝืน /ไม่ปฏิบัติ คกก.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ปรับไม่เกิน 100,000 บาท)</a:t>
            </a:r>
            <a:endParaRPr lang="th-TH" altLang="th-TH" sz="5400" b="1">
              <a:solidFill>
                <a:srgbClr val="000000"/>
              </a:solidFill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52FC9-2A96-42B4-A06B-BEA696BA31C3}" type="slidenum">
              <a:rPr lang="en-US" altLang="th-TH" smtClean="0"/>
              <a:pPr/>
              <a:t>127</a:t>
            </a:fld>
            <a:endParaRPr lang="th-TH" altLang="th-TH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218" name="Equation" r:id="rId3" imgW="114151" imgH="215619" progId="Equation.3">
              <p:embed/>
            </p:oleObj>
          </a:graphicData>
        </a:graphic>
      </p:graphicFrame>
      <p:pic>
        <p:nvPicPr>
          <p:cNvPr id="9220" name="Picture 2" descr="C:\Users\Administrator\Desktop\Picture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88913"/>
            <a:ext cx="57610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รูปแบบอิสระ 1">
            <a:extLst>
              <a:ext uri="{FF2B5EF4-FFF2-40B4-BE49-F238E27FC236}"/>
            </a:extLst>
          </p:cNvPr>
          <p:cNvSpPr/>
          <p:nvPr/>
        </p:nvSpPr>
        <p:spPr>
          <a:xfrm>
            <a:off x="2265363" y="4916488"/>
            <a:ext cx="4067175" cy="773112"/>
          </a:xfrm>
          <a:custGeom>
            <a:avLst/>
            <a:gdLst>
              <a:gd name="connsiteX0" fmla="*/ 3780377 w 4066961"/>
              <a:gd name="connsiteY0" fmla="*/ 392853 h 774447"/>
              <a:gd name="connsiteX1" fmla="*/ 3602577 w 4066961"/>
              <a:gd name="connsiteY1" fmla="*/ 62653 h 774447"/>
              <a:gd name="connsiteX2" fmla="*/ 465677 w 4066961"/>
              <a:gd name="connsiteY2" fmla="*/ 62653 h 774447"/>
              <a:gd name="connsiteX3" fmla="*/ 338677 w 4066961"/>
              <a:gd name="connsiteY3" fmla="*/ 710353 h 774447"/>
              <a:gd name="connsiteX4" fmla="*/ 3564477 w 4066961"/>
              <a:gd name="connsiteY4" fmla="*/ 697653 h 774447"/>
              <a:gd name="connsiteX5" fmla="*/ 4008977 w 4066961"/>
              <a:gd name="connsiteY5" fmla="*/ 240453 h 77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6961" h="774447">
                <a:moveTo>
                  <a:pt x="3780377" y="392853"/>
                </a:moveTo>
                <a:cubicBezTo>
                  <a:pt x="3967702" y="255269"/>
                  <a:pt x="4155027" y="117686"/>
                  <a:pt x="3602577" y="62653"/>
                </a:cubicBezTo>
                <a:cubicBezTo>
                  <a:pt x="3050127" y="7620"/>
                  <a:pt x="1009660" y="-45297"/>
                  <a:pt x="465677" y="62653"/>
                </a:cubicBezTo>
                <a:cubicBezTo>
                  <a:pt x="-78306" y="170603"/>
                  <a:pt x="-177790" y="604520"/>
                  <a:pt x="338677" y="710353"/>
                </a:cubicBezTo>
                <a:cubicBezTo>
                  <a:pt x="855144" y="816186"/>
                  <a:pt x="2952760" y="775970"/>
                  <a:pt x="3564477" y="697653"/>
                </a:cubicBezTo>
                <a:cubicBezTo>
                  <a:pt x="4176194" y="619336"/>
                  <a:pt x="4092585" y="429894"/>
                  <a:pt x="4008977" y="24045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24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5AAE04-7256-4790-B087-892129278E08}" type="slidenum">
              <a:rPr lang="en-US" altLang="th-TH" smtClean="0"/>
              <a:pPr/>
              <a:t>128</a:t>
            </a:fld>
            <a:endParaRPr lang="th-TH" altLang="th-TH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42" name="Equation" r:id="rId3" imgW="114151" imgH="215619" progId="Equation.3">
              <p:embed/>
            </p:oleObj>
          </a:graphicData>
        </a:graphic>
      </p:graphicFrame>
      <p:pic>
        <p:nvPicPr>
          <p:cNvPr id="10245" name="Picture 2" descr="C:\Users\Administrator\Desktop\Picture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8913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126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2EF8D-7CB8-46EF-986B-6451352DF1EE}" type="slidenum">
              <a:rPr lang="en-US" altLang="th-TH" smtClean="0"/>
              <a:pPr/>
              <a:t>129</a:t>
            </a:fld>
            <a:endParaRPr lang="th-TH" altLang="th-TH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266" name="Equation" r:id="rId3" imgW="114151" imgH="215619" progId="Word.Document.8">
              <p:embed/>
            </p:oleObj>
          </a:graphicData>
        </a:graphic>
      </p:graphicFrame>
      <p:pic>
        <p:nvPicPr>
          <p:cNvPr id="11269" name="Picture 2" descr="C:\Users\Administrator\Desktop\13496989651349699096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04875"/>
            <a:ext cx="762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7345363" cy="1223962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600" b="1" dirty="0">
                <a:solidFill>
                  <a:srgbClr val="99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โครงสร้างการบริหารสหกรณ์</a:t>
            </a:r>
          </a:p>
        </p:txBody>
      </p:sp>
      <p:sp>
        <p:nvSpPr>
          <p:cNvPr id="1741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512888"/>
            <a:ext cx="8496300" cy="5661025"/>
          </a:xfrm>
        </p:spPr>
        <p:txBody>
          <a:bodyPr/>
          <a:lstStyle/>
          <a:p>
            <a:pPr marL="93663" indent="0" eaLnBrk="1" hangingPunct="1"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ให้มี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“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คณะกรรมการดำเนินการสหกรณ์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เป็น</a:t>
            </a:r>
            <a:r>
              <a:rPr lang="th-TH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ผู้ดำเนินการกิจการ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และเป็นผู้แทนของสหกรณ์ในกิจการอันเกี่ยวกับบุคลภายนอก </a:t>
            </a:r>
            <a:r>
              <a:rPr lang="th-TH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๕๑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endParaRPr lang="th-TH" sz="4800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3663" indent="0" eaLnBrk="1" hangingPunct="1"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คณะกรรมการดำเนินการสหกรณ์ดังกล่าวนั้นต้อง</a:t>
            </a:r>
            <a:r>
              <a:rPr lang="th-TH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ไปด้วยประธานกรรมการหนึ่งคน</a:t>
            </a:r>
            <a:r>
              <a:rPr lang="th-TH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กรรมการอื่นอีกไม่เกินสิบสี่คน</a:t>
            </a:r>
            <a:r>
              <a:rPr lang="th-TH" sz="4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ซึ่งที่ประชุมใหญ่เลือกตั้งจากสมาชิก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๕๐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3797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24C69C-F8ED-45E3-9373-FC218E3DB1D7}" type="slidenum">
              <a:rPr lang="th-TH" altLang="th-TH" smtClean="0"/>
              <a:pPr/>
              <a:t>13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2292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54205-211E-41F3-A44A-0C553A363495}" type="slidenum">
              <a:rPr lang="en-US" altLang="th-TH" smtClean="0"/>
              <a:pPr/>
              <a:t>130</a:t>
            </a:fld>
            <a:endParaRPr lang="th-TH" altLang="th-TH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2290" name="Equation" r:id="rId3" imgW="114151" imgH="215619" progId="Equation.3">
              <p:embed/>
            </p:oleObj>
          </a:graphicData>
        </a:graphic>
      </p:graphicFrame>
      <p:pic>
        <p:nvPicPr>
          <p:cNvPr id="12293" name="Picture 2" descr="C:\Users\Administrator\Desktop\unnamed[2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รูปแบบอิสระ 1">
            <a:extLst>
              <a:ext uri="{FF2B5EF4-FFF2-40B4-BE49-F238E27FC236}"/>
            </a:extLst>
          </p:cNvPr>
          <p:cNvSpPr/>
          <p:nvPr/>
        </p:nvSpPr>
        <p:spPr>
          <a:xfrm>
            <a:off x="1504950" y="1446213"/>
            <a:ext cx="3319463" cy="1144587"/>
          </a:xfrm>
          <a:custGeom>
            <a:avLst/>
            <a:gdLst>
              <a:gd name="connsiteX0" fmla="*/ 2724118 w 3319390"/>
              <a:gd name="connsiteY0" fmla="*/ 1093733 h 1144992"/>
              <a:gd name="connsiteX1" fmla="*/ 3244818 w 3319390"/>
              <a:gd name="connsiteY1" fmla="*/ 471433 h 1144992"/>
              <a:gd name="connsiteX2" fmla="*/ 1289018 w 3319390"/>
              <a:gd name="connsiteY2" fmla="*/ 14233 h 1144992"/>
              <a:gd name="connsiteX3" fmla="*/ 31718 w 3319390"/>
              <a:gd name="connsiteY3" fmla="*/ 1017533 h 1144992"/>
              <a:gd name="connsiteX4" fmla="*/ 2584418 w 3319390"/>
              <a:gd name="connsiteY4" fmla="*/ 1144533 h 114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9390" h="1144992">
                <a:moveTo>
                  <a:pt x="2724118" y="1093733"/>
                </a:moveTo>
                <a:cubicBezTo>
                  <a:pt x="3104059" y="872541"/>
                  <a:pt x="3484001" y="651350"/>
                  <a:pt x="3244818" y="471433"/>
                </a:cubicBezTo>
                <a:cubicBezTo>
                  <a:pt x="3005635" y="291516"/>
                  <a:pt x="1824535" y="-76784"/>
                  <a:pt x="1289018" y="14233"/>
                </a:cubicBezTo>
                <a:cubicBezTo>
                  <a:pt x="753501" y="105250"/>
                  <a:pt x="-184182" y="829150"/>
                  <a:pt x="31718" y="1017533"/>
                </a:cubicBezTo>
                <a:cubicBezTo>
                  <a:pt x="247618" y="1205916"/>
                  <a:pt x="2180135" y="1123366"/>
                  <a:pt x="2584418" y="11445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4" name="รูปแบบอิสระ 3">
            <a:extLst>
              <a:ext uri="{FF2B5EF4-FFF2-40B4-BE49-F238E27FC236}"/>
            </a:extLst>
          </p:cNvPr>
          <p:cNvSpPr/>
          <p:nvPr/>
        </p:nvSpPr>
        <p:spPr>
          <a:xfrm>
            <a:off x="561975" y="4645025"/>
            <a:ext cx="5484813" cy="1185863"/>
          </a:xfrm>
          <a:custGeom>
            <a:avLst/>
            <a:gdLst>
              <a:gd name="connsiteX0" fmla="*/ 3286814 w 5485778"/>
              <a:gd name="connsiteY0" fmla="*/ 15600 h 1185938"/>
              <a:gd name="connsiteX1" fmla="*/ 251514 w 5485778"/>
              <a:gd name="connsiteY1" fmla="*/ 472800 h 1185938"/>
              <a:gd name="connsiteX2" fmla="*/ 734114 w 5485778"/>
              <a:gd name="connsiteY2" fmla="*/ 1184000 h 1185938"/>
              <a:gd name="connsiteX3" fmla="*/ 5191814 w 5485778"/>
              <a:gd name="connsiteY3" fmla="*/ 663300 h 1185938"/>
              <a:gd name="connsiteX4" fmla="*/ 4874314 w 5485778"/>
              <a:gd name="connsiteY4" fmla="*/ 66400 h 1185938"/>
              <a:gd name="connsiteX5" fmla="*/ 3350314 w 5485778"/>
              <a:gd name="connsiteY5" fmla="*/ 41000 h 118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5778" h="1185938">
                <a:moveTo>
                  <a:pt x="3286814" y="15600"/>
                </a:moveTo>
                <a:cubicBezTo>
                  <a:pt x="1981889" y="146833"/>
                  <a:pt x="676964" y="278067"/>
                  <a:pt x="251514" y="472800"/>
                </a:cubicBezTo>
                <a:cubicBezTo>
                  <a:pt x="-173936" y="667533"/>
                  <a:pt x="-89269" y="1152250"/>
                  <a:pt x="734114" y="1184000"/>
                </a:cubicBezTo>
                <a:cubicBezTo>
                  <a:pt x="1557497" y="1215750"/>
                  <a:pt x="4501781" y="849567"/>
                  <a:pt x="5191814" y="663300"/>
                </a:cubicBezTo>
                <a:cubicBezTo>
                  <a:pt x="5881847" y="477033"/>
                  <a:pt x="5181231" y="170117"/>
                  <a:pt x="4874314" y="66400"/>
                </a:cubicBezTo>
                <a:cubicBezTo>
                  <a:pt x="4567397" y="-37317"/>
                  <a:pt x="3958855" y="1841"/>
                  <a:pt x="3350314" y="410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3316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01DA63-C75A-4ED4-9504-927A677ED9C2}" type="slidenum">
              <a:rPr lang="en-US" altLang="th-TH" smtClean="0"/>
              <a:pPr/>
              <a:t>131</a:t>
            </a:fld>
            <a:endParaRPr lang="th-TH" altLang="th-TH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3314" name="Equation" r:id="rId3" imgW="114151" imgH="215619" progId="Equation.3">
              <p:embed/>
            </p:oleObj>
          </a:graphicData>
        </a:graphic>
      </p:graphicFrame>
      <p:pic>
        <p:nvPicPr>
          <p:cNvPr id="13317" name="Picture 2" descr="C:\Users\Administrator\Desktop\IMG_88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8" y="331788"/>
            <a:ext cx="9037637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รูปแบบอิสระ 1">
            <a:extLst>
              <a:ext uri="{FF2B5EF4-FFF2-40B4-BE49-F238E27FC236}"/>
            </a:extLst>
          </p:cNvPr>
          <p:cNvSpPr/>
          <p:nvPr/>
        </p:nvSpPr>
        <p:spPr>
          <a:xfrm>
            <a:off x="6597650" y="3165475"/>
            <a:ext cx="2511425" cy="566738"/>
          </a:xfrm>
          <a:custGeom>
            <a:avLst/>
            <a:gdLst>
              <a:gd name="connsiteX0" fmla="*/ 1098274 w 2511828"/>
              <a:gd name="connsiteY0" fmla="*/ 555147 h 565783"/>
              <a:gd name="connsiteX1" fmla="*/ 2317474 w 2511828"/>
              <a:gd name="connsiteY1" fmla="*/ 491647 h 565783"/>
              <a:gd name="connsiteX2" fmla="*/ 2279374 w 2511828"/>
              <a:gd name="connsiteY2" fmla="*/ 34447 h 565783"/>
              <a:gd name="connsiteX3" fmla="*/ 107674 w 2511828"/>
              <a:gd name="connsiteY3" fmla="*/ 85247 h 565783"/>
              <a:gd name="connsiteX4" fmla="*/ 399774 w 2511828"/>
              <a:gd name="connsiteY4" fmla="*/ 504347 h 565783"/>
              <a:gd name="connsiteX5" fmla="*/ 1009374 w 2511828"/>
              <a:gd name="connsiteY5" fmla="*/ 555147 h 56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828" h="565783">
                <a:moveTo>
                  <a:pt x="1098274" y="555147"/>
                </a:moveTo>
                <a:cubicBezTo>
                  <a:pt x="1609449" y="566788"/>
                  <a:pt x="2120624" y="578430"/>
                  <a:pt x="2317474" y="491647"/>
                </a:cubicBezTo>
                <a:cubicBezTo>
                  <a:pt x="2514324" y="404864"/>
                  <a:pt x="2647674" y="102180"/>
                  <a:pt x="2279374" y="34447"/>
                </a:cubicBezTo>
                <a:cubicBezTo>
                  <a:pt x="1911074" y="-33286"/>
                  <a:pt x="420941" y="6930"/>
                  <a:pt x="107674" y="85247"/>
                </a:cubicBezTo>
                <a:cubicBezTo>
                  <a:pt x="-205593" y="163564"/>
                  <a:pt x="249491" y="426030"/>
                  <a:pt x="399774" y="504347"/>
                </a:cubicBezTo>
                <a:cubicBezTo>
                  <a:pt x="550057" y="582664"/>
                  <a:pt x="779715" y="568905"/>
                  <a:pt x="1009374" y="5551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06A64C-96E3-4F9D-B2FB-7FABB5255A9F}" type="slidenum">
              <a:rPr lang="en-US" altLang="th-TH" smtClean="0"/>
              <a:pPr/>
              <a:t>132</a:t>
            </a:fld>
            <a:endParaRPr lang="th-TH" altLang="th-TH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4338" name="Equation" r:id="rId3" imgW="114151" imgH="215619" progId="Equation.3">
              <p:embed/>
            </p:oleObj>
          </a:graphicData>
        </a:graphic>
      </p:graphicFrame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388" y="6526213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14341" name="สี่เหลี่ยมผืนผ้า 3"/>
          <p:cNvSpPr>
            <a:spLocks noChangeArrowheads="1"/>
          </p:cNvSpPr>
          <p:nvPr/>
        </p:nvSpPr>
        <p:spPr bwMode="auto">
          <a:xfrm>
            <a:off x="107950" y="188913"/>
            <a:ext cx="889158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>
                <a:latin typeface="Angsana New" pitchFamily="18" charset="-34"/>
              </a:rPr>
              <a:t>                ใบแจ้งหนี้ค่าน้ำประปา ค่าไฟฟ้า ค่าโทรศัพท์ </a:t>
            </a:r>
          </a:p>
          <a:p>
            <a:r>
              <a:rPr lang="th-TH" altLang="th-TH" sz="3200" b="1"/>
              <a:t>            พรบ.การทวงถามหนี้ พ.ศ. ๒๕๕๘ มีเจตนารมณ์เพื่อคุ้มครองลูกหนี้ไม่ให้ถูกทวงถามให้ชำระหนี้โดยไม่เหมาะสม ไม่เป็นธรรม หรือผิดกฎหมาย แม้พระราชบัญญัติการทวงถามหนี้ฯ จะมิได้บัญญัติบทนิยามคำว่า “การทวงถามหนี้” ไว้ก็ตาม แต่อาจอนุมานได้ว่า</a:t>
            </a:r>
            <a:r>
              <a:rPr lang="th-TH" altLang="th-TH" sz="3200" b="1">
                <a:solidFill>
                  <a:srgbClr val="C00000"/>
                </a:solidFill>
              </a:rPr>
              <a:t>การทวงถามหนี้เป็นการกระทำใด ๆ ไม่ว่าโดยตรงหรือโดยอ้อมเพื่อให้ลูกหนี้ชำระหนี้ รวมถึงการทวงหนี้ที่ยังไม่ถึงกำหนดชำระด้วย</a:t>
            </a:r>
          </a:p>
          <a:p>
            <a:r>
              <a:rPr lang="th-TH" altLang="th-TH" sz="3200" b="1"/>
              <a:t>          การส่งใบแจ้งหนี้ค่าน้ำประปา ค่าไฟฟ้า ค่าโทรศัพท์ และอื่น ๆ เป็นเพียงการแจ้งจำนวนเงินที่ต้องชำระในแต่ละช่วงเวลาของการให้บริการ เพื่อให้ผู้ใช้บริการทราบ และมีระยะเวลาในการตรวจสอบ โต้แย้งจำนวนเงินดังกล่าวได้ จึงมิใช่การทวงหนี้ตามพระราชบัญญัติการทวงถามหนี้ฯ เว้นแต่การแจ้งจำนวนเงินดังกล่าวจะมีข้อความแจ้งให้ชำระจำนวนเงินด้วย</a:t>
            </a:r>
          </a:p>
          <a:p>
            <a:r>
              <a:rPr lang="th-TH" altLang="th-TH">
                <a:solidFill>
                  <a:srgbClr val="FF0000"/>
                </a:solidFill>
              </a:rPr>
              <a:t>            </a:t>
            </a:r>
            <a:r>
              <a:rPr lang="th-TH" altLang="th-TH" sz="1800">
                <a:solidFill>
                  <a:srgbClr val="FF0000"/>
                </a:solidFill>
              </a:rPr>
              <a:t>(เรื่องเสร็จที่ ๗๑๕/๒๕๖๐ บันทึกสำนักงานคณะกรรมการกฤษฎีกา เรื่อง ขอบเขตความหมายของคำว่า “การทวงถามหนี้”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1DE7E9-4DF0-4187-8714-2B4455F6EC14}" type="slidenum">
              <a:rPr lang="en-US" altLang="th-TH" smtClean="0"/>
              <a:pPr/>
              <a:t>133</a:t>
            </a:fld>
            <a:endParaRPr lang="th-TH" altLang="th-TH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362" name="Equation" r:id="rId3" imgW="114151" imgH="215619" progId="Equation.3">
              <p:embed/>
            </p:oleObj>
          </a:graphicData>
        </a:graphic>
      </p:graphicFrame>
      <p:pic>
        <p:nvPicPr>
          <p:cNvPr id="15364" name="Picture 2" descr="C:\Users\Administrator\Desktop\IMG_8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63" y="192088"/>
            <a:ext cx="89042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รูปแบบอิสระ 1">
            <a:extLst>
              <a:ext uri="{FF2B5EF4-FFF2-40B4-BE49-F238E27FC236}"/>
            </a:extLst>
          </p:cNvPr>
          <p:cNvSpPr/>
          <p:nvPr/>
        </p:nvSpPr>
        <p:spPr>
          <a:xfrm>
            <a:off x="7454900" y="1076325"/>
            <a:ext cx="1576388" cy="1066800"/>
          </a:xfrm>
          <a:custGeom>
            <a:avLst/>
            <a:gdLst>
              <a:gd name="connsiteX0" fmla="*/ 1372243 w 1576290"/>
              <a:gd name="connsiteY0" fmla="*/ 955012 h 1066177"/>
              <a:gd name="connsiteX1" fmla="*/ 1537343 w 1576290"/>
              <a:gd name="connsiteY1" fmla="*/ 485112 h 1066177"/>
              <a:gd name="connsiteX2" fmla="*/ 724543 w 1576290"/>
              <a:gd name="connsiteY2" fmla="*/ 2512 h 1066177"/>
              <a:gd name="connsiteX3" fmla="*/ 643 w 1576290"/>
              <a:gd name="connsiteY3" fmla="*/ 701012 h 1066177"/>
              <a:gd name="connsiteX4" fmla="*/ 610243 w 1576290"/>
              <a:gd name="connsiteY4" fmla="*/ 1056612 h 1066177"/>
              <a:gd name="connsiteX5" fmla="*/ 1321443 w 1576290"/>
              <a:gd name="connsiteY5" fmla="*/ 929612 h 106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90" h="1066177">
                <a:moveTo>
                  <a:pt x="1372243" y="955012"/>
                </a:moveTo>
                <a:cubicBezTo>
                  <a:pt x="1508768" y="799437"/>
                  <a:pt x="1645293" y="643862"/>
                  <a:pt x="1537343" y="485112"/>
                </a:cubicBezTo>
                <a:cubicBezTo>
                  <a:pt x="1429393" y="326362"/>
                  <a:pt x="980660" y="-33471"/>
                  <a:pt x="724543" y="2512"/>
                </a:cubicBezTo>
                <a:cubicBezTo>
                  <a:pt x="468426" y="38495"/>
                  <a:pt x="19693" y="525329"/>
                  <a:pt x="643" y="701012"/>
                </a:cubicBezTo>
                <a:cubicBezTo>
                  <a:pt x="-18407" y="876695"/>
                  <a:pt x="390110" y="1018512"/>
                  <a:pt x="610243" y="1056612"/>
                </a:cubicBezTo>
                <a:cubicBezTo>
                  <a:pt x="830376" y="1094712"/>
                  <a:pt x="1075909" y="1012162"/>
                  <a:pt x="1321443" y="92961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4" name="รูปแบบอิสระ 3">
            <a:extLst>
              <a:ext uri="{FF2B5EF4-FFF2-40B4-BE49-F238E27FC236}"/>
            </a:extLst>
          </p:cNvPr>
          <p:cNvSpPr/>
          <p:nvPr/>
        </p:nvSpPr>
        <p:spPr>
          <a:xfrm>
            <a:off x="155575" y="3321050"/>
            <a:ext cx="4289425" cy="1979613"/>
          </a:xfrm>
          <a:custGeom>
            <a:avLst/>
            <a:gdLst>
              <a:gd name="connsiteX0" fmla="*/ 200502 w 2431066"/>
              <a:gd name="connsiteY0" fmla="*/ 1276967 h 3733165"/>
              <a:gd name="connsiteX1" fmla="*/ 264002 w 2431066"/>
              <a:gd name="connsiteY1" fmla="*/ 3397867 h 3733165"/>
              <a:gd name="connsiteX2" fmla="*/ 2181702 w 2431066"/>
              <a:gd name="connsiteY2" fmla="*/ 3410567 h 3733165"/>
              <a:gd name="connsiteX3" fmla="*/ 2194402 w 2431066"/>
              <a:gd name="connsiteY3" fmla="*/ 324467 h 3733165"/>
              <a:gd name="connsiteX4" fmla="*/ 225902 w 2431066"/>
              <a:gd name="connsiteY4" fmla="*/ 210167 h 3733165"/>
              <a:gd name="connsiteX5" fmla="*/ 124302 w 2431066"/>
              <a:gd name="connsiteY5" fmla="*/ 1365867 h 37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1066" h="3733165">
                <a:moveTo>
                  <a:pt x="200502" y="1276967"/>
                </a:moveTo>
                <a:cubicBezTo>
                  <a:pt x="67152" y="2159617"/>
                  <a:pt x="-66198" y="3042267"/>
                  <a:pt x="264002" y="3397867"/>
                </a:cubicBezTo>
                <a:cubicBezTo>
                  <a:pt x="594202" y="3753467"/>
                  <a:pt x="1859969" y="3922800"/>
                  <a:pt x="2181702" y="3410567"/>
                </a:cubicBezTo>
                <a:cubicBezTo>
                  <a:pt x="2503435" y="2898334"/>
                  <a:pt x="2520369" y="857867"/>
                  <a:pt x="2194402" y="324467"/>
                </a:cubicBezTo>
                <a:cubicBezTo>
                  <a:pt x="1868435" y="-208933"/>
                  <a:pt x="570919" y="36600"/>
                  <a:pt x="225902" y="210167"/>
                </a:cubicBezTo>
                <a:cubicBezTo>
                  <a:pt x="-119115" y="383734"/>
                  <a:pt x="2593" y="874800"/>
                  <a:pt x="124302" y="136586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" name="รูปแบบอิสระ 4">
            <a:extLst>
              <a:ext uri="{FF2B5EF4-FFF2-40B4-BE49-F238E27FC236}"/>
            </a:extLst>
          </p:cNvPr>
          <p:cNvSpPr/>
          <p:nvPr/>
        </p:nvSpPr>
        <p:spPr>
          <a:xfrm>
            <a:off x="4557713" y="4625975"/>
            <a:ext cx="4410075" cy="1041400"/>
          </a:xfrm>
          <a:custGeom>
            <a:avLst/>
            <a:gdLst>
              <a:gd name="connsiteX0" fmla="*/ 344409 w 4410737"/>
              <a:gd name="connsiteY0" fmla="*/ 224873 h 1040882"/>
              <a:gd name="connsiteX1" fmla="*/ 14209 w 4410737"/>
              <a:gd name="connsiteY1" fmla="*/ 707473 h 1040882"/>
              <a:gd name="connsiteX2" fmla="*/ 763509 w 4410737"/>
              <a:gd name="connsiteY2" fmla="*/ 999573 h 1040882"/>
              <a:gd name="connsiteX3" fmla="*/ 4294109 w 4410737"/>
              <a:gd name="connsiteY3" fmla="*/ 936073 h 1040882"/>
              <a:gd name="connsiteX4" fmla="*/ 3265409 w 4410737"/>
              <a:gd name="connsiteY4" fmla="*/ 59773 h 1040882"/>
              <a:gd name="connsiteX5" fmla="*/ 331709 w 4410737"/>
              <a:gd name="connsiteY5" fmla="*/ 148673 h 104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7" h="1040882">
                <a:moveTo>
                  <a:pt x="344409" y="224873"/>
                </a:moveTo>
                <a:cubicBezTo>
                  <a:pt x="144384" y="401614"/>
                  <a:pt x="-55641" y="578356"/>
                  <a:pt x="14209" y="707473"/>
                </a:cubicBezTo>
                <a:cubicBezTo>
                  <a:pt x="84059" y="836590"/>
                  <a:pt x="50192" y="961473"/>
                  <a:pt x="763509" y="999573"/>
                </a:cubicBezTo>
                <a:cubicBezTo>
                  <a:pt x="1476826" y="1037673"/>
                  <a:pt x="3877126" y="1092706"/>
                  <a:pt x="4294109" y="936073"/>
                </a:cubicBezTo>
                <a:cubicBezTo>
                  <a:pt x="4711092" y="779440"/>
                  <a:pt x="3925809" y="191006"/>
                  <a:pt x="3265409" y="59773"/>
                </a:cubicBezTo>
                <a:cubicBezTo>
                  <a:pt x="2605009" y="-71460"/>
                  <a:pt x="1468359" y="38606"/>
                  <a:pt x="331709" y="148673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711D36-939F-4C86-B93F-F1D5956902FE}" type="slidenum">
              <a:rPr lang="en-US" altLang="th-TH" smtClean="0"/>
              <a:pPr/>
              <a:t>134</a:t>
            </a:fld>
            <a:endParaRPr lang="th-TH" altLang="th-TH" smtClean="0"/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6386" name="Equation" r:id="rId3" imgW="114151" imgH="215619" progId="Equation.3">
              <p:embed/>
            </p:oleObj>
          </a:graphicData>
        </a:graphic>
      </p:graphicFrame>
      <p:pic>
        <p:nvPicPr>
          <p:cNvPr id="16388" name="รูปภาพ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0"/>
            <a:ext cx="735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6519863"/>
            <a:ext cx="2847975" cy="365125"/>
          </a:xfrm>
        </p:spPr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C04F7F-AD75-4CB6-9D69-A04250022BC0}" type="slidenum">
              <a:rPr lang="th-TH" altLang="th-TH" sz="2800" smtClean="0"/>
              <a:pPr/>
              <a:t>135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5900" y="496888"/>
            <a:ext cx="8677275" cy="586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54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ข้อห้ามผู้ทวงถามหนี้ที่ไม่เป็นธรรม(มาตรา 1</a:t>
            </a:r>
            <a:r>
              <a:rPr lang="en-US" altLang="th-TH" sz="54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3</a:t>
            </a:r>
            <a:r>
              <a:rPr lang="th-TH" altLang="th-TH" sz="5400" b="1">
                <a:solidFill>
                  <a:srgbClr val="7030A0"/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/>
            </a:r>
            <a:b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</a:br>
            <a:r>
              <a:rPr lang="th-TH" altLang="th-TH" sz="60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</a:t>
            </a: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1. การเรียกเก็บค่าธรรมเนียม / ค่าใช้จ่ายเกินกว่าที่ คกก. ประกาศกำหนด                             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(โทษสั่งระงับการฝ่าฝืน /ไม่ปฏิบัติ คกก.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ปรับไม่เกิน 100,000 บาท)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400" b="1">
                <a:latin typeface="AngsanaUPC" pitchFamily="18" charset="-34"/>
                <a:ea typeface="SimSun" pitchFamily="2" charset="-122"/>
                <a:cs typeface="AngsanaUPC" pitchFamily="18" charset="-34"/>
              </a:rPr>
              <a:t>	2. จูงใจให้ลูกหนี้ออกเช็คทั้งที่รู้ว่าลูกหนี้ไม่สามารถชำระได้                                         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(โทษ จำคุกไม่เกิน 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1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 ปี ปรับไม่เกิน </a:t>
            </a:r>
            <a:r>
              <a:rPr lang="en-US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1</a:t>
            </a:r>
            <a:r>
              <a:rPr lang="th-TH" altLang="th-TH" sz="3600" b="1">
                <a:solidFill>
                  <a:srgbClr val="000000"/>
                </a:solidFill>
                <a:latin typeface="AngsanaUPC" pitchFamily="18" charset="-34"/>
                <a:ea typeface="SimSun" pitchFamily="2" charset="-122"/>
                <a:cs typeface="AngsanaUPC" pitchFamily="18" charset="-34"/>
              </a:rPr>
              <a:t>00,000 บาท หรือทั้งจำทั้งปรับ)</a:t>
            </a:r>
            <a:endParaRPr lang="th-TH" altLang="th-TH" sz="4800" b="1">
              <a:solidFill>
                <a:srgbClr val="000000"/>
              </a:solidFill>
              <a:latin typeface="AngsanaUPC" pitchFamily="18" charset="-34"/>
              <a:ea typeface="SimSun" pitchFamily="2" charset="-122"/>
              <a:cs typeface="AngsanaUPC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4336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D59688F-FA9B-4B94-AFDC-9456F554D2E2}" type="slidenum">
              <a:rPr lang="th-TH" altLang="th-TH" sz="2800" smtClean="0">
                <a:solidFill>
                  <a:srgbClr val="7F7F7F"/>
                </a:solidFill>
              </a:rPr>
              <a:pPr/>
              <a:t>136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15900" y="796925"/>
            <a:ext cx="8785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altLang="th-TH" sz="5000" b="1">
                <a:latin typeface="Angsana New" pitchFamily="18" charset="-34"/>
              </a:rPr>
              <a:t>ในกรณีผู้กระทำความผิดที่เป็น</a:t>
            </a:r>
            <a:r>
              <a:rPr lang="th-TH" altLang="th-TH" sz="5000" b="1">
                <a:solidFill>
                  <a:srgbClr val="FF0000"/>
                </a:solidFill>
                <a:latin typeface="Angsana New" pitchFamily="18" charset="-34"/>
              </a:rPr>
              <a:t>นิติบุคคล</a:t>
            </a:r>
            <a:r>
              <a:rPr lang="th-TH" altLang="th-TH" sz="5000" b="1">
                <a:latin typeface="Angsana New" pitchFamily="18" charset="-34"/>
              </a:rPr>
              <a:t>ต้องรับโทษปรับทางปกครอง และ/หรือ โทษทางอาญา หากการกระทำผิดนั้นเกิดจากการสั่งการ ไม่สั่งการ กระทำการ ไม่กระทำการ อันเป็นหน้าที่ </a:t>
            </a:r>
            <a:r>
              <a:rPr lang="th-TH" altLang="th-TH" sz="5000" b="1">
                <a:solidFill>
                  <a:srgbClr val="FF0000"/>
                </a:solidFill>
                <a:latin typeface="Angsana New" pitchFamily="18" charset="-34"/>
              </a:rPr>
              <a:t>กรรมการ ผู้จัดการ หรือผู้มีอำนาจจัดการแทน</a:t>
            </a:r>
            <a:r>
              <a:rPr lang="th-TH" altLang="th-TH" sz="5000" b="1">
                <a:latin typeface="Angsana New" pitchFamily="18" charset="-34"/>
              </a:rPr>
              <a:t> บุคคลดังกล่าวต้องรับโทษปรับ/โทษอาญา ตามบัญญัติไว้สำหรับความใดๆนั้น ด้วย (มาตรา </a:t>
            </a:r>
            <a:r>
              <a:rPr lang="en-US" altLang="th-TH" sz="5000" b="1">
                <a:latin typeface="Angsana New" pitchFamily="18" charset="-34"/>
              </a:rPr>
              <a:t>3</a:t>
            </a:r>
            <a:r>
              <a:rPr lang="th-TH" altLang="th-TH" sz="5000" b="1">
                <a:latin typeface="Angsana New" pitchFamily="18" charset="-34"/>
              </a:rPr>
              <a:t>6</a:t>
            </a:r>
            <a:r>
              <a:rPr lang="en-US" altLang="th-TH" sz="5000" b="1">
                <a:latin typeface="Angsana New" pitchFamily="18" charset="-34"/>
              </a:rPr>
              <a:t>,44</a:t>
            </a:r>
            <a:r>
              <a:rPr lang="th-TH" altLang="th-TH" sz="5000" b="1">
                <a:latin typeface="Angsana New" pitchFamily="18" charset="-34"/>
              </a:rPr>
              <a:t>)</a:t>
            </a:r>
            <a:endParaRPr lang="th-TH" altLang="th-TH" sz="5000" b="1">
              <a:latin typeface="Angsana New" pitchFamily="18" charset="-34"/>
              <a:ea typeface="SimSun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C3B4580-6E96-4CC9-9DE9-1868DDE6F200}" type="slidenum">
              <a:rPr lang="th-TH" altLang="th-TH" sz="2800" smtClean="0"/>
              <a:pPr/>
              <a:t>137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6725" y="-26988"/>
            <a:ext cx="856932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                 </a:t>
            </a:r>
            <a:r>
              <a:rPr lang="th-TH" altLang="th-TH" sz="5000" b="1">
                <a:solidFill>
                  <a:srgbClr val="FF0000"/>
                </a:solidFill>
                <a:latin typeface="Angsana New" pitchFamily="18" charset="-34"/>
              </a:rPr>
              <a:t>สิ่งที่ต้องทำ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-การทวงถามต้อง  ถูกตัว/ ถูกที่/ ถูกเวลา/ถูกวิธี  (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4P</a:t>
            </a: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) 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People</a:t>
            </a: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/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 Place</a:t>
            </a: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/ 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Period</a:t>
            </a: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/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Practice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-ต้องเก็บพยานหลักฐาน เช่น อัดเสียง เก็บรักษา 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FAX</a:t>
            </a: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/</a:t>
            </a:r>
            <a:r>
              <a:rPr lang="en-US" altLang="th-TH" sz="5000" b="1">
                <a:latin typeface="Angsana New" pitchFamily="18" charset="-34"/>
                <a:ea typeface="SimSun" pitchFamily="2" charset="-122"/>
              </a:rPr>
              <a:t>e-mail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-มีหลักฐานเป็นหนังสือลงลายมือชื่อลูกหนี้ เช่น การแจ้งเปลี่ยนแปลง ตัวบุคคล/สถานที่ติดต่อ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D7201EF-732D-409B-A628-7C1A64C23C67}" type="slidenum">
              <a:rPr lang="th-TH" altLang="th-TH" sz="2800" smtClean="0"/>
              <a:pPr/>
              <a:t>138</a:t>
            </a:fld>
            <a:endParaRPr lang="th-TH" altLang="th-TH" sz="2800" smtClean="0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6725" y="-26988"/>
            <a:ext cx="8569325" cy="60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6000" b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                      </a:t>
            </a:r>
            <a:r>
              <a:rPr lang="th-TH" altLang="th-TH" sz="5000" b="1">
                <a:solidFill>
                  <a:srgbClr val="FF0000"/>
                </a:solidFill>
                <a:latin typeface="Angsana New" pitchFamily="18" charset="-34"/>
              </a:rPr>
              <a:t>สิ่งที่ต้องทำ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-ปรับปรุงเอกสารสัญญากู้-ค้ำ ตาม กม.ทวงหนี้</a:t>
            </a:r>
            <a:endParaRPr lang="en-US" altLang="th-TH" sz="5000" b="1">
              <a:latin typeface="Angsana New" pitchFamily="18" charset="-34"/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-จัดทำ คู่มือ /อบรม /ออกระเบียบ ให้สอดคล้อง กับ กฎหมาย</a:t>
            </a:r>
            <a:endParaRPr lang="en-US" altLang="th-TH" sz="5000" b="1">
              <a:latin typeface="Angsana New" pitchFamily="18" charset="-34"/>
              <a:ea typeface="SimSun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th-TH" altLang="th-TH" sz="5000" b="1">
                <a:latin typeface="Angsana New" pitchFamily="18" charset="-34"/>
                <a:ea typeface="SimSun" pitchFamily="2" charset="-122"/>
              </a:rPr>
              <a:t>-ห้าม พนง. ที่ไม่มีหน้าที่ และไม่ผ่านการอบรม ทวงถามหนี้โดยเด็ดขาด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ชื่อเรื่อง 3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5368925"/>
          </a:xfrm>
        </p:spPr>
        <p:txBody>
          <a:bodyPr/>
          <a:lstStyle/>
          <a:p>
            <a:pPr>
              <a:defRPr/>
            </a:pPr>
            <a: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เมื่อสมาชิกสหกรณ์  </a:t>
            </a:r>
            <a:b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ได้รับโนติส /                 </a:t>
            </a:r>
            <a:b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altLang="th-TH" sz="8800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ถูกฟ้องล้มละลาย</a:t>
            </a:r>
          </a:p>
        </p:txBody>
      </p:sp>
      <p:sp>
        <p:nvSpPr>
          <p:cNvPr id="146435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146436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3520E8-5D2B-4EFE-ADE9-759E0121600B}" type="slidenum">
              <a:rPr lang="th-TH" altLang="th-TH" smtClean="0"/>
              <a:pPr/>
              <a:t>139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82625" y="44450"/>
            <a:ext cx="7705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SN AnoThai" pitchFamily="2" charset="-34"/>
              </a:rPr>
              <a:t>การดำเนินกิจการสหกรณ์</a:t>
            </a:r>
          </a:p>
        </p:txBody>
      </p:sp>
      <p:sp>
        <p:nvSpPr>
          <p:cNvPr id="71685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63600" y="1211263"/>
            <a:ext cx="7380288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สหกรณ์มีอำนาจกระทำการ ดังต่อไปนี้ได้ </a:t>
            </a:r>
            <a:r>
              <a:rPr lang="th-TH" sz="1600" dirty="0">
                <a:solidFill>
                  <a:prstClr val="black"/>
                </a:solidFill>
              </a:rPr>
              <a:t>มาตรา ๔๖</a:t>
            </a:r>
            <a:endParaRPr lang="th-TH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(๑) ดำเนินธุรกิจ เพื่อประโยชน์ของสมาชิก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(๒) ให้สวัสดิการหรือการสงเคราะห์ตามสมควร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แก่สมาชิกและครอบครัว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(๓) ให้ความช่วยเหลือทางวิชาการแก่สมาชิก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(๔) ขอหรือรับความช่วยเหลือทางวิชาการ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(๕)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รับฝากเงินจากสมาชิกหรือสหกรณ์อื่น</a:t>
            </a:r>
            <a:r>
              <a:rPr lang="th-TH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 </a:t>
            </a:r>
            <a:endParaRPr lang="th-TH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4821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F90877-B424-4290-9B56-66A1D0BB1B03}" type="slidenum">
              <a:rPr lang="th-TH" altLang="th-TH" smtClean="0"/>
              <a:pPr/>
              <a:t>14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3363" y="342900"/>
            <a:ext cx="3527425" cy="1069975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60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โกงเจ้าหนี้    </a:t>
            </a:r>
          </a:p>
        </p:txBody>
      </p:sp>
      <p:sp>
        <p:nvSpPr>
          <p:cNvPr id="14950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628775"/>
            <a:ext cx="8642350" cy="5113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เมื่อเจ้าหนี้ได้ใช้ - จะใช้สิทธิทางศาล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ย้ายไปเสีย  ซ่อนเร้น  โอน /* แกล้งให้ตนเป็นหนี้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เพื่อไม่ให้เจ้าหนี้ของตนหรือของผู้อื่นได้รับชำระ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หนี้ทั้งหมดหรือแต่บางส่วน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โทษ จำคุกไม่เกิน 2 ปี  ปรับ ไม่เกิน 4</a:t>
            </a:r>
            <a:r>
              <a:rPr lang="en-US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,000 บาท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EX: 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สมาชิกรับโน</a:t>
            </a:r>
            <a:r>
              <a:rPr lang="th-TH" sz="28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ติส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จากสหกรณ์แล้ว รีบโอนที่ดินให้ผู้อื่น ผิดฐานโกงเจ้าหนี้ ถ้าผู้รับโอนรู้ว่าโอนเพื่อไม่ให้สหกรณ์ยึดชำระหนี้ ผู้รับโอนผิดเป็นตัวการร่วมโกงเจ้าหนี้ด้วย 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4000" b="1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7460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147461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E8F108-AB91-461C-81DE-33D33DFBF68D}" type="slidenum">
              <a:rPr lang="th-TH" altLang="th-TH" smtClean="0"/>
              <a:pPr/>
              <a:t>140</a:t>
            </a:fld>
            <a:endParaRPr lang="th-TH" altLang="th-TH" smtClean="0"/>
          </a:p>
        </p:txBody>
      </p:sp>
      <p:sp>
        <p:nvSpPr>
          <p:cNvPr id="2" name="กระจาย 2 1">
            <a:extLst>
              <a:ext uri="{FF2B5EF4-FFF2-40B4-BE49-F238E27FC236}"/>
            </a:extLst>
          </p:cNvPr>
          <p:cNvSpPr/>
          <p:nvPr/>
        </p:nvSpPr>
        <p:spPr>
          <a:xfrm>
            <a:off x="250825" y="188913"/>
            <a:ext cx="2736850" cy="1778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5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ระวัง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44450"/>
            <a:ext cx="7859713" cy="11430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              </a:t>
            </a:r>
            <a:r>
              <a:rPr lang="th-TH" altLang="th-TH" b="1" dirty="0">
                <a:solidFill>
                  <a:srgbClr val="0000FF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ผลของคำสั่งพิทักษ์ทรัพย์</a:t>
            </a:r>
          </a:p>
        </p:txBody>
      </p:sp>
      <p:sp>
        <p:nvSpPr>
          <p:cNvPr id="148483" name="Rectangle 3"/>
          <p:cNvSpPr>
            <a:spLocks noGrp="1"/>
          </p:cNvSpPr>
          <p:nvPr>
            <p:ph idx="1"/>
          </p:nvPr>
        </p:nvSpPr>
        <p:spPr>
          <a:xfrm>
            <a:off x="684213" y="1771650"/>
            <a:ext cx="7772400" cy="4537075"/>
          </a:xfrm>
        </p:spPr>
        <p:txBody>
          <a:bodyPr/>
          <a:lstStyle/>
          <a:p>
            <a:pPr eaLnBrk="1" hangingPunct="1"/>
            <a:r>
              <a:rPr lang="th-TH" altLang="th-TH" sz="36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ลูกหนี้ถูกกำจัดสิทธิบางประการ</a:t>
            </a:r>
          </a:p>
          <a:p>
            <a:pPr lvl="1" eaLnBrk="1" hangingPunct="1"/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ไม่มีอำนาจกระทำการใด ๆ อันเกี่ยวกับทรัพย์สินหรือกิจการของตนเอง  </a:t>
            </a:r>
            <a:r>
              <a:rPr lang="en-US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นำเงินมาชำระหนี้ไม่ได้</a:t>
            </a:r>
          </a:p>
          <a:p>
            <a:pPr lvl="1" eaLnBrk="1" hangingPunct="1"/>
            <a:r>
              <a:rPr lang="th-TH" alt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ไม่มีอำนาจดำเนินคดีแพ่งที่เกี่ยวกับทรัพย์สิน</a:t>
            </a:r>
          </a:p>
          <a:p>
            <a:pPr lvl="1" eaLnBrk="1" hangingPunct="1"/>
            <a:r>
              <a:rPr lang="th-TH" alt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ออกไปนอกราชอาณาจักรไม่ได้</a:t>
            </a:r>
          </a:p>
          <a:p>
            <a:pPr lvl="1" eaLnBrk="1" hangingPunct="1"/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ไม่มีสิทธิรับสินเชื่อจากผู้อื่นมีจำนวนตั้งแต่หนึ่งร้อยบาทขึ้นไป </a:t>
            </a:r>
            <a:r>
              <a:rPr lang="en-US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ทำสัญญากู้ รับเงินกู้ ตั้งแต่ </a:t>
            </a:r>
            <a:r>
              <a:rPr lang="en-US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2,000 </a:t>
            </a:r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บาทไม่ได้</a:t>
            </a:r>
          </a:p>
        </p:txBody>
      </p:sp>
      <p:sp>
        <p:nvSpPr>
          <p:cNvPr id="148484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chemeClr val="accent1"/>
                </a:solidFill>
                <a:latin typeface="Tahoma" pitchFamily="34" charset="0"/>
              </a:rPr>
              <a:t>สมบัติ วงศ์กำแหง 3-4 ส.ค. 62</a:t>
            </a:r>
          </a:p>
        </p:txBody>
      </p:sp>
      <p:sp>
        <p:nvSpPr>
          <p:cNvPr id="14848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01BDDA-F2BA-4E7E-B131-A0DD0F4725E2}" type="slidenum">
              <a:rPr lang="th-TH" altLang="th-TH" smtClean="0">
                <a:solidFill>
                  <a:srgbClr val="FEFEFE"/>
                </a:solidFill>
                <a:latin typeface="Tahoma" pitchFamily="34" charset="0"/>
              </a:rPr>
              <a:pPr/>
              <a:t>141</a:t>
            </a:fld>
            <a:endParaRPr lang="th-TH" altLang="th-TH" smtClean="0">
              <a:solidFill>
                <a:srgbClr val="FEFEFE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5119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7200" b="1" dirty="0">
                <a:solidFill>
                  <a:srgbClr val="0070C0"/>
                </a:solidFill>
                <a:latin typeface="Angsana New" pitchFamily="18" charset="-34"/>
              </a:rPr>
              <a:t>            คำสั่งพิทักษ์ทรัพย์</a:t>
            </a:r>
          </a:p>
        </p:txBody>
      </p:sp>
      <p:sp>
        <p:nvSpPr>
          <p:cNvPr id="149507" name="Rectangle 3"/>
          <p:cNvSpPr>
            <a:spLocks noGrp="1"/>
          </p:cNvSpPr>
          <p:nvPr>
            <p:ph idx="1"/>
          </p:nvPr>
        </p:nvSpPr>
        <p:spPr>
          <a:xfrm>
            <a:off x="323850" y="1773238"/>
            <a:ext cx="8712200" cy="4032250"/>
          </a:xfrm>
        </p:spPr>
        <p:txBody>
          <a:bodyPr/>
          <a:lstStyle/>
          <a:p>
            <a:pPr eaLnBrk="1" hangingPunct="1"/>
            <a:r>
              <a:rPr lang="th-TH" altLang="th-TH" sz="5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มีประกาศหนังสือพิมพ์</a:t>
            </a:r>
          </a:p>
          <a:p>
            <a:pPr eaLnBrk="1" hangingPunct="1"/>
            <a:r>
              <a:rPr lang="th-TH" altLang="th-TH" sz="5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หน้าศาลล้มละลาย</a:t>
            </a:r>
          </a:p>
          <a:p>
            <a:pPr eaLnBrk="1" hangingPunct="1"/>
            <a:r>
              <a:rPr lang="th-TH" altLang="th-TH" sz="5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ประกาศราชกิจจานุเบกษา</a:t>
            </a:r>
          </a:p>
          <a:p>
            <a:pPr eaLnBrk="1" hangingPunct="1"/>
            <a:r>
              <a:rPr lang="th-TH" altLang="th-TH" sz="5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ต้องสร้างระบบตรวจสอบข้อมูลล้มละลาย</a:t>
            </a:r>
          </a:p>
          <a:p>
            <a:pPr eaLnBrk="1" hangingPunct="1"/>
            <a:r>
              <a:rPr lang="th-TH" altLang="th-TH" sz="50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เข้าไปดูใน เว็บไซต์ ศาลล้มละลาย กรมบังคับคดี</a:t>
            </a:r>
          </a:p>
        </p:txBody>
      </p:sp>
      <p:sp>
        <p:nvSpPr>
          <p:cNvPr id="149508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4950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485DADC7-D5CC-47F3-89E0-88DCD791930C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142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5700" y="198438"/>
            <a:ext cx="6511925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7200" b="1" dirty="0">
                <a:latin typeface="Angsana New" pitchFamily="18" charset="-34"/>
                <a:ea typeface="+mj-ea"/>
              </a:rPr>
              <a:t>      </a:t>
            </a:r>
            <a:r>
              <a:rPr lang="th-TH" sz="72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การขอรับชำระหนี้ </a:t>
            </a:r>
          </a:p>
        </p:txBody>
      </p:sp>
      <p:sp>
        <p:nvSpPr>
          <p:cNvPr id="5939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81163"/>
            <a:ext cx="7993062" cy="4627562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ต้องยื่นขอรับชำระหนี้ภายใน </a:t>
            </a:r>
            <a:r>
              <a:rPr lang="en-US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2</a:t>
            </a: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เดือน นับแต่วันโฆษณาคำสั่งพิทักษ์ทรัพย์เด็ดขาด   </a:t>
            </a:r>
          </a:p>
          <a:p>
            <a:pPr eaLnBrk="1" hangingPunct="1">
              <a:defRPr/>
            </a:pP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ถ้ามีเหตุสุดวิสัยและมีเหตุผลสมควร ศาลอาจอนุญาตให้ยื่นภายในเวลาที่กำหนดได้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5053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886B76-EC3B-46FB-B2B1-0B61284032E4}" type="slidenum">
              <a:rPr lang="th-TH" altLang="th-TH" smtClean="0"/>
              <a:pPr/>
              <a:t>143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1188" y="800100"/>
            <a:ext cx="8064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165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ในระหว่างเวลาตั้งแต่ศาลมีคำสั่งพิทักษ์ทรัพย์-เวลาที่พ้นจากล้มละลาย ลูกหนี้คนใดกระทำการ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(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) รับสินเชื่อตั้งแต่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2,000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บาทขึ้นไป โดยไม่แจ้งให้ทราบว่าตนถูกพิทักษ์ทรัพย์/ล้มละลาย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....................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มีความผิดต้องระวางโทษ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จำคุกไม่เกิน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ปี ปรับไม่เกิน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200,000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บาท หรือทั้งจำทั้งปรับ</a:t>
            </a:r>
          </a:p>
        </p:txBody>
      </p:sp>
      <p:sp>
        <p:nvSpPr>
          <p:cNvPr id="151555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chemeClr val="accent1"/>
                </a:solidFill>
                <a:latin typeface="Tahoma" pitchFamily="34" charset="0"/>
              </a:rPr>
              <a:t>สมบัติ วงศ์กำแหง 3-4 ส.ค. 62</a:t>
            </a:r>
          </a:p>
        </p:txBody>
      </p:sp>
      <p:sp>
        <p:nvSpPr>
          <p:cNvPr id="15155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C301FB-68D0-4C09-B1D9-9369E635B2E2}" type="slidenum">
              <a:rPr lang="th-TH" altLang="th-TH" smtClean="0">
                <a:solidFill>
                  <a:srgbClr val="FEFEFE"/>
                </a:solidFill>
                <a:latin typeface="Tahoma" pitchFamily="34" charset="0"/>
              </a:rPr>
              <a:pPr/>
              <a:t>144</a:t>
            </a:fld>
            <a:endParaRPr lang="th-TH" altLang="th-TH" smtClean="0">
              <a:solidFill>
                <a:srgbClr val="FEFEFE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2804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341</a:t>
            </a:r>
            <a:r>
              <a:rPr lang="th-TH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ปอ. </a:t>
            </a:r>
          </a:p>
          <a:p>
            <a:pPr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“ ผู้ใดโดยทุจริต หลอกลวงผู้อื่นด้วยการแสดงข้อความอันเป็นเท็จหรือปกปิดข้อความจริงอันควรบอกให้แจ้ง และโดยการหลอกลวงดังว่านั้น</a:t>
            </a:r>
          </a:p>
          <a:p>
            <a:pPr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ได้ไปซึ่งทรัพย์สินจากผู้ถูกหลอกลวง.......ผู้นั้นกระทำความผิดฐานฉ้อโกง</a:t>
            </a:r>
          </a:p>
          <a:p>
            <a:pPr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โทษ จำคุกไม่เกิน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3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ปี ปรับไม่เกินหกหมื่นบาท 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”</a:t>
            </a:r>
          </a:p>
        </p:txBody>
      </p:sp>
      <p:sp>
        <p:nvSpPr>
          <p:cNvPr id="152579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chemeClr val="accent1"/>
                </a:solidFill>
                <a:latin typeface="Tahoma" pitchFamily="34" charset="0"/>
              </a:rPr>
              <a:t>สมบัติ วงศ์กำแหง 3-4 ส.ค. 62</a:t>
            </a:r>
          </a:p>
        </p:txBody>
      </p:sp>
      <p:sp>
        <p:nvSpPr>
          <p:cNvPr id="15258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31744-CC06-4540-9AB2-A3D6DC720FA1}" type="slidenum">
              <a:rPr lang="th-TH" altLang="th-TH" smtClean="0">
                <a:solidFill>
                  <a:srgbClr val="FEFEFE"/>
                </a:solidFill>
                <a:latin typeface="Tahoma" pitchFamily="34" charset="0"/>
              </a:rPr>
              <a:pPr/>
              <a:t>145</a:t>
            </a:fld>
            <a:endParaRPr lang="th-TH" altLang="th-TH" smtClean="0">
              <a:solidFill>
                <a:srgbClr val="FEFEFE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ชื่อเรื่อง 3"/>
          <p:cNvSpPr>
            <a:spLocks noGrp="1"/>
          </p:cNvSpPr>
          <p:nvPr>
            <p:ph type="title"/>
          </p:nvPr>
        </p:nvSpPr>
        <p:spPr>
          <a:xfrm>
            <a:off x="628650" y="1412875"/>
            <a:ext cx="7886700" cy="3924300"/>
          </a:xfrm>
        </p:spPr>
        <p:txBody>
          <a:bodyPr/>
          <a:lstStyle/>
          <a:p>
            <a:pPr algn="ctr"/>
            <a:r>
              <a:rPr lang="th-TH" altLang="th-TH" sz="8800" b="1" smtClean="0">
                <a:solidFill>
                  <a:srgbClr val="0000FF"/>
                </a:solidFill>
                <a:latin typeface="Angsana New" pitchFamily="18" charset="-34"/>
              </a:rPr>
              <a:t>ปลดจากล้มละลายแล้ว </a:t>
            </a:r>
            <a:br>
              <a:rPr lang="th-TH" altLang="th-TH" sz="8800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th-TH" altLang="th-TH" sz="8800" b="1" smtClean="0">
                <a:solidFill>
                  <a:srgbClr val="0000FF"/>
                </a:solidFill>
                <a:latin typeface="Angsana New" pitchFamily="18" charset="-34"/>
              </a:rPr>
              <a:t>เจ้าหนี้ทวงหนี้ได้หรือไม่ </a:t>
            </a:r>
            <a:endParaRPr lang="th-TH" altLang="th-TH" sz="8800" b="1" smtClean="0">
              <a:solidFill>
                <a:srgbClr val="0000FF"/>
              </a:solidFill>
            </a:endParaRPr>
          </a:p>
        </p:txBody>
      </p:sp>
      <p:sp>
        <p:nvSpPr>
          <p:cNvPr id="15360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53604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AFBD59-9A2F-46D0-A776-A3B2535E2D7F}" type="slidenum">
              <a:rPr lang="th-TH" altLang="th-TH" smtClean="0"/>
              <a:pPr/>
              <a:t>146</a:t>
            </a:fld>
            <a:endParaRPr lang="th-TH" altLang="th-TH" smtClean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ชื่อเรื่อง 3"/>
          <p:cNvSpPr>
            <a:spLocks noGrp="1"/>
          </p:cNvSpPr>
          <p:nvPr>
            <p:ph type="title"/>
          </p:nvPr>
        </p:nvSpPr>
        <p:spPr>
          <a:xfrm>
            <a:off x="628650" y="115888"/>
            <a:ext cx="7886700" cy="1120775"/>
          </a:xfrm>
        </p:spPr>
        <p:txBody>
          <a:bodyPr/>
          <a:lstStyle/>
          <a:p>
            <a:pPr algn="ctr"/>
            <a:r>
              <a:rPr lang="th-TH" altLang="th-TH" sz="7200" b="1" smtClean="0">
                <a:solidFill>
                  <a:srgbClr val="0000FF"/>
                </a:solidFill>
                <a:latin typeface="Angsana New" pitchFamily="18" charset="-34"/>
              </a:rPr>
              <a:t>การหลุดพ้นจากล้มละลาย</a:t>
            </a:r>
            <a:endParaRPr lang="th-TH" altLang="th-TH" sz="7200" b="1" smtClean="0">
              <a:solidFill>
                <a:srgbClr val="0000FF"/>
              </a:solidFill>
            </a:endParaRPr>
          </a:p>
        </p:txBody>
      </p:sp>
      <p:sp>
        <p:nvSpPr>
          <p:cNvPr id="154627" name="ตัวแทนเนื้อหา 4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4691062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6200" b="1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.เมื่อได้แบ่งทรัพย์สินชำระหนี้ให้แก่เจ้าหนี้ที่ขอรับชำระหนี้แล้วไม่น้อยกว่า ร้อยละ </a:t>
            </a:r>
            <a:r>
              <a:rPr lang="en-US" altLang="th-TH" sz="6200" b="1" smtClean="0">
                <a:latin typeface="Angsana New" pitchFamily="18" charset="-34"/>
                <a:cs typeface="Angsana New" pitchFamily="18" charset="-34"/>
              </a:rPr>
              <a:t>50 </a:t>
            </a: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และไม่เป็นบุคคลล้มละลายทุจริต </a:t>
            </a:r>
            <a:r>
              <a:rPr lang="en-US" altLang="th-TH" sz="6200" b="1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altLang="th-TH" sz="62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ศาลสั่งปลด</a:t>
            </a:r>
          </a:p>
          <a:p>
            <a:pPr marL="0" indent="0">
              <a:buFont typeface="Arial" pitchFamily="34" charset="0"/>
              <a:buNone/>
            </a:pP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altLang="th-TH" sz="6200" b="1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altLang="th-TH" sz="62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ปลดโดยอัตโนมัติ </a:t>
            </a: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เมื่อพ้นกำหนด </a:t>
            </a:r>
            <a:r>
              <a:rPr lang="en-US" altLang="th-TH" sz="6200" b="1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altLang="th-TH" sz="6200" b="1" smtClean="0">
                <a:latin typeface="Angsana New" pitchFamily="18" charset="-34"/>
                <a:cs typeface="Angsana New" pitchFamily="18" charset="-34"/>
              </a:rPr>
              <a:t> ปี นับแต่วันที่ศาลพิพากษาให้ล้มละลาย</a:t>
            </a:r>
          </a:p>
        </p:txBody>
      </p:sp>
      <p:sp>
        <p:nvSpPr>
          <p:cNvPr id="154628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54629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5A0F41-21FE-4AEE-93D7-D45E7F8396E9}" type="slidenum">
              <a:rPr lang="th-TH" altLang="th-TH" smtClean="0"/>
              <a:pPr/>
              <a:t>147</a:t>
            </a:fld>
            <a:endParaRPr lang="th-TH" altLang="th-TH" smtClean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ชื่อเรื่อง 3"/>
          <p:cNvSpPr>
            <a:spLocks noGrp="1"/>
          </p:cNvSpPr>
          <p:nvPr>
            <p:ph type="title"/>
          </p:nvPr>
        </p:nvSpPr>
        <p:spPr>
          <a:xfrm>
            <a:off x="628650" y="220663"/>
            <a:ext cx="7886700" cy="1120775"/>
          </a:xfrm>
        </p:spPr>
        <p:txBody>
          <a:bodyPr/>
          <a:lstStyle/>
          <a:p>
            <a:pPr algn="ctr"/>
            <a:r>
              <a:rPr lang="th-TH" altLang="th-TH" sz="7200" b="1" smtClean="0">
                <a:solidFill>
                  <a:srgbClr val="0000FF"/>
                </a:solidFill>
                <a:latin typeface="Angsana New" pitchFamily="18" charset="-34"/>
              </a:rPr>
              <a:t>การหลุดพ้นจากล้มละลาย</a:t>
            </a:r>
            <a:endParaRPr lang="th-TH" altLang="th-TH" sz="7200" b="1" smtClean="0">
              <a:solidFill>
                <a:srgbClr val="0000FF"/>
              </a:solidFill>
            </a:endParaRPr>
          </a:p>
        </p:txBody>
      </p:sp>
      <p:sp>
        <p:nvSpPr>
          <p:cNvPr id="5" name="ตัวแทนเนื้อหา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44463" y="1617663"/>
            <a:ext cx="8891587" cy="4691062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.สามารถทำนิติกรรมใหม่ มี</a:t>
            </a:r>
            <a:r>
              <a:rPr lang="th-TH" sz="6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ชิวิต</a:t>
            </a: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ใหม่</a:t>
            </a:r>
            <a:endParaRPr lang="th-TH" sz="6200" b="1" dirty="0">
              <a:solidFill>
                <a:srgbClr val="C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</a:t>
            </a:r>
            <a:r>
              <a:rPr lang="en-US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62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เจ้าหนี้ที่ขอรับชำระหนี้ </a:t>
            </a: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รอแบ่งทรัพย์สินอื่นถ้ามี หนี้เก่าก่อนล้มละลาย ทวงไม่ได้ ฟ้องไม่ได้แล้ว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th-TH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en-US" sz="6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3.</a:t>
            </a:r>
            <a:r>
              <a:rPr lang="th-TH" sz="62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เจ้าหนี้ที่ไม่ขอรับชำระหนี้ </a:t>
            </a:r>
            <a:r>
              <a:rPr lang="th-TH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หนี้สูญ</a:t>
            </a:r>
            <a:endParaRPr lang="th-TH" sz="6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5652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55653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DB1E88-C8EB-41D4-A754-15C5E36E5AFF}" type="slidenum">
              <a:rPr lang="th-TH" altLang="th-TH" smtClean="0"/>
              <a:pPr/>
              <a:t>148</a:t>
            </a:fld>
            <a:endParaRPr lang="th-TH" altLang="th-TH" smtClean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3" y="-100013"/>
            <a:ext cx="7886700" cy="132556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การปรับปรุงโครงสร้างหนี้สหกรณ์</a:t>
            </a:r>
            <a:endParaRPr lang="en-US" altLang="th-TH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628775"/>
            <a:ext cx="8626475" cy="4833938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7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การปรับปรุงโครงสร้างหนี้ </a:t>
            </a:r>
            <a:r>
              <a:rPr lang="en-US" sz="7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7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การที่เจ้าหนี้ยินยอมผ่อนปรน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เงื่อนไขการชำระหนี้ให้ลูกหนี้ที่ประสบปัญหาทางการเงิน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ซึ่งตามปกติจะไม่พิจารณายินยอมให้ การยินยอมนั้น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อาจเกิดขึ้นจากเหตุผลทางเศรษฐกิจหรือทางกฎหมาย การ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ปรับโครงสร้างหนี้ที่มีปัญหารวมถึงการที่เจ้าหนี้ยึดทรัพย์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หรือกลับเข้าครอบครองสินทรัพย์ หรือการที่ลูกหนี้โอน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สินทรัพย์หรือส่วนได้เสียในส่วนของเจ้าของของลูกหนี้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3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ให้แก่เจ้าหนี้ </a:t>
            </a:r>
            <a:endParaRPr lang="en-US" sz="63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56677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933FE1-0DC9-4ED6-9644-475E455675B8}" type="slidenum">
              <a:rPr lang="en-US" altLang="th-TH" smtClean="0"/>
              <a:pPr/>
              <a:t>149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3584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BD04F4B-64F4-4A00-95C9-E1F5B29524F9}" type="slidenum">
              <a:rPr lang="th-TH" altLang="th-TH" sz="2800" smtClean="0">
                <a:solidFill>
                  <a:srgbClr val="7F7F7F"/>
                </a:solidFill>
              </a:rPr>
              <a:pPr/>
              <a:t>15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620713"/>
            <a:ext cx="8785225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ม. ๔๖  แก้เพิ่มเติม (๕)                                                                            (๕) รับฝากเงินประเภทออมทรัพย์หรือประเภทประจำจากสมาชิกหรือสหกรณ์อื่น  หรือ สมาคมฌาปนกิจสงเคราะห์ซึ่งมีสมาชิกของสมาคมนั้นไม่น้อยกว่ากึ่งหนึ่งเป็นสมาชิกของสหกรณ์ผู้รับฝากเงิน  </a:t>
            </a:r>
            <a:r>
              <a:rPr lang="th-TH" sz="4400" b="1" u="sng" dirty="0">
                <a:solidFill>
                  <a:srgbClr val="FF0000"/>
                </a:solidFill>
                <a:latin typeface="Angsana New" pitchFamily="18" charset="-34"/>
              </a:rPr>
              <a:t>หรือนิติบุคคลซึ่งมีบุคลากรหรือลูกจ้างไม่น้อยกว่ากึ่งหนึ่งของนิติบุคคลนั้นเป็นสมาชิกของสหกรณ์ ผู้รับฝากเงิน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</a:rPr>
              <a:t>  ทั้งนี้  ตามระเบียบของสหกรณ์ที่ได้รับความเห็นชอบจากนายทะเบียนสหกรณ์”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331788"/>
            <a:ext cx="8920163" cy="10541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วัตถุประสงค์การปรับปรุงโครงสร้างหนี้สหกรณ์</a:t>
            </a:r>
            <a:endParaRPr lang="en-US" altLang="th-TH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746250"/>
            <a:ext cx="8313738" cy="42545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7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5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เพื่อแก้ไขปัญหาสภาพคล่องของลูกหนี้ เพื่อให้ลูกหนี้สามารถชำระหนี้ ต่อไปได้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5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5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เป็นการลดภาระในการกันเงินสำรองจากเงินกองทุนของสหกรณ์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5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5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เป็นการเพิ่มสภาพคล่องทางการเงินให้แก่ระบบเศรษฐกิจโดยรวม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70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57701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9F2A76-A73D-491E-882D-6345D019D6D6}" type="slidenum">
              <a:rPr lang="en-US" altLang="th-TH" smtClean="0"/>
              <a:pPr/>
              <a:t>150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1788"/>
            <a:ext cx="7886700" cy="973137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คณะกรรมการปรับปรุงโครงสร้างหนี้สหกรณ์</a:t>
            </a:r>
            <a:endParaRPr lang="en-US" altLang="th-TH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altLang="th-TH" sz="5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altLang="th-TH" sz="5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ให้มีคณะกรรมการปรับโครงสร้างหนี้แก่สมาชิก  จำนวนไม่เกินกว่า  5 คน  ประกอบด้วย รองประธานกรรมการเป็นประธาน 1 คน  ฝ่ายจัดการ1 คน  นอกนั้นเป็นกรรมการ </a:t>
            </a:r>
            <a:endParaRPr lang="en-US" altLang="th-TH" sz="540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58725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A927C0-EEB7-4B77-9D6E-7CE396FF5E6F}" type="slidenum">
              <a:rPr lang="en-US" altLang="th-TH" smtClean="0"/>
              <a:pPr/>
              <a:t>151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44450"/>
            <a:ext cx="7886700" cy="9794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การติดตามเร่งรัดหนี้สิน</a:t>
            </a:r>
            <a:endParaRPr lang="en-US" altLang="th-TH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>
          <a:xfrm>
            <a:off x="107950" y="1138238"/>
            <a:ext cx="9066213" cy="56038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ก่อนครบกำหนดชำระ ครบกำหนด สัญญา ติดตามสมาชิกผู้กู้ ครั้งที่ 1 ติดตามสมาชิกผู้กู้ ครั้งที่ 2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ข้อควรระวัง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1) การมียอดต้นเงิน หรือวันที่ชำระไม่ตรงกัน ระหว่าง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สมุดคู่บัญชีเงินกู้กับบัญชีย่อยลูกหนี้เงินกู้ระยะสั้น (การ์ด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ลูกหนี้รายตัว) และบัญชีลูกหนี้ เป็นเหตุที่ทำให้เกิดการทุจริต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2) การคำนวณดอกเบี้ยผิดพลาด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59749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96042E-966A-497D-A553-7DB9149AF45F}" type="slidenum">
              <a:rPr lang="en-US" altLang="th-TH" smtClean="0"/>
              <a:pPr/>
              <a:t>152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50" y="26988"/>
            <a:ext cx="6832600" cy="979487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ข้อควรปฏิบัติในการติดตามเร่งรัดหนี้สิน</a:t>
            </a:r>
            <a:endParaRPr lang="en-US" altLang="th-TH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74638" y="1109663"/>
            <a:ext cx="8699500" cy="560387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1) กำหนดขั้นตอนการติดตามหนี้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2) กำหนดให้มีผู้ตรวจสอบหนังสือเตือนก่อนแจ้งสมาชิกผู้กู้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3) ฝ่ายจัดการต้องตรวจสอบและควบคุมมิให้เจ้าหน้าที่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ดำเนินการแทนสมาชิกซึ่งสมาชิกมิได้ทราบเรื่องมาก่อน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4) บันทึกผลการติดตามหนี้เงินกู้ค้างชำระของสมาชิก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5) บันทึกและจัดทำรายงานการประชุมคณะกรรมการ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ดำเนินการเป็นประจำทุกเดือน โดยเฉพาะรายที่มีปัญหาหนี้สิน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ค้างนาน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0773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EC3650-E504-4D32-B612-7FCE6CFC5224}" type="slidenum">
              <a:rPr lang="en-US" altLang="th-TH" smtClean="0"/>
              <a:pPr/>
              <a:t>153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16688" cy="9794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กลยุทธ์ในการติดตามเร่งรัดหนี้สิน</a:t>
            </a:r>
            <a:endParaRPr lang="en-US" altLang="th-TH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69863" y="1071563"/>
            <a:ext cx="9066212" cy="5603875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1) จัดชั้นสมาชิก และแจ้งให้สมาชิกทราบถึงประโยชน์ที่จะได้รับ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2) จัดเสวนาระหว่างสมาชิกเพื่อสร้างความเข้าใจ รับทราบปัญหา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และแลกเปลี่ยนความคิดเห็น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3) วางแผนร่วมกับลูกหนี้เพื่อเร่งรัดการชำระหนี้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4) จัดช่วงเวลาพิเศษสำหรับการชำระหนี้ โดยให้มีส่วนลดเมื่อสมาชิก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ชำระตามระยะเวลาที่กำหนด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5) ให้ประธานกลุ่มมีส่วนร่วมในการติดตามหนี้ โดยกำหนดให้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ค่าตอบแทนตามส่วนที่สหกรณ์ได้รับชำระหนี้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6) ปรับปรุงโครงสร้างหนี้ให้เหมาะสมกับความสามารถในการชำระ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หนี้ของสมาชิกแต่ละราย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1797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357182-52AD-4A23-91FB-F431C92D8D6A}" type="slidenum">
              <a:rPr lang="en-US" altLang="th-TH" smtClean="0"/>
              <a:pPr/>
              <a:t>154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167438" cy="97948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กลยุทธ์ในการติดตามเร่งรัดหนี้สิน</a:t>
            </a:r>
            <a:endParaRPr lang="en-US" altLang="th-TH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939800"/>
            <a:ext cx="9026525" cy="618013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7) ส่งเสริมสนับสนุนอาชีพแก่สมาชิก และรับชำระหนี้เป็น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ผลผลิต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8) ส่งเสริมสมาชิกให้มีการออม เพื่อชำระหนี้ตามสัดส่วนของหนี้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9) ให้สหกรณ์รับซื้อผลผลิตจากสมาชิกที่จะชำระกับสหกรณ์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10) แจ้งผู้ค้ำประกันทราบ และให้ช่วยทวงถามติดตามหนี้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11) ให้มีการติดตามหนี้อย่างสม่ำเสมอต่อเนื่อง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12) สร้างสายสัมพันธ์ระหว่างสหกรณ์กับสมาชิกให้แน่นแฟ้น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13) ดำเนินคดีตามกฎหมายกับสมาชิกและผู้ค้ำประกันที่ไม่ให้ความร่วมมือในการแก้ไขปัญหา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2821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2DF9CF-1D73-4890-B2C5-77DED47884C2}" type="slidenum">
              <a:rPr lang="en-US" altLang="th-TH" smtClean="0"/>
              <a:pPr/>
              <a:t>155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109663"/>
            <a:ext cx="7886700" cy="507047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การตีหลักประกันใช้หนี้แทนการใช้หนี้ด้วยเงิน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มาตรา 656  </a:t>
            </a: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ถ้าทำสัญญากู้ยืมเงินกัน และผู้กู้ยืมยอมรับเอาสิ่งของหรือทรัพย์สินอย่างอื่นแทนจำนวนเงินนั้นไซร้ ท่านให้คิดเป็นหนี้เงินค้างชำระโดยจำนวน</a:t>
            </a:r>
            <a:r>
              <a:rPr lang="th-TH" sz="48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เท่ากับราคาท้องตลาดแห่งสิ่งของหรือทรัพย์สินนั้นในเวลาและ ณ สถานที่ส่งมอบ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384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C423D-B1A1-45B8-BDAD-59251356D2DC}" type="slidenum">
              <a:rPr lang="en-US" altLang="th-TH" smtClean="0"/>
              <a:pPr/>
              <a:t>156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Content Placeholder 2"/>
          <p:cNvSpPr>
            <a:spLocks noGrp="1"/>
          </p:cNvSpPr>
          <p:nvPr>
            <p:ph idx="1"/>
          </p:nvPr>
        </p:nvSpPr>
        <p:spPr>
          <a:xfrm>
            <a:off x="633413" y="768350"/>
            <a:ext cx="8040687" cy="541178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3500" b="1" smtClean="0"/>
              <a:t>	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ถ้าทำสัญญากู้ยืมเงินกัน และผู้ให้กู้ยืมยอมรับเอาสิ่งของหรือทรัพย์สินอย่างอื่นเป็นการชำระหนี้แทนเงินที่กู้ยืมไซร้ หนี้อันระงับไปเพราะการชำระเช่นนั้น ท่านให้คิดเป็นจำนวน</a:t>
            </a:r>
            <a:r>
              <a:rPr lang="th-TH" altLang="th-TH" sz="4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เท่ากับราคาท้องตลาดแห่งสิ่งของหรือทรัพย์สินนั้นในเวลาและ ณ สถานที่ส่งมอบ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	ความตกลงกันอย่างใด ๆ ขัดกับข้อความดังกล่าวมานี้ ท่านว่าเป็นโมฆะ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altLang="th-TH" sz="3500" b="1" smtClean="0"/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4868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3BF03-DDD1-4A90-B0D4-E10E8AE5F32A}" type="slidenum">
              <a:rPr lang="en-US" altLang="th-TH" smtClean="0"/>
              <a:pPr/>
              <a:t>157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436563"/>
            <a:ext cx="8250238" cy="57435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การลดหนี้หรือการยกหนี้หรือการปลดหนี้ให้กับลูกหนี้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340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ถ้าเจ้าหนี้แสดงเจตนาต่อลูกหนี้ว่าจะปลดหนี้ให้ ท่านว่าหนี้นั้นก็เป็นอันระงับสิ้นไป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ถ้าหนี้มีหนังสือเป็นหลักฐาน การปลดหนี้ก็ต้องทำเป็นหนังสือด้วย หรือต้องเวนคืนเอกสารอันเป็นหลักฐานแห่งหนี้ให้แก่ลูกหนี้ หรือขีดฆ่าเอกสารนั้นเสีย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3500" b="1" dirty="0">
              <a:solidFill>
                <a:srgbClr val="0000FF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500" b="1" dirty="0"/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65892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C3021F-21D8-4952-809C-9C910A9F635A}" type="slidenum">
              <a:rPr lang="en-US" altLang="th-TH" smtClean="0"/>
              <a:pPr/>
              <a:t>158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30175"/>
            <a:ext cx="8275638" cy="43513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การลดหนี้  </a:t>
            </a: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691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ในกรณีที่เจ้าหนี้ตกลงกับลูกหนี้ อันมีผลเป็น</a:t>
            </a:r>
            <a:r>
              <a:rPr lang="th-TH" sz="4400" b="1" u="sng" dirty="0">
                <a:solidFill>
                  <a:schemeClr val="accent2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การลดจำนวนหนี้ที่มีการค้ำประกัน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รวมทั้งดอกเบี้ย ค่าสินไหมทดแทน หรือค่าภาระติดพันอันเป็นอุปกรณ์แห่งหนี้รายนั้น ให้เจ้าหนี้มีหนังสือแจ้งให้ผู้ค้ำประกันทราบถึงข้อตกลงดังกล่าวภายในหกสิบวันนับแต่วันที่ตกลงกันนั้น ถ้าลูกหนี้ได้ชำระหนี้ตามที่ได้ลดแล้วก็ดี ลูกหนี้ชำระหนี้ตามที่ได้ลดไม่ครบถ้วนแต่ผู้ค้ำประกันได้ชำระหนี้ส่วนที่เหลือนั้นแล้วก็ดี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6915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900" smtClean="0">
                <a:solidFill>
                  <a:srgbClr val="898989"/>
                </a:solidFill>
                <a:latin typeface="Arial" pitchFamily="34" charset="0"/>
              </a:rPr>
              <a:t>สมบัติ วงศ์กำแหง 3-4 ส.ค. 62</a:t>
            </a:r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66916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9DA724-56FC-4748-A31C-F7D0073BF11F}" type="slidenum">
              <a:rPr lang="en-US" altLang="th-TH" sz="900" smtClean="0">
                <a:solidFill>
                  <a:srgbClr val="898989"/>
                </a:solidFill>
                <a:latin typeface="Arial" pitchFamily="34" charset="0"/>
              </a:rPr>
              <a:pPr/>
              <a:t>159</a:t>
            </a:fld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04838" y="404813"/>
            <a:ext cx="7783512" cy="61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(๖) ให้กู้ ให้สินเชื่อ ให้ยืม ให้เช่า ให้เช่าซื้อ โอน 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รับจำนองหรือรับจำนำ ซึ่งทรัพย์สินแก่สมาชิก 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หรือของสมาชิก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(๗) จัดให้ได้มา ซื้อ ถือกรรมสิทธิ์หรือทรัพยสิทธิฯ 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หรือสิทธิการเช่าซื้อ จำนองหรือจำนำ ขายหรือ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จำหน่ายด้วยวิธีอื่นใดซึ่งทรัพย์สิน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(๘) ให้สหกรณ์อื่นกู้ยืมเงินได้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(๙) ดำเนินกิจการอย่างอื่นบรรดาที่เกี่ยวกับ/เนื่อง</a:t>
            </a:r>
          </a:p>
          <a:p>
            <a:pPr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ใน</a:t>
            </a:r>
            <a:r>
              <a:rPr lang="th-TH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การจัด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ให้สำเร็จตามวัตถุประสงค์ของสหกรณ์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6868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590076-036C-430D-AF32-DE7DF6705E0B}" type="slidenum">
              <a:rPr lang="th-TH" altLang="th-TH" smtClean="0"/>
              <a:pPr/>
              <a:t>16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Content Placeholder 2"/>
          <p:cNvSpPr>
            <a:spLocks noGrp="1"/>
          </p:cNvSpPr>
          <p:nvPr>
            <p:ph idx="1"/>
          </p:nvPr>
        </p:nvSpPr>
        <p:spPr>
          <a:xfrm>
            <a:off x="117475" y="446088"/>
            <a:ext cx="8923338" cy="59563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มาตรา 691 (ต่อ)</a:t>
            </a:r>
            <a:endParaRPr lang="th-TH" altLang="th-TH" sz="4400" smtClean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หรือลูกหนี้ไม่ชำระหนี้ตามที่ได้ลดแต่ผู้ค้ำประกันได้ชำระหนี้ตามที่ได้ลดนั้นแล้วก็ดี ให้ผู้ค้ำประกันเป็นอันหลุดพ้นจากการค้ำประกัน ในการชำระหนี้ของผู้ค้ำประกันดังกล่าว ผู้ค้ำประกันมีสิทธิชำระหนี้ได้แม้จะล่วงเลยกำหนดเวลาชำระหนี้ตามที่ได้ลด</a:t>
            </a:r>
            <a:r>
              <a:rPr lang="th-TH" altLang="th-TH" sz="4400" b="1" u="sng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แต่ต้องไม่เกินหกสิบวันนับแต่วันที่ครบกำหนดเวลาชำระหนี้ดังกล่าว ในกรณีที่เจ้าหนี้มีหนังสือแจ้งให้ผู้ค้ำประกันทราบถึงข้อตกลงดังกล่าว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เมื่อล่วงเลยกำหนดเวลาชำระหนี้ตามที่ได้ลดแล้ว</a:t>
            </a:r>
            <a:endParaRPr lang="en-US" altLang="th-TH" sz="44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7939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900" smtClean="0">
                <a:solidFill>
                  <a:srgbClr val="898989"/>
                </a:solidFill>
                <a:latin typeface="Arial" pitchFamily="34" charset="0"/>
              </a:rPr>
              <a:t>สมบัติ วงศ์กำแหง 3-4 ส.ค. 62</a:t>
            </a:r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67940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6FBBD3-A0C3-4B1E-B22B-27F29235EB77}" type="slidenum">
              <a:rPr lang="en-US" altLang="th-TH" sz="900" smtClean="0">
                <a:solidFill>
                  <a:srgbClr val="898989"/>
                </a:solidFill>
                <a:latin typeface="Arial" pitchFamily="34" charset="0"/>
              </a:rPr>
              <a:pPr/>
              <a:t>160</a:t>
            </a:fld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74638" y="300038"/>
            <a:ext cx="8464550" cy="43513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691 (ต่อ)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ให้ผู้ค้ำประกันมีสิทธิชำระหนี้ได้ภายใน </a:t>
            </a:r>
            <a:r>
              <a:rPr lang="en-US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วันนับแต่วันที่เจ้าหนี้มีหนังสือแจ้งให้ผู้ค้ำ</a:t>
            </a:r>
            <a:r>
              <a:rPr lang="th-TH" sz="4400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ฯท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ราบถึงข้อตกลงนั้น  ทั้งนี้ ข้อตกลงที่ทำขึ้นภายหลังที่ลูกหนี้ผิดนัดชำระหนี้แล้ว หากในข้อตกลงนั้นมีการขยายเวลาชำระหนี้ให้แก่ลูกหนี้ มิให้ถือว่าเป็นการผ่อนเวลาตามมาตรา 700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ข้อตกลงใดที่มีผลเป็นการเพิ่มภาระแก่ผู้ค้ำประกันให้มากกว่าที่บัญญัติไว้ในวรรคหนึ่ง ข้อตกลงนั้นเป็นโมฆะ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896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900" smtClean="0">
                <a:solidFill>
                  <a:srgbClr val="898989"/>
                </a:solidFill>
                <a:latin typeface="Arial" pitchFamily="34" charset="0"/>
              </a:rPr>
              <a:t>สมบัติ วงศ์กำแหง 3-4 ส.ค. 62</a:t>
            </a:r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6896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B8248F-CC6E-4027-B430-8CEDD9233BAE}" type="slidenum">
              <a:rPr lang="en-US" altLang="th-TH" sz="900" smtClean="0">
                <a:solidFill>
                  <a:srgbClr val="898989"/>
                </a:solidFill>
                <a:latin typeface="Arial" pitchFamily="34" charset="0"/>
              </a:rPr>
              <a:pPr/>
              <a:t>161</a:t>
            </a:fld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4813" y="496888"/>
            <a:ext cx="8739187" cy="6165850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การผ่อนเวลา 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กรณีมี-ไม่มีผู้ค้ำประกัน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700                                                         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ถ้าค้ำประกันหนี้อันจะต้องชำระ ณ เวลามีกำหนด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แน่นอนและ</a:t>
            </a: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เจ้าหนี้ยอมผ่อนเวลาให้แก่ลูกหนี้ 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ผู้ค้ำประกัน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ย่อมหลุดพ้นจากความรับผิด เว้นแต่</a:t>
            </a:r>
            <a:r>
              <a:rPr lang="th-TH" sz="4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ผู้ค้ำประกันจะได้ตกลง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ด้วยในการผ่อนเวลานั้น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ข้อตกลงที่ผู้ค้ำประกัน</a:t>
            </a: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ทำไว้ล่วงหน้า</a:t>
            </a: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ก่อนเจ้าหนี้ผ่อน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เวลาอันมีผลเป็นการยินยอมให้เจ้าหนี้ผ่อนเวลา ข้อตกลงนั้นใช้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บังคับมิได้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 ความในวรรคสอง มิให้ใช้บังคับแก่กรณีผู้ค้ำประกันซึ่งเป็น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สถาบันการเงินหรือค้ำประกันเพื่อสินจ้างเป็นปกติธุระ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3500" b="1" dirty="0"/>
          </a:p>
        </p:txBody>
      </p:sp>
      <p:sp>
        <p:nvSpPr>
          <p:cNvPr id="16998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900" smtClean="0">
                <a:solidFill>
                  <a:srgbClr val="898989"/>
                </a:solidFill>
                <a:latin typeface="Arial" pitchFamily="34" charset="0"/>
              </a:rPr>
              <a:t>สมบัติ วงศ์กำแหง 3-4 ส.ค. 62</a:t>
            </a:r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169988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CAACC1-4CCE-4EFB-8C6F-AD558EE84476}" type="slidenum">
              <a:rPr lang="en-US" altLang="th-TH" sz="900" smtClean="0">
                <a:solidFill>
                  <a:srgbClr val="898989"/>
                </a:solidFill>
                <a:latin typeface="Arial" pitchFamily="34" charset="0"/>
              </a:rPr>
              <a:pPr/>
              <a:t>162</a:t>
            </a:fld>
            <a:endParaRPr lang="en-US" altLang="th-TH" sz="900" smtClean="0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88913"/>
            <a:ext cx="85788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การหักกลบลบหนี้ ตามมาตรา </a:t>
            </a:r>
            <a:r>
              <a:rPr lang="en-US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42</a:t>
            </a:r>
            <a:r>
              <a:rPr lang="th-TH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</a:p>
        </p:txBody>
      </p:sp>
      <p:sp>
        <p:nvSpPr>
          <p:cNvPr id="5120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ห้ามมิให้เจ้าหนี้ของสมาชิกใช้สิทธิเรียกร้องหรือ</a:t>
            </a:r>
            <a:r>
              <a:rPr lang="th-TH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อายัดเงิน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ค่าหุ้นของสมาชิกผู้นั้น และเมื่อสมาชิกภาพสิ้นสุดลง สหกรณ์มีสิทธินำเงินตามมูลค่าหุ้นที่สมาชิกมีอยู่</a:t>
            </a:r>
            <a:r>
              <a:rPr lang="th-TH" sz="4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มา</a:t>
            </a:r>
            <a:r>
              <a:rPr lang="th-TH" sz="4400" b="1" u="sng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หักกลบลบหนี้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ที่สมาชิกผูกพันต้องชำระหนี้แก่สหกรณ์ได้และ</a:t>
            </a:r>
            <a:r>
              <a:rPr lang="th-TH" sz="44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ให้สหกรณ์มีฐานะเป็นเจ้าหนี้บุริมสิทธิพิเศษเหนือเงินค่าหุ้นนั้น</a:t>
            </a: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en-US" sz="4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44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7101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1D6A5B-A609-4067-AE35-424B645A7394}" type="slidenum">
              <a:rPr lang="th-TH" altLang="th-TH" smtClean="0"/>
              <a:pPr/>
              <a:t>163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88913"/>
            <a:ext cx="85788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การหักกลบลบหนี้ ตามมาตรา </a:t>
            </a:r>
            <a:r>
              <a:rPr lang="en-US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42</a:t>
            </a:r>
            <a:r>
              <a:rPr lang="th-TH" sz="50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 </a:t>
            </a:r>
          </a:p>
        </p:txBody>
      </p:sp>
      <p:sp>
        <p:nvSpPr>
          <p:cNvPr id="5120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-สามารถดำเนินการได้เมื่อ สิ้นสุดสมาชิกภาพ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-เป็นหนี้เงินเหมือนกัน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-หนี้ทั้งสองฝ่ายถึงกำหนดชำระแล้ว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-เพียงแจ้งให้ลูกหนี้หรือผู้ค้ำประกันทราบ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-ไม่ต้องได้รับความยินยอมจากผู้ถูกหัก</a:t>
            </a:r>
            <a:endParaRPr lang="th-TH" sz="4800" b="1" dirty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7203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90FC40-AD5A-4A03-8534-FFF15BE213A0}" type="slidenum">
              <a:rPr lang="th-TH" altLang="th-TH" smtClean="0"/>
              <a:pPr/>
              <a:t>164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4450"/>
            <a:ext cx="8283575" cy="1325563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0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คณะกรรมการปรับปรุงโครงสร้างหนี้</a:t>
            </a:r>
            <a:endParaRPr lang="en-US" altLang="th-TH" sz="60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830388"/>
            <a:ext cx="8262937" cy="4770437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7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อำนาจหน้าที่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6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กำหนดวันปรับโครงสร้างหนี้ในคราวประชุม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คณะกรรมการปรับโครงสร้างหนี้ แล้วนำเสนอ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คณะกรรมการดำเนินการเพื่อพิจารณา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การขยายระยะเวลาการส่งชำระหนี้เงินกู้ทุก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6400" b="1" dirty="0">
                <a:solidFill>
                  <a:schemeClr val="bg2">
                    <a:lumMod val="1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  ให้เป็นไปตามที่คณะกรรมการเห็นสมควร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73061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7D23D2-78B0-437E-915D-7C9B3D99C9BE}" type="slidenum">
              <a:rPr lang="en-US" altLang="th-TH" smtClean="0"/>
              <a:pPr/>
              <a:t>165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44450"/>
            <a:ext cx="8732838" cy="1325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อำนาจหน้าที่ของคณะกรรมการปรับปรุงโครงสร้างหนี้</a:t>
            </a:r>
            <a:endParaRPr lang="en-US" sz="4800" b="1" dirty="0">
              <a:solidFill>
                <a:srgbClr val="002060"/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28800"/>
            <a:ext cx="8281988" cy="435133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5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ให้คณะกรรมการปรับโครงสร้างหนี้เสนอรายงานผลการปรับโครงสร้างหนี้ ต่อคณะกรรมการดำเนินการ เพื่อพิจารณาให้ความเห็นชอบ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5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สหกรณ์จะทำการปรับปรุงข้อมูลตามข้อตกลงใน การปรับ โครงสร้างหนี้ของสมาชิกรายนั้น ๆ   เมื่อคณะกรรมการดำเนิน การได้มีมติเห็นชอบแล้ว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5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การขยายระยะเวลาการชำระหนี้เงินกู้ทุกประเภท  ให้เป็น ไปตามที่คณะกรรมการเห็นสมควร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74085" name="ตัวแทนหมายเลขสไลด์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224D69-BDAF-47B9-A9E2-3AFDAE2A263C}" type="slidenum">
              <a:rPr lang="en-US" altLang="th-TH" smtClean="0"/>
              <a:pPr/>
              <a:t>166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-57150"/>
            <a:ext cx="82486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สาระสำคัญในสัญญาปรับปรุงโครงสร้างหนี้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5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หนี้ที่ลูกหนี้และเจ้าหนี้ตกลงกัน ณ วันที่ทำสัญญาปรับปรุงโครงสร้างหนี้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5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ลูกหนี้ตกลงยอมรับว่า มีภาระหนี้สินกับเจ้าหนี้ เป็นเงินต้น ดอกเบี้ยในอัตราใด เริ่มต้นคิดดอกเบี้ยตั้งแต่เมื่อใด เป็นต้น</a:t>
            </a:r>
            <a:endParaRPr lang="en-US" sz="5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75109" name="ตัวแทนหมายเลขสไลด์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A6C39-93BC-44C9-8ED8-EFE3E74120F1}" type="slidenum">
              <a:rPr lang="en-US" altLang="th-TH" smtClean="0"/>
              <a:pPr/>
              <a:t>167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22275" y="479425"/>
            <a:ext cx="8347075" cy="5713413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th-TH" sz="4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หลักประกันที่ลูกหนี้เคยให้ไว้เป็นประกัน เช่น การจำนองบ้านและที่ดินไว้เพื่อประกันการชำระหนี้ ไม่ว่าจะเป็นของลูกหนี้เองหรือของบุคคลภายนอก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เจ้าหนี้และลูกหนี้/บุคคลภายนอกที่เป็นเจ้าของทรัพย์จำนอง ต้องมีข้อตกลงว่า ยอมรับและยืนยันว่าหลักประกันที่ให้ไว้ยังคงเป็นหลักประกันในการชำระหนี้ให้แก่เจ้าหนี้ตามสัญญาปรับปรุงโครงสร้างหนี้ต่อไป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76132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6B1E4B-2B28-4CDF-82D7-221E64736708}" type="slidenum">
              <a:rPr lang="en-US" altLang="th-TH" smtClean="0"/>
              <a:pPr/>
              <a:t>168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Content Placeholder 2"/>
          <p:cNvSpPr>
            <a:spLocks noGrp="1"/>
          </p:cNvSpPr>
          <p:nvPr>
            <p:ph idx="1"/>
          </p:nvPr>
        </p:nvSpPr>
        <p:spPr>
          <a:xfrm>
            <a:off x="541338" y="711200"/>
            <a:ext cx="7978775" cy="5468938"/>
          </a:xfrm>
        </p:spPr>
        <p:txBody>
          <a:bodyPr/>
          <a:lstStyle/>
          <a:p>
            <a:pPr marL="514350" indent="-514350" eaLnBrk="1" hangingPunct="1">
              <a:buFont typeface="Calibri Light" pitchFamily="34" charset="0"/>
              <a:buAutoNum type="arabicPeriod" startAt="3"/>
            </a:pPr>
            <a:r>
              <a:rPr lang="th-TH" altLang="th-TH" sz="4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รายละเอียดเงื่อนไขอื่น เช่น 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•	การเปลี่ยนแปลงอัตราดอกเบี้ย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•	การชำระดอกเบี้ย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•	การเปลี่ยนแปลงการชำระหนี้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•	ลูกหนี้ ตกลงยินยอมให้เจ้าหนี้นำเงินที่ได้รับเข้า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ชำระหนี้โดยทันที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•	กรณีมีหลักประกันเพิ่มเติม</a:t>
            </a:r>
          </a:p>
          <a:p>
            <a:pPr marL="228600" lvl="1" indent="0" eaLnBrk="1" hangingPunct="1">
              <a:buFont typeface="Wingdings 2" pitchFamily="18" charset="2"/>
              <a:buNone/>
            </a:pPr>
            <a:endParaRPr lang="en-US" altLang="th-TH" sz="3300" smtClean="0"/>
          </a:p>
        </p:txBody>
      </p:sp>
      <p:sp>
        <p:nvSpPr>
          <p:cNvPr id="177155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  <a:endParaRPr lang="en-US" altLang="th-TH" smtClean="0">
              <a:solidFill>
                <a:srgbClr val="898989"/>
              </a:solidFill>
            </a:endParaRPr>
          </a:p>
        </p:txBody>
      </p:sp>
      <p:sp>
        <p:nvSpPr>
          <p:cNvPr id="177156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F98A94-1C67-4B4D-AA92-A98F2E055B05}" type="slidenum">
              <a:rPr lang="en-US" altLang="th-TH" smtClean="0"/>
              <a:pPr/>
              <a:t>169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789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095E1DD-E3AE-44A5-8F18-2ED15D962A72}" type="slidenum">
              <a:rPr lang="th-TH" altLang="th-TH" sz="2800" smtClean="0">
                <a:solidFill>
                  <a:srgbClr val="7F7F7F"/>
                </a:solidFill>
              </a:rPr>
              <a:pPr/>
              <a:t>17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119188"/>
            <a:ext cx="87852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800" b="1"/>
              <a:t>ม.๕๑/๑  ในการดำเนินกิจการของสหกรณ์  คกก.ดำเนินการสหกรณ์  กรรมการ  หรือผู้จัดการต้องปฏิบัติหน้าที่ให้เป็นไป</a:t>
            </a:r>
            <a:r>
              <a:rPr lang="th-TH" altLang="th-TH" sz="4800" b="1" u="sng">
                <a:solidFill>
                  <a:srgbClr val="FF0000"/>
                </a:solidFill>
              </a:rPr>
              <a:t>ตามกฎหมาย  วัตถุประสงค์  ขอบเขตแห่งการดำเนินกิจการ ที่จะพึงดำเนินการได้ของสหกรณ์  ข้อบังคับของสหกรณ์  และมติที่ประชุมใหญ่</a:t>
            </a:r>
            <a:r>
              <a:rPr lang="th-TH" altLang="th-TH" sz="4800" b="1"/>
              <a:t> ทั้งนี้  ด้วยความซื่อสัตย์สุจริต และระมัดระวังรักษาผลประโยชน์ของสหกรณ์หรือสมาชิก 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๕๑/๑-๓, ๕๒, ๕๓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68338" y="736600"/>
            <a:ext cx="7886700" cy="3160713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ข้อตกลงอื่นๆที่เอื้อประโยชน์ให้กับเจ้าหนี้ในการติดตามผลการชำระหนี้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ลูกหนี้ยินยอมให้ตัวแทนของเจ้าหนี้เข้าตรวจดูหลักประกัน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ลูกหนี้จะต้องเอาประกันภัยและจัดการต่ออายุกรมธรรม์ประกันภัยในทรัพย์สินที่เป็นหลักประกัน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ลูกหนี้จะแจ้งให้เจ้าหนี้ทราบทันทีเมื่อมีข้อพิพาทในคดีอื่น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8179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  <a:endParaRPr lang="en-US" altLang="th-TH" smtClean="0">
              <a:solidFill>
                <a:srgbClr val="898989"/>
              </a:solidFill>
            </a:endParaRPr>
          </a:p>
        </p:txBody>
      </p:sp>
      <p:sp>
        <p:nvSpPr>
          <p:cNvPr id="178180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9E7D57-A515-4C7F-A563-8C93446054BC}" type="slidenum">
              <a:rPr lang="en-US" altLang="th-TH" smtClean="0"/>
              <a:pPr/>
              <a:t>170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63538" y="711200"/>
            <a:ext cx="8509000" cy="43513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การกระทำที่เป็นการผิดสัญญาปรับปรุงโครงสร้างหนี้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ลูกหนี้ผิดนัดชำระเงินจำนวนใดๆ ที่ถึงกำหนดตามสัญญานี้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ลูกหนี้ไม่ปฏิบัติตามสัญญาข้อหนึ่งข้อใด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คำรับรองหรือคำยืนยันใดๆ ที่ลูกหนี้ให้ไว้ตามสัญญานี้ เป็นคำรับรองหรือคำยืนยันที่ไม่เป็นความจริง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หนี้หรือภาระใดๆ ของลูกหนี้ที่มีอยู่กับบุคคลใดๆ หรือลูกหนี้ผิดนัดชำระหนี้นั้นถึงกำหนดชำระ</a:t>
            </a:r>
          </a:p>
        </p:txBody>
      </p:sp>
      <p:sp>
        <p:nvSpPr>
          <p:cNvPr id="17920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  <a:endParaRPr lang="en-US" altLang="th-TH" smtClean="0">
              <a:solidFill>
                <a:srgbClr val="898989"/>
              </a:solidFill>
            </a:endParaRPr>
          </a:p>
        </p:txBody>
      </p:sp>
      <p:sp>
        <p:nvSpPr>
          <p:cNvPr id="17920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831195-BB3C-432D-A461-EAB1B66A3E2C}" type="slidenum">
              <a:rPr lang="en-US" altLang="th-TH" smtClean="0"/>
              <a:pPr/>
              <a:t>171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2263"/>
            <a:ext cx="9144000" cy="62039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การกระทำที่เป็นการผิดสัญญาปรับปรุงโครงสร้างหนี้ </a:t>
            </a:r>
            <a:r>
              <a:rPr lang="th-TH" sz="44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ลูกหนี้เข้าทำความตกลงใดๆ กับเจ้าหนี้ หรือถูกพิทักษ์ทรัพย์หรือเป็นบุคคลผู้มีหนี้สินล้นพ้นตัว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มีเหตุการณ์ใดๆ เกิดขึ้น ทำให้เจ้าหนี้เชื่อได้ว่าได้เกิดการเปลี่ยนแปลงในทางที่ไม่เป็นคุณกับการประกอบกิจการของลูกหนี้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ผู้ค้ำประกัน(ถ้ามี) เสียชีวิตหรือตกเป็นผู้ไร้ความสามารถ หรือเลิกกิจการ หรือปิดกิจการหรือถูกพิทักษ์ทรัพย์ หรือขอยกเลิกการค้ำประกัน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80228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1D1A1D-A017-4239-BFDD-483A36F3AAE4}" type="slidenum">
              <a:rPr lang="en-US" smtClean="0"/>
              <a:pPr/>
              <a:t>172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779463"/>
            <a:ext cx="7886700" cy="5400675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ผลทางกฎหมายหากลูกหนี้ผิดสัญญาปรับปรุงโครงสร้างหนี้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ลูกหนี้ตกลงยินยอมให้เจ้าหนี้คิดดอกเบี้ย เมื่อลูกหนี้ เกิดกรณีผิดสัญญา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ให้ถือว่าเป็นการผิดนัดในจำนวนหนี้ตามสัญญาสินเชื่อทั้งหมด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ให้ถือว่าข้อตกลงผ่อนปรนต่างๆ ตามที่ระบุไว้ในสัญญาฉบับนี้ เป็นอันสิ้นสุดลงทันที</a:t>
            </a:r>
            <a:endParaRPr lang="en-US" sz="4400" b="1" dirty="0">
              <a:solidFill>
                <a:srgbClr val="0000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3300" dirty="0"/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81252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C4C7C3-3B70-480B-A344-528CC08331B3}" type="slidenum">
              <a:rPr lang="en-US" smtClean="0"/>
              <a:pPr/>
              <a:t>173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744538"/>
            <a:ext cx="7886700" cy="543560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th-TH" sz="4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ผลทางกฎหมายหากลูกหนี้ผิดสัญญา </a:t>
            </a:r>
            <a:r>
              <a:rPr lang="th-TH" sz="44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(ต่อ)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ให้ถือว่าบรรดาหนี้สินทั้งหมด เป็นอันถึงกำหนดชำระทันที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ลูกหนี้ตกลง</a:t>
            </a:r>
            <a:r>
              <a:rPr lang="th-TH" sz="4400" b="1" u="sng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ชำระหนี้ตามมูลหนี้เดิม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เจ้าหนี้มีสิทธิที่จะระงับการใช้วงเงินสินเชื่อตามสัญญาสินเชื่อทั้งหมดหรือบางส่วนได้ทันที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th-TH" sz="3300" dirty="0"/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82276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8B012-B201-44B4-A83E-BC656E581D76}" type="slidenum">
              <a:rPr lang="en-US" smtClean="0"/>
              <a:pPr/>
              <a:t>174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</a:rPr>
              <a:t>ข้อดีของการปรับปรุงโครงสร้างหนี้</a:t>
            </a:r>
            <a:br>
              <a:rPr lang="th-TH" sz="4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</a:rPr>
              <a:t>เมื่อเปรียบเทียบกับการดำเนินคดีในชั้นศาล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01650" y="1952625"/>
            <a:ext cx="8150225" cy="42068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ประโยชน์ของการเจรจาต่อรอง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ช่วยรักษาความลับระหว่างคู่กรณีได้เด็ดขาด เนื่องจาก ไม่มีบุคคลภายนอกเข้ามารับรู้ด้วย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ประหยัดค่าใช้จ่าย เนื่องจากคู่กรณีไม่ต้องเสียค่าใช้จ่ายอื่นเพิ่มเติม เช่น ค่าทนายความ หรือค่าตอบแทนอนุญาโตตุลาการ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sz="3500" dirty="0"/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83301" name="ตัวแทนหมายเลขสไลด์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86157A-2A5D-484D-A5F9-B11861CAD28F}" type="slidenum">
              <a:rPr lang="en-US" smtClean="0"/>
              <a:pPr/>
              <a:t>175</a:t>
            </a:fld>
            <a:endParaRPr lang="en-US" smtClean="0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2651125" y="5775325"/>
            <a:ext cx="62753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Cordia New" panose="020B0304020202020204" pitchFamily="34" charset="-34"/>
              </a:rPr>
              <a:t>ที่มา 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+mn-cs"/>
              </a:rPr>
              <a:t>:</a:t>
            </a: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Cordia New" panose="020B0304020202020204" pitchFamily="34" charset="-34"/>
              </a:rPr>
              <a:t> กฤติน จันทร์สนธิมา บทบัณฑิต เล่มที่ 67 ตอน 3 เนติบัณฑิตยสภา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73063" y="439738"/>
            <a:ext cx="8324850" cy="5888037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ประโยชน์ของการเจรจาต่อรอง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ทำให้เกิดความรวดเร็ว เพราะการเจรจาต่อรอง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ขึ้นอยู่กับคู่กรณีที่มีข้อพิพาทกันเท่านั้น ไม่ได้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ขึ้นอยู่กับการว่างหรือไม่ของบุคคลภายนอก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เช่น ผู้ไกล่เกลี่ย อนุญาโตตุลาการ ผู้พิพากษา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 </a:t>
            </a: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ทำได้ง่ายและสะดวกกว่าวิธีอื่น ทำได้ทุกเวลาและ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ทุกสถานที่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  </a:t>
            </a: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ข้อพิพาทระงับลงได้ โดยสัมพันธภาพระหว่าง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th-TH" sz="48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คู่กรณียังดีดังเดิม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eriod" startAt="5"/>
              <a:defRPr/>
            </a:pPr>
            <a:endParaRPr lang="en-US" sz="3500" dirty="0">
              <a:solidFill>
                <a:srgbClr val="0000FF"/>
              </a:solidFill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en-US"/>
          </a:p>
        </p:txBody>
      </p:sp>
      <p:sp>
        <p:nvSpPr>
          <p:cNvPr id="18432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1BD631-BE37-41ED-A5F3-38632D63F2A9}" type="slidenum">
              <a:rPr lang="en-US" smtClean="0"/>
              <a:pPr/>
              <a:t>176</a:t>
            </a:fld>
            <a:endParaRPr lang="en-US" smtClean="0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390775" y="6197600"/>
            <a:ext cx="6307138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Cordia New" panose="020B0304020202020204" pitchFamily="34" charset="-34"/>
              </a:rPr>
              <a:t>ที่มา </a:t>
            </a:r>
            <a:r>
              <a:rPr lang="en-US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+mn-cs"/>
              </a:rPr>
              <a:t>:</a:t>
            </a:r>
            <a:r>
              <a:rPr lang="th-TH" sz="22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cs typeface="Cordia New" panose="020B0304020202020204" pitchFamily="34" charset="-34"/>
              </a:rPr>
              <a:t> กฤติน จันทร์สนธิมา บทบัณฑิต เล่มที่ 67 ตอน 3 เนติบัณฑิตยสภา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468313" y="571500"/>
            <a:ext cx="80851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6000" b="1">
                <a:solidFill>
                  <a:srgbClr val="FF0000"/>
                </a:solidFill>
                <a:latin typeface="Angsana New" pitchFamily="18" charset="-34"/>
              </a:rPr>
              <a:t>ข้อควรระวังในการปรับโครงสร้างหนี้</a:t>
            </a:r>
          </a:p>
          <a:p>
            <a:pPr eaLnBrk="1" hangingPunct="1"/>
            <a:r>
              <a:rPr lang="th-TH" altLang="th-TH" sz="4800" b="1">
                <a:latin typeface="Angsana New" pitchFamily="18" charset="-34"/>
              </a:rPr>
              <a:t>     - ควรเป็นเรื่องของการผ่อนผันการชำระหนี้</a:t>
            </a:r>
          </a:p>
          <a:p>
            <a:pPr eaLnBrk="1" hangingPunct="1"/>
            <a:r>
              <a:rPr lang="th-TH" altLang="th-TH" sz="4800" b="1">
                <a:latin typeface="Angsana New" pitchFamily="18" charset="-34"/>
              </a:rPr>
              <a:t>        เป็นการชั่วคราว</a:t>
            </a:r>
          </a:p>
          <a:p>
            <a:pPr eaLnBrk="1" hangingPunct="1"/>
            <a:r>
              <a:rPr lang="th-TH" altLang="th-TH" sz="4800" b="1">
                <a:latin typeface="Angsana New" pitchFamily="18" charset="-34"/>
              </a:rPr>
              <a:t>     - ไม่ควรทำการแปลงหนี้ใหม่</a:t>
            </a:r>
          </a:p>
          <a:p>
            <a:pPr eaLnBrk="1" hangingPunct="1"/>
            <a:r>
              <a:rPr lang="th-TH" altLang="th-TH" sz="4800" b="1">
                <a:latin typeface="Angsana New" pitchFamily="18" charset="-34"/>
              </a:rPr>
              <a:t>     - การปรับโครงสร้างหนี้ของผู้กู้ต้อง</a:t>
            </a:r>
          </a:p>
          <a:p>
            <a:pPr eaLnBrk="1" hangingPunct="1"/>
            <a:r>
              <a:rPr lang="th-TH" altLang="th-TH" sz="4800" b="1">
                <a:latin typeface="Angsana New" pitchFamily="18" charset="-34"/>
              </a:rPr>
              <a:t>       ได้รับความยินยอมจากผู้ค้ำประกัน</a:t>
            </a:r>
          </a:p>
        </p:txBody>
      </p:sp>
      <p:sp>
        <p:nvSpPr>
          <p:cNvPr id="185347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772953-5A6C-4B3A-A60F-CCD333D78F1E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177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481013" y="2357438"/>
            <a:ext cx="818991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การวางแนวทางแก้หนี้ที่มีปัญหา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8637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361EA2-5118-47A2-9C2D-A3158434D3D9}" type="slidenum">
              <a:rPr lang="th-TH" altLang="th-TH" smtClean="0"/>
              <a:pPr/>
              <a:t>178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95288" y="266700"/>
            <a:ext cx="8497887" cy="6186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แนวทางแก้หนี้ที่มีปัญหา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-กรณีครบกำหนดชำระเงินคืน  แต่สมาชิกส่งไม่ตรงตามกำหนด  ให้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แยกกลุ่มปัญหาให้ชัดเจน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เช่น  กลุ่มที่ตั้งใจไม่คืนเงิน(ไม่ยอมชำระหนี้)   กลุ่มที่ประสบปัญหากู้ไปแล้วทำไม่ประสบผลสำเร็จ (ไม่สามารถชำระหนี้) และกลุ่มที่ใช้เงินกู้ไม่ตรงตามวัตถุประสงค์ เป็นต้น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-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เจ้าหน้าที่ร่วมกัน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ติดตาม อย่างต่อเนื่อง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ให้คำปรึกษาอย่าง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ใกล้ชิด</a:t>
            </a:r>
          </a:p>
          <a:p>
            <a:pPr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-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กรณีลูกหนี้ผิดนัด  ให้ดำเนินการติดตามทวงหนี้  เช่น  ประสานทางโทรศัพท์   ทำหนังสือแจ้งเตือน ครั้งที่ 1  ครั้งที่ 2  ครั้งที่ 3 ออกเยี่ยมบ้าน เป็นต้น  หลังจากออกเยี่ยมบ้านหากไม่มาชำระหนี้ให้ดำเนินคดีตามกฎหมายต่อไป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8739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9504A5-CC9A-4605-845E-5AA959E93DB8}" type="slidenum">
              <a:rPr lang="th-TH" altLang="th-TH" smtClean="0"/>
              <a:pPr/>
              <a:t>179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8915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0BF79D1-141A-465F-A10D-E6EDF55480C4}" type="slidenum">
              <a:rPr lang="th-TH" altLang="th-TH" sz="2800" smtClean="0">
                <a:solidFill>
                  <a:srgbClr val="7F7F7F"/>
                </a:solidFill>
              </a:rPr>
              <a:pPr/>
              <a:t>18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87852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600" b="1"/>
              <a:t>ม.๕๑/๒ คณะกรรมการดำเนินการสหกรณ์  กรรมการ  หรือผู้จัดการต้องรับผิดร่วมกัน ในความเสียหายต่อสหกรณ์ในกรณีดังต่อไปนี้                                                                 (๑)  แสวงหาผลประโยชน์โดยมิชอบ                                                   (๒) ไม่ปฏิบัติหน้าที่ตามคำสั่งของนายทะเบียนสหกรณ์ (๓) ดำเนินกิจการ</a:t>
            </a:r>
            <a:r>
              <a:rPr lang="th-TH" altLang="th-TH" sz="4600" b="1" u="sng">
                <a:solidFill>
                  <a:srgbClr val="FF0000"/>
                </a:solidFill>
              </a:rPr>
              <a:t>นอกขอบวัตถุประสงค์หรือขอบเขต</a:t>
            </a:r>
            <a:r>
              <a:rPr lang="th-TH" altLang="th-TH" sz="4600" b="1"/>
              <a:t>แห่งการดำเนินกิจการที่จะพึงดำเนินการได้ ของสหกรณ์              </a:t>
            </a:r>
            <a:r>
              <a:rPr lang="th-TH" altLang="th-TH" sz="4400" b="1"/>
              <a:t>.                                                                              ต่อ /</a:t>
            </a:r>
            <a:endParaRPr lang="en-US" altLang="th-TH" sz="44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-26988"/>
            <a:ext cx="8388350" cy="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๕๑/๑-๓, ๕๒, ๕๓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4925" y="331788"/>
            <a:ext cx="8351838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แนวทางการดำเนินการ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1. ตรวจสอบภาระหนี้ทั้งหมดของลูกหนี้ และผลการติดต่อ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2. ตรวจสอบเอกสาร และหลักประกัน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3. ออกเยี่ยมเยียนลูกหนี้หรือเชิญพบเพื่อเจรจา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4. วิเคราะห์ปัญหาของลูกหนี้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5. หาสาเหตุของปัญหา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6. กำหนดแนวทางการแก้ไข </a:t>
            </a: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</a:t>
            </a:r>
            <a:r>
              <a:rPr lang="th-TH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ดูความจริงใจของ ล/น , สภาพธุรกิจ , ความสามารถ ,หลักประกัน ,วิธีการควบคุม ให้ได้รับชำระ </a:t>
            </a:r>
          </a:p>
          <a:p>
            <a:pPr>
              <a:defRPr/>
            </a:pPr>
            <a:r>
              <a:rPr lang="th-TH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7. ดำเนินการแก้ไข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8. ติดตาม และประเมินผล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8842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A35D02-5B9F-4933-9B09-8248F85B71E7}" type="slidenum">
              <a:rPr lang="th-TH" altLang="th-TH" smtClean="0"/>
              <a:pPr/>
              <a:t>180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-107950" y="388938"/>
            <a:ext cx="8351838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กลยุทธ์การแก้ไขหนี้ค้างชำระ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1. ให้ชำระหนี้เก่าและให้สินเชื่อใหม่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2. การขยายกรอบเวลาชำระหนี้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3. การเปลี่ยนตัวลูกหนี้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4. การขายที่ดินบางแปลงเพื่อชำระหนี้ /โอนชำระหนี้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5. การแยกความรับผิดชอบ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6. การดำเนินคดีและบังคับคดี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7. การให้สหกรณ์ซื้อที่ดิน</a:t>
            </a:r>
          </a:p>
          <a:p>
            <a:pPr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8. การตัดหนี้สูญ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8944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51779-77DB-4C34-9EC3-2FC125C1C4AE}" type="slidenum">
              <a:rPr lang="th-TH" altLang="th-TH" smtClean="0"/>
              <a:pPr/>
              <a:t>181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5000" b="1">
                <a:solidFill>
                  <a:srgbClr val="FFFF00"/>
                </a:solidFill>
                <a:latin typeface="Angsana New" pitchFamily="18" charset="-34"/>
              </a:rPr>
              <a:t>	</a:t>
            </a:r>
            <a:r>
              <a:rPr lang="th-TH" altLang="th-TH" sz="5000" b="1">
                <a:solidFill>
                  <a:srgbClr val="0000FF"/>
                </a:solidFill>
                <a:latin typeface="Angsana New" pitchFamily="18" charset="-34"/>
              </a:rPr>
              <a:t>การปรับโครงสร้างหนี้คณะกรรมการต้องกำหนดเป็นระเบียบว่าด้วยการปรับโครงสร้างหนี้ การปรับโครงสร้างหนี้โดยไม่มีระเบียบรองรับ คณะกรรมการอาจต้องรับผิดเป็นส่วนตัว</a:t>
            </a:r>
          </a:p>
        </p:txBody>
      </p:sp>
      <p:sp>
        <p:nvSpPr>
          <p:cNvPr id="190467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AD41C-6105-4268-9771-8B679D96F7D1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182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95288" y="1196975"/>
            <a:ext cx="83010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5000" b="1">
                <a:solidFill>
                  <a:srgbClr val="FFFF00"/>
                </a:solidFill>
                <a:latin typeface="Angsana New" pitchFamily="18" charset="-34"/>
              </a:rPr>
              <a:t>	</a:t>
            </a:r>
            <a:r>
              <a:rPr lang="th-TH" altLang="th-TH" sz="5000" b="1">
                <a:solidFill>
                  <a:srgbClr val="0000FF"/>
                </a:solidFill>
                <a:latin typeface="Angsana New" pitchFamily="18" charset="-34"/>
              </a:rPr>
              <a:t>ในกรณีมีดอกเบี้ยค้างชำระเป็นจำนวนมากในระเบียบการปรับโครงสร้างหนี้ควรกำหนดเรื่องการพักดอกเบี้ยที่ค้างชำระก่อนปรับโครงสร้างหนี้ไวด้วย โดยให้ทยอยชำระเป็นคราวๆ ไป</a:t>
            </a:r>
          </a:p>
        </p:txBody>
      </p:sp>
      <p:sp>
        <p:nvSpPr>
          <p:cNvPr id="191491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C6A517-DD5E-4696-8FA6-3233818068C0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183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h-TH" altLang="th-TH" sz="4400" b="1" smtClean="0">
                <a:solidFill>
                  <a:srgbClr val="002060"/>
                </a:solidFill>
              </a:rPr>
              <a:t>การปรับโครงสร้างหนี้หลังจากศาลมีคำพิพากษา</a:t>
            </a:r>
            <a:endParaRPr lang="en-US" altLang="th-TH" sz="4400" b="1" smtClean="0">
              <a:solidFill>
                <a:srgbClr val="002060"/>
              </a:solidFill>
            </a:endParaRPr>
          </a:p>
        </p:txBody>
      </p:sp>
      <p:sp>
        <p:nvSpPr>
          <p:cNvPr id="192515" name="Content Placeholder 2"/>
          <p:cNvSpPr>
            <a:spLocks noGrp="1"/>
          </p:cNvSpPr>
          <p:nvPr>
            <p:ph idx="1"/>
          </p:nvPr>
        </p:nvSpPr>
        <p:spPr>
          <a:xfrm>
            <a:off x="895350" y="1893888"/>
            <a:ext cx="7886700" cy="435133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การไกล่เกลี่ยข้อพิพาทของกรมบังคับคดี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การประนอมหนี้ก่อนยึดหรืออายัดทรัพย์สินหรือ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สิทธิเรียกร้อง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การประนอมหนี้หลังยึดหรืออายัดทรัพย์สินของ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ลูกหนี้แล้ว</a:t>
            </a:r>
          </a:p>
        </p:txBody>
      </p:sp>
      <p:sp>
        <p:nvSpPr>
          <p:cNvPr id="192516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  <a:endParaRPr lang="en-US" altLang="th-TH" smtClean="0">
              <a:solidFill>
                <a:srgbClr val="898989"/>
              </a:solidFill>
            </a:endParaRPr>
          </a:p>
        </p:txBody>
      </p:sp>
      <p:sp>
        <p:nvSpPr>
          <p:cNvPr id="192517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A4D20-D5C8-4EB2-BB86-51DBBD8ADEC1}" type="slidenum">
              <a:rPr lang="en-US" altLang="th-TH" smtClean="0"/>
              <a:pPr/>
              <a:t>184</a:t>
            </a:fld>
            <a:endParaRPr lang="en-US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5750" y="1131888"/>
            <a:ext cx="84978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การฟ้องคดี                                       ตาม                                             พระราชบัญญัติวิธีพิจารณาคดีผู้บริโภค พ.ศ.</a:t>
            </a:r>
            <a:r>
              <a:rPr lang="en-US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2521</a:t>
            </a:r>
            <a:endParaRPr lang="th-TH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193539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93540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5A4005-1D75-40C4-AFE4-7FF46657168A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185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403225"/>
            <a:ext cx="7467600" cy="722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ขั้นตอนการดำเนินคดี</a:t>
            </a:r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997450"/>
          </a:xfrm>
        </p:spPr>
        <p:txBody>
          <a:bodyPr rtlCol="0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ผู้มีอำนาจกระทำการแทน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เตรียมเอกสารที่เกี่ยวข้องทั้งหมด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คัดสำเนาทะเบียนบ้านสมาชิกผู้กู้และผู้ค้ำประกัน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ดำเนินการฟ้องคดีเอง หรือ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มอบหมายให้ทนายความดำเนินการ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th-TH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94564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9456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E3ED01-40FE-4A97-80F6-7EA27A35AE54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186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/>
          </p:cNvSpPr>
          <p:nvPr>
            <p:ph type="ctrTitle"/>
          </p:nvPr>
        </p:nvSpPr>
        <p:spPr>
          <a:xfrm>
            <a:off x="685800" y="53975"/>
            <a:ext cx="7772400" cy="1143000"/>
          </a:xfrm>
        </p:spPr>
        <p:txBody>
          <a:bodyPr/>
          <a:lstStyle/>
          <a:p>
            <a:pPr eaLnBrk="1" hangingPunct="1"/>
            <a:r>
              <a:rPr lang="th-TH" altLang="th-TH" sz="6000" b="1" smtClean="0">
                <a:solidFill>
                  <a:srgbClr val="002060"/>
                </a:solidFill>
                <a:latin typeface="Angsana New" pitchFamily="18" charset="-34"/>
              </a:rPr>
              <a:t>การเตรียมฟ้องคดีติดตามหนี้</a:t>
            </a:r>
          </a:p>
        </p:txBody>
      </p:sp>
      <p:sp>
        <p:nvSpPr>
          <p:cNvPr id="147459" name="Rectangle 3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264525" cy="6408737"/>
          </a:xfrm>
        </p:spPr>
        <p:txBody>
          <a:bodyPr/>
          <a:lstStyle/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ติดตามทวงถาม</a:t>
            </a: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เตรียมพยานหลักฐาน</a:t>
            </a: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ค่าขึ้นศาล ร้อยละ 2 แต่ไม่เกิน </a:t>
            </a: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แสนบาท</a:t>
            </a: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ส่วนเกิน </a:t>
            </a: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50 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ลบ.  ร้อยละ </a:t>
            </a: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0.1</a:t>
            </a:r>
            <a:endParaRPr lang="th-TH" altLang="th-TH" sz="48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ค่าฤชาธรรมเนียม</a:t>
            </a: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ค่าใช้จ่าย</a:t>
            </a:r>
          </a:p>
          <a:p>
            <a:pPr eaLnBrk="1" hangingPunct="1"/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*  ค่าวิชาชีพทนายความ</a:t>
            </a:r>
          </a:p>
        </p:txBody>
      </p:sp>
      <p:sp>
        <p:nvSpPr>
          <p:cNvPr id="195588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9558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4A535E-6346-4BDE-B29D-07660C8882C2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187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utoUpdateAnimBg="0"/>
      <p:bldP spid="147459" grpId="0" build="p" autoUpdateAnimBg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9313" y="403225"/>
            <a:ext cx="7467600" cy="722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การดำเนินคดี</a:t>
            </a:r>
          </a:p>
        </p:txBody>
      </p:sp>
      <p:sp>
        <p:nvSpPr>
          <p:cNvPr id="4099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713788" cy="4997450"/>
          </a:xfrm>
        </p:spPr>
        <p:txBody>
          <a:bodyPr rtlCol="0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คดีที่สหกรณ์ฟ้องร้องเป็นคดี “ผู้บริโภค”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0" indent="3651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ผู้มีอำนาจกระทำการแทนสามารถดำเนินกระบวนพิจารณาได้เอง</a:t>
            </a:r>
          </a:p>
          <a:p>
            <a:pPr marL="0" indent="3651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การฟ้องคดีผู้บริโภค โจทก์จะฟ้องด้วยวาจาหรือเป็นหนังสือก็ได้ ในกรณีที่โจทก์ประสงค์จะฟ้องด้วยวาจา ให้เจ้าพนักงานคดีจัดให้มีการบันทึกรายละเอียดแห่งคำฟ้องแล้วให้โจทก์ลงลายมือชื่อไว้เป็นสำคัญ </a:t>
            </a:r>
            <a:endParaRPr lang="th-TH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36513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/>
            </a:pPr>
            <a:r>
              <a:rPr lang="th-TH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พ.ร.บ.วิธีพิจารณาคดีผู้บริโภค พ.ศ. ๒๕๕๑ มาตรา ๒๐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th-TH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dchiangUPC" pitchFamily="18" charset="-34"/>
              <a:cs typeface="KodchiangUPC" pitchFamily="18" charset="-34"/>
            </a:endParaRPr>
          </a:p>
        </p:txBody>
      </p:sp>
      <p:sp>
        <p:nvSpPr>
          <p:cNvPr id="196612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9661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0CA74F-3117-4248-8B7D-43A2E42D6EC3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188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t>สมบัติ วงศ์กำแหง 3-4 ส.ค. 62</a:t>
            </a:r>
          </a:p>
        </p:txBody>
      </p:sp>
      <p:sp>
        <p:nvSpPr>
          <p:cNvPr id="19763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2E7284-154A-4D1F-9160-8477799B309B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189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5410200" y="1828800"/>
            <a:ext cx="2863850" cy="762000"/>
          </a:xfrm>
          <a:prstGeom prst="rect">
            <a:avLst/>
          </a:prstGeom>
          <a:solidFill>
            <a:srgbClr val="FFFF99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th-TH" altLang="th-TH" sz="4400" b="1">
                <a:solidFill>
                  <a:srgbClr val="FF0000"/>
                </a:solidFill>
                <a:latin typeface="Angsana New" pitchFamily="18" charset="-34"/>
              </a:rPr>
              <a:t>การดำเนินคดีแพ่ง</a:t>
            </a:r>
            <a:endParaRPr lang="th-TH" altLang="th-TH" b="1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457200" y="304800"/>
            <a:ext cx="1676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D0D0D"/>
                </a:solidFill>
                <a:latin typeface="Angsana New" pitchFamily="18" charset="-34"/>
              </a:rPr>
              <a:t>หนังสือบอกล่าว</a:t>
            </a: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295400" y="914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762000" y="1371600"/>
            <a:ext cx="10668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ฟ้อง</a:t>
            </a:r>
          </a:p>
        </p:txBody>
      </p:sp>
      <p:sp>
        <p:nvSpPr>
          <p:cNvPr id="43" name="Line 22"/>
          <p:cNvSpPr>
            <a:spLocks noChangeShapeType="1"/>
          </p:cNvSpPr>
          <p:nvPr/>
        </p:nvSpPr>
        <p:spPr bwMode="auto">
          <a:xfrm>
            <a:off x="1828800" y="167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4" name="Rectangle 2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18288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8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ส่งหมายเรียก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8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สำเนาคำฟ้อง</a:t>
            </a:r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>
            <a:off x="1295400" y="1905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685800" y="2590800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ยื่นคำให้การ</a:t>
            </a:r>
          </a:p>
        </p:txBody>
      </p:sp>
      <p:sp>
        <p:nvSpPr>
          <p:cNvPr id="47" name="Line 24"/>
          <p:cNvSpPr>
            <a:spLocks noChangeShapeType="1"/>
          </p:cNvSpPr>
          <p:nvPr/>
        </p:nvSpPr>
        <p:spPr bwMode="auto">
          <a:xfrm>
            <a:off x="1905000" y="2895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8" name="Rectangle 2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362200" y="2565400"/>
            <a:ext cx="1752600" cy="70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  <a:cs typeface="DilleniaUPC" panose="02020603050405020304" pitchFamily="18" charset="-34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h-TH" altLang="th-TH" sz="2800" b="1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ในวันนัด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1295400" y="3200400"/>
            <a:ext cx="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684213" y="3540125"/>
            <a:ext cx="12192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ชี้สองสถาน</a:t>
            </a:r>
          </a:p>
        </p:txBody>
      </p: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1258888" y="417036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7" name="Rectangle 8"/>
          <p:cNvSpPr>
            <a:spLocks noChangeArrowheads="1"/>
          </p:cNvSpPr>
          <p:nvPr/>
        </p:nvSpPr>
        <p:spPr bwMode="auto">
          <a:xfrm>
            <a:off x="609600" y="4471988"/>
            <a:ext cx="14478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สืบพยานโจทก์</a:t>
            </a:r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1295400" y="51577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457200" y="5551488"/>
            <a:ext cx="1676400" cy="6858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สืบพยานจำเลย</a:t>
            </a:r>
          </a:p>
        </p:txBody>
      </p:sp>
      <p:sp>
        <p:nvSpPr>
          <p:cNvPr id="70" name="Line 11"/>
          <p:cNvSpPr>
            <a:spLocks noChangeShapeType="1"/>
          </p:cNvSpPr>
          <p:nvPr/>
        </p:nvSpPr>
        <p:spPr bwMode="auto">
          <a:xfrm>
            <a:off x="2133600" y="580548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3124200" y="5105400"/>
            <a:ext cx="1752600" cy="9906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พิพากษา</a:t>
            </a:r>
          </a:p>
        </p:txBody>
      </p:sp>
      <p:sp>
        <p:nvSpPr>
          <p:cNvPr id="72" name="Line 13"/>
          <p:cNvSpPr>
            <a:spLocks noChangeShapeType="1"/>
          </p:cNvSpPr>
          <p:nvPr/>
        </p:nvSpPr>
        <p:spPr bwMode="auto">
          <a:xfrm flipV="1">
            <a:off x="4038600" y="43434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3" name="Rectangle 14"/>
          <p:cNvSpPr>
            <a:spLocks noChangeArrowheads="1"/>
          </p:cNvSpPr>
          <p:nvPr/>
        </p:nvSpPr>
        <p:spPr bwMode="auto">
          <a:xfrm>
            <a:off x="4495800" y="4038600"/>
            <a:ext cx="838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อุทธรณ์</a:t>
            </a:r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 flipH="1">
            <a:off x="4495800" y="44958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 flipV="1">
            <a:off x="4800600" y="5029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6" name="Rectangle 17"/>
          <p:cNvSpPr>
            <a:spLocks noChangeArrowheads="1"/>
          </p:cNvSpPr>
          <p:nvPr/>
        </p:nvSpPr>
        <p:spPr bwMode="auto">
          <a:xfrm>
            <a:off x="5500688" y="4500563"/>
            <a:ext cx="2443162" cy="6429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ฎีกาโดยต้องขออนุญาต</a:t>
            </a:r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H="1">
            <a:off x="4876800" y="5143500"/>
            <a:ext cx="909638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4800600" y="58674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6781800" y="5434013"/>
            <a:ext cx="1447800" cy="1066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altLang="th-TH" b="1">
                <a:solidFill>
                  <a:srgbClr val="000000"/>
                </a:solidFill>
                <a:latin typeface="Angsana New" pitchFamily="18" charset="-34"/>
              </a:rPr>
              <a:t>บังคับคดี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 autoUpdateAnimBg="0"/>
      <p:bldP spid="40" grpId="0" animBg="1" autoUpdateAnimBg="0"/>
      <p:bldP spid="41" grpId="0" animBg="1"/>
      <p:bldP spid="42" grpId="0" animBg="1" autoUpdateAnimBg="0"/>
      <p:bldP spid="43" grpId="0" animBg="1"/>
      <p:bldP spid="44" grpId="0" animBg="1" autoUpdateAnimBg="0"/>
      <p:bldP spid="45" grpId="0" animBg="1"/>
      <p:bldP spid="46" grpId="0" animBg="1" autoUpdateAnimBg="0"/>
      <p:bldP spid="47" grpId="0" animBg="1"/>
      <p:bldP spid="48" grpId="0" animBg="1" autoUpdateAnimBg="0"/>
      <p:bldP spid="49" grpId="0" animBg="1"/>
      <p:bldP spid="50" grpId="0" animBg="1" autoUpdateAnimBg="0"/>
      <p:bldP spid="66" grpId="0" animBg="1"/>
      <p:bldP spid="67" grpId="0" animBg="1" autoUpdateAnimBg="0"/>
      <p:bldP spid="68" grpId="0" animBg="1"/>
      <p:bldP spid="69" grpId="0" animBg="1" autoUpdateAnimBg="0"/>
      <p:bldP spid="70" grpId="0" animBg="1"/>
      <p:bldP spid="71" grpId="0" animBg="1" autoUpdateAnimBg="0"/>
      <p:bldP spid="72" grpId="0" animBg="1"/>
      <p:bldP spid="73" grpId="0" animBg="1" autoUpdateAnimBg="0"/>
      <p:bldP spid="74" grpId="0" animBg="1"/>
      <p:bldP spid="75" grpId="0" animBg="1"/>
      <p:bldP spid="76" grpId="0" animBg="1" autoUpdateAnimBg="0"/>
      <p:bldP spid="77" grpId="0" animBg="1"/>
      <p:bldP spid="78" grpId="0" animBg="1"/>
      <p:bldP spid="79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9939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B32BEBC-A3D4-4708-B401-89559A0B17CF}" type="slidenum">
              <a:rPr lang="th-TH" altLang="th-TH" sz="2800" smtClean="0">
                <a:solidFill>
                  <a:srgbClr val="7F7F7F"/>
                </a:solidFill>
              </a:rPr>
              <a:pPr/>
              <a:t>19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247775"/>
            <a:ext cx="85693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400" b="1"/>
              <a:t>       </a:t>
            </a:r>
            <a:r>
              <a:rPr lang="th-TH" altLang="th-TH" sz="4800" b="1">
                <a:solidFill>
                  <a:srgbClr val="FF0000"/>
                </a:solidFill>
              </a:rPr>
              <a:t>เจ้าหน้าที่ของสหกรณ์ผู้ใดมีส่วนร่วมในการกระทำ</a:t>
            </a:r>
            <a:r>
              <a:rPr lang="th-TH" altLang="th-TH" sz="4800" b="1"/>
              <a:t>ของ คกก.ดำเนินการสหกรณ์  กรรมการ  หรือผู้จัดการ  อันเป็นเหตุให้เกิดความเสียหายแก่สหกรณ์  เจ้าหน้าที่ของสหกรณ์ผู้นั้นต้อง</a:t>
            </a:r>
            <a:r>
              <a:rPr lang="th-TH" altLang="th-TH" sz="4800" b="1">
                <a:solidFill>
                  <a:srgbClr val="FF0000"/>
                </a:solidFill>
              </a:rPr>
              <a:t>รับผิดร่วม</a:t>
            </a:r>
            <a:r>
              <a:rPr lang="th-TH" altLang="th-TH" sz="4800" b="1"/>
              <a:t>กันกับ คณะกรรมการดำเนินการสหกรณ์  กรรมการ  หรือผู้จัดการ  ในความเสียหายต่อสหกรณ์ 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๕๑/๑-๓, ๕๒, ๕๓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/>
          </p:nvPr>
        </p:nvSpPr>
        <p:spPr>
          <a:xfrm>
            <a:off x="457200" y="360363"/>
            <a:ext cx="8229600" cy="1268412"/>
          </a:xfrm>
        </p:spPr>
        <p:txBody>
          <a:bodyPr/>
          <a:lstStyle/>
          <a:p>
            <a:pPr eaLnBrk="1" hangingPunct="1"/>
            <a:r>
              <a:rPr lang="th-TH" altLang="th-TH" sz="6000" b="1" smtClean="0">
                <a:solidFill>
                  <a:srgbClr val="002060"/>
                </a:solidFill>
                <a:latin typeface="Angsana New" pitchFamily="18" charset="-34"/>
              </a:rPr>
              <a:t>สหกรณ์ต้องไปศาล</a:t>
            </a:r>
          </a:p>
        </p:txBody>
      </p:sp>
      <p:sp>
        <p:nvSpPr>
          <p:cNvPr id="198659" name="Rectangle 3"/>
          <p:cNvSpPr>
            <a:spLocks noGrp="1"/>
          </p:cNvSpPr>
          <p:nvPr>
            <p:ph idx="1"/>
          </p:nvPr>
        </p:nvSpPr>
        <p:spPr>
          <a:xfrm>
            <a:off x="323850" y="1917700"/>
            <a:ext cx="8569325" cy="52562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th-TH" altLang="th-TH" sz="4400" b="1" smtClean="0">
                <a:latin typeface="KodchiangUPC" pitchFamily="18" charset="-34"/>
                <a:cs typeface="KodchiangUPC" pitchFamily="18" charset="-34"/>
              </a:rPr>
              <a:t>	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มื่อโจทก์ได้ทราบคำสั่งให้มาศาลตามแล้วไม่มาในวันนัดพิจารณาโดยไม่ได้รับอนุญาตจากศาลให้เลื่อนคดี ไม่ว่าจำเลยจะมาศาลหรือไม่ ให้ถือว่าโจทก์ไม่ประสงค์จะดำเนินคดีต่อไป ให้ศาลมีคำสั่งจำหน่ายคดีออกเสียจากสารบบความ เว้นแต่ตามพฤติการณ์แห่งคดีศาลจะเห็นสมควรให้พิจารณาและชี้ขาดตัดสินคดีนั้นไปฝ่ายเดียว โดยให้ถือว่าโจทก์ขาดนัดพิจารณา</a:t>
            </a:r>
            <a:r>
              <a:rPr lang="en-US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altLang="th-TH" sz="44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8660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9866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31D119-780D-4875-823F-2CDE3D086929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190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981075"/>
          </a:xfrm>
        </p:spPr>
        <p:txBody>
          <a:bodyPr/>
          <a:lstStyle/>
          <a:p>
            <a:pPr eaLnBrk="1" hangingPunct="1"/>
            <a:r>
              <a:rPr lang="th-TH" altLang="th-TH" sz="6000" b="1" smtClean="0">
                <a:solidFill>
                  <a:srgbClr val="002060"/>
                </a:solidFill>
                <a:latin typeface="Angsana New" pitchFamily="18" charset="-34"/>
                <a:ea typeface="Angsana News"/>
                <a:cs typeface="Angsana News"/>
              </a:rPr>
              <a:t>การสืบพยาน</a:t>
            </a:r>
          </a:p>
        </p:txBody>
      </p:sp>
      <p:sp>
        <p:nvSpPr>
          <p:cNvPr id="6656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640763" cy="50403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th-TH" sz="4400" b="1" dirty="0">
                <a:solidFill>
                  <a:schemeClr val="bg2">
                    <a:lumMod val="75000"/>
                  </a:schemeClr>
                </a:solidFill>
                <a:latin typeface="KodchiangUPC" panose="02020603050405020304" pitchFamily="18" charset="-34"/>
                <a:cs typeface="KodchiangUPC" panose="02020603050405020304" pitchFamily="18" charset="-34"/>
              </a:rPr>
              <a:t>	</a:t>
            </a:r>
            <a:r>
              <a:rPr lang="en-US" altLang="th-TH" sz="4400" b="1" dirty="0" err="1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ในกรณีที่ศาลมีคำสั่งให้สืบพยาน</a:t>
            </a:r>
            <a:r>
              <a:rPr lang="en-US" alt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ห้ศาลสอบถามคู่ความฝ่ายที่จะต้องนำพยานเข้าสืบว่าประสงค์จะอ้างอิงพยานหลักฐานใดแล้วบันทึกไว้หรือสั่งให้คู่ความจัดทำบัญชีระบุพยานยื่นต่อศาลภายในระยะเวลาตามที่เห็นสมควรก็ได้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alt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แนวปฏิบัติ</a:t>
            </a:r>
            <a:r>
              <a:rPr lang="en-US" alt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altLang="th-TH" sz="4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ศาลจะรับฟังพยานเอกสารประกอบพยานบุคคลผู้รู้เห็นหรือเกี่ยวข้องเหตุการณ์เท่านั้น สหกรณ์ต้องมอบ จนท./กรรมการที่เกี่ยวข้องไปเบิกความ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9968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A83A66-0C92-4994-9CD6-694122E68B03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191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3" y="260350"/>
            <a:ext cx="8715375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002060"/>
                </a:solidFill>
              </a:rPr>
              <a:t>การประนีประนอมยอมความในศาล </a:t>
            </a:r>
            <a:r>
              <a:rPr lang="th-TH" altLang="th-TH" sz="4800" b="1">
                <a:solidFill>
                  <a:srgbClr val="000000"/>
                </a:solidFill>
              </a:rPr>
              <a:t>  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sz="4800">
                <a:solidFill>
                  <a:srgbClr val="002060"/>
                </a:solidFill>
              </a:rPr>
              <a:t>        </a:t>
            </a:r>
            <a:r>
              <a:rPr lang="th-TH" altLang="th-TH" sz="4800" b="1">
                <a:solidFill>
                  <a:srgbClr val="0000FF"/>
                </a:solidFill>
              </a:rPr>
              <a:t>ระหว่างพิจารณาคดีของศาล   หากคู่ความเจรจาตกลงกันได้  สามารถขอทำสัญญาประนีประนอมยอมในศาลได้  เมื่อศาลเห็นว่าสัญญาประนีประนอมยอมความชอบด้วยกฎหมาย  ศาลก็จะพิพากษาบังคับให้เป็นไปตามสัญญาประนีประนอมยอมความดังกล่าวได้  โดยต้องใช้แบบพิมพ์ศาล                                       </a:t>
            </a:r>
            <a:r>
              <a:rPr lang="en-US" altLang="th-TH" sz="4800" b="1">
                <a:solidFill>
                  <a:srgbClr val="FF0000"/>
                </a:solidFill>
              </a:rPr>
              <a:t>*</a:t>
            </a:r>
            <a:r>
              <a:rPr lang="th-TH" altLang="th-TH" sz="4800" b="1">
                <a:solidFill>
                  <a:srgbClr val="FF0000"/>
                </a:solidFill>
              </a:rPr>
              <a:t>ดีต่อสหกรณ์(โจทก์)และ สมาชิก(จำเลย)</a:t>
            </a:r>
          </a:p>
        </p:txBody>
      </p:sp>
      <p:sp>
        <p:nvSpPr>
          <p:cNvPr id="20070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070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33FE7B-614E-4E7A-8954-4EAFEA46765B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192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323850" y="1506538"/>
            <a:ext cx="8496300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1.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แจ้งคำบังคับให้ ลูกหนี้ตามคำพิพากษาทราบ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2.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ขอออกหมายบังคับคดี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3.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ตั้งเรื่องยึดทรัพย์จำเลย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4.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ดำเนินการขายทอดตลาดต่อไป</a:t>
            </a:r>
          </a:p>
        </p:txBody>
      </p:sp>
      <p:sp>
        <p:nvSpPr>
          <p:cNvPr id="8" name="Rectangle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>
          <a:xfrm>
            <a:off x="0" y="476250"/>
            <a:ext cx="8820150" cy="792163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ขั้นตอนการดำเนินการหลังจากสหกรณ์ชนะคดี</a:t>
            </a:r>
          </a:p>
        </p:txBody>
      </p:sp>
      <p:sp>
        <p:nvSpPr>
          <p:cNvPr id="201732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173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B400C8-2F0A-487D-96BD-B5AE9629659E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193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AutoShape 2"/>
          <p:cNvSpPr>
            <a:spLocks noChangeArrowheads="1"/>
          </p:cNvSpPr>
          <p:nvPr/>
        </p:nvSpPr>
        <p:spPr bwMode="auto">
          <a:xfrm>
            <a:off x="609600" y="609600"/>
            <a:ext cx="2057400" cy="990600"/>
          </a:xfrm>
          <a:prstGeom prst="flowChartProcess">
            <a:avLst/>
          </a:prstGeom>
          <a:solidFill>
            <a:srgbClr val="CEBBE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4800" b="1">
                <a:solidFill>
                  <a:srgbClr val="000000"/>
                </a:solidFill>
                <a:latin typeface="Angsana New" pitchFamily="18" charset="-34"/>
              </a:rPr>
              <a:t>คำพิพากษา</a:t>
            </a:r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3124200" y="609600"/>
            <a:ext cx="2057400" cy="990600"/>
          </a:xfrm>
          <a:prstGeom prst="flowChartProcess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4800" b="1">
                <a:solidFill>
                  <a:srgbClr val="000000"/>
                </a:solidFill>
                <a:latin typeface="Angsana New" pitchFamily="18" charset="-34"/>
              </a:rPr>
              <a:t>คำบังคับ</a:t>
            </a:r>
          </a:p>
        </p:txBody>
      </p:sp>
      <p:sp>
        <p:nvSpPr>
          <p:cNvPr id="190468" name="AutoShape 4"/>
          <p:cNvSpPr>
            <a:spLocks noChangeArrowheads="1"/>
          </p:cNvSpPr>
          <p:nvPr/>
        </p:nvSpPr>
        <p:spPr bwMode="auto">
          <a:xfrm>
            <a:off x="5562600" y="609600"/>
            <a:ext cx="2895600" cy="990600"/>
          </a:xfrm>
          <a:prstGeom prst="flowChartProcess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4800" b="1">
                <a:solidFill>
                  <a:srgbClr val="000000"/>
                </a:solidFill>
                <a:latin typeface="Angsana New" pitchFamily="18" charset="-34"/>
              </a:rPr>
              <a:t>หมายบังคับคดี</a:t>
            </a:r>
          </a:p>
        </p:txBody>
      </p:sp>
      <p:sp>
        <p:nvSpPr>
          <p:cNvPr id="190469" name="AutoShape 5"/>
          <p:cNvSpPr>
            <a:spLocks noChangeArrowheads="1"/>
          </p:cNvSpPr>
          <p:nvPr/>
        </p:nvSpPr>
        <p:spPr bwMode="auto">
          <a:xfrm>
            <a:off x="2286000" y="4191000"/>
            <a:ext cx="3962400" cy="1447800"/>
          </a:xfrm>
          <a:prstGeom prst="flowChartProcess">
            <a:avLst/>
          </a:prstGeom>
          <a:solidFill>
            <a:srgbClr val="F4C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4000" b="1">
                <a:solidFill>
                  <a:srgbClr val="000000"/>
                </a:solidFill>
              </a:rPr>
              <a:t>เจ้าหนี้ตามคำพิพากษา</a:t>
            </a:r>
          </a:p>
          <a:p>
            <a:pPr algn="ctr" eaLnBrk="1" hangingPunct="1"/>
            <a:r>
              <a:rPr lang="th-TH" altLang="th-TH" sz="4000" b="1">
                <a:solidFill>
                  <a:srgbClr val="000000"/>
                </a:solidFill>
              </a:rPr>
              <a:t>ตั้งเรื่องขอบังคับคดี</a:t>
            </a:r>
          </a:p>
        </p:txBody>
      </p:sp>
      <p:sp>
        <p:nvSpPr>
          <p:cNvPr id="4108" name="Oval 8"/>
          <p:cNvSpPr>
            <a:spLocks noChangeArrowheads="1"/>
          </p:cNvSpPr>
          <p:nvPr/>
        </p:nvSpPr>
        <p:spPr bwMode="auto">
          <a:xfrm>
            <a:off x="5791200" y="2209800"/>
            <a:ext cx="2400300" cy="1354138"/>
          </a:xfrm>
          <a:prstGeom prst="ellipse">
            <a:avLst/>
          </a:prstGeom>
          <a:solidFill>
            <a:srgbClr val="FF99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</a:rPr>
              <a:t>กรมบังคับคดี</a:t>
            </a:r>
          </a:p>
          <a:p>
            <a:pPr algn="ctr" eaLnBrk="1" hangingPunct="1"/>
            <a:r>
              <a:rPr lang="th-TH" altLang="th-TH" sz="3200" b="1">
                <a:solidFill>
                  <a:srgbClr val="000000"/>
                </a:solidFill>
              </a:rPr>
              <a:t>สนง.บังคับคดี</a:t>
            </a:r>
          </a:p>
        </p:txBody>
      </p:sp>
      <p:cxnSp>
        <p:nvCxnSpPr>
          <p:cNvPr id="190473" name="AutoShape 9"/>
          <p:cNvCxnSpPr>
            <a:cxnSpLocks noChangeShapeType="1"/>
            <a:stCxn id="190466" idx="3"/>
            <a:endCxn id="190467" idx="1"/>
          </p:cNvCxnSpPr>
          <p:nvPr/>
        </p:nvCxnSpPr>
        <p:spPr bwMode="auto">
          <a:xfrm>
            <a:off x="2667000" y="1104900"/>
            <a:ext cx="457200" cy="0"/>
          </a:xfrm>
          <a:prstGeom prst="straightConnector1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190474" name="AutoShape 10"/>
          <p:cNvCxnSpPr>
            <a:cxnSpLocks noChangeShapeType="1"/>
            <a:stCxn id="190467" idx="3"/>
            <a:endCxn id="190468" idx="1"/>
          </p:cNvCxnSpPr>
          <p:nvPr/>
        </p:nvCxnSpPr>
        <p:spPr bwMode="auto">
          <a:xfrm>
            <a:off x="5181600" y="1104900"/>
            <a:ext cx="381000" cy="0"/>
          </a:xfrm>
          <a:prstGeom prst="straightConnector1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190475" name="AutoShape 11"/>
          <p:cNvCxnSpPr>
            <a:cxnSpLocks noChangeShapeType="1"/>
            <a:stCxn id="190468" idx="2"/>
          </p:cNvCxnSpPr>
          <p:nvPr/>
        </p:nvCxnSpPr>
        <p:spPr bwMode="auto">
          <a:xfrm rot="5400000">
            <a:off x="6743701" y="1866900"/>
            <a:ext cx="533400" cy="3175"/>
          </a:xfrm>
          <a:prstGeom prst="straightConnector1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</p:cxnSp>
      <p:cxnSp>
        <p:nvCxnSpPr>
          <p:cNvPr id="190476" name="AutoShape 12"/>
          <p:cNvCxnSpPr>
            <a:cxnSpLocks noChangeShapeType="1"/>
          </p:cNvCxnSpPr>
          <p:nvPr/>
        </p:nvCxnSpPr>
        <p:spPr bwMode="auto">
          <a:xfrm rot="10800000" flipV="1">
            <a:off x="4343400" y="3581400"/>
            <a:ext cx="2667000" cy="533400"/>
          </a:xfrm>
          <a:prstGeom prst="straightConnector1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</p:cxnSp>
      <p:sp>
        <p:nvSpPr>
          <p:cNvPr id="20276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276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D60577-3CDE-46E9-A277-3C4943840BC7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194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67" grpId="0" animBg="1"/>
      <p:bldP spid="190468" grpId="0" animBg="1"/>
      <p:bldP spid="190469" grpId="0" animBg="1"/>
      <p:bldP spid="4108" grpId="0" animBg="1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250825" y="779463"/>
            <a:ext cx="8699500" cy="5170487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marL="47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คำบังคับ  </a:t>
            </a:r>
            <a:r>
              <a:rPr lang="th-TH" sz="4800" b="1" dirty="0">
                <a:solidFill>
                  <a:srgbClr val="4031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เป็นการบัญญัติกระบวนการให้ชัดเจนยิ่งขึ้น</a:t>
            </a:r>
          </a:p>
          <a:p>
            <a:pPr eaLnBrk="1" hangingPunct="1">
              <a:defRPr/>
            </a:pPr>
            <a:r>
              <a:rPr lang="th-TH" sz="4800" b="1" dirty="0">
                <a:solidFill>
                  <a:srgbClr val="2405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</a:t>
            </a:r>
            <a:r>
              <a:rPr lang="th-TH" sz="4800" b="1" u="sng" dirty="0">
                <a:solidFill>
                  <a:srgbClr val="2405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มาตรา </a:t>
            </a:r>
            <a:r>
              <a:rPr lang="en-US" sz="4800" b="1" u="sng" dirty="0">
                <a:solidFill>
                  <a:srgbClr val="2405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272</a:t>
            </a:r>
            <a:r>
              <a:rPr lang="th-TH" sz="4800" b="1" dirty="0">
                <a:solidFill>
                  <a:srgbClr val="2405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</a:t>
            </a:r>
            <a:r>
              <a:rPr lang="th-TH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ให้ศาลออกคำบังคับทันทีที่ได้อ่านคำพิพากษาหรือคำสั่ง และให้ถือว่าลูกหนี้ตามคำพิพากษาทราบคำบังคับแล้วในวันนั้น (ไม่ต้องแจ้งคำบังคับ) แม้ลูกหนี้ไม่ได้ฟัง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กรณีลูกหนี้ฯ ขาดนัดยื่นคำให้การ/พิจารณา  ทำตาม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199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ทวิ </a:t>
            </a: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,207  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(ให้แจ้งคำบังคับหรือเลื่อนการบังคับไปในระยะเวลาตามสมควร)  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03779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378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2F11FD-D402-4769-999B-7950DD8390B2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195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480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62A2DA-C4D7-42B5-8472-61AD90316562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196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906588" y="904875"/>
            <a:ext cx="5689600" cy="1300163"/>
          </a:xfrm>
          <a:solidFill>
            <a:srgbClr val="FFFF00"/>
          </a:solidFill>
        </p:spPr>
        <p:txBody>
          <a:bodyPr rtlCol="0"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th-TH" sz="4800" dirty="0">
                <a:solidFill>
                  <a:srgbClr val="002060"/>
                </a:solidFill>
                <a:latin typeface="Angsana New" pitchFamily="18" charset="-34"/>
              </a:rPr>
              <a:t>  สิทธิของเจ้าหนี้ตามคำพิพากษา</a:t>
            </a:r>
          </a:p>
        </p:txBody>
      </p:sp>
      <p:sp>
        <p:nvSpPr>
          <p:cNvPr id="2150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71550" y="3644900"/>
            <a:ext cx="7562850" cy="2305050"/>
          </a:xfrm>
          <a:solidFill>
            <a:srgbClr val="F4CF66"/>
          </a:solidFill>
        </p:spPr>
        <p:txBody>
          <a:bodyPr rtlCol="0">
            <a:normAutofit/>
          </a:bodyPr>
          <a:lstStyle/>
          <a:p>
            <a:pPr marL="809625" indent="-809625" algn="ctr"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endParaRPr lang="th-TH" sz="4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pPr marL="809625" indent="-809625" algn="ctr"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บังคับคดีภายใน 10 ปี</a:t>
            </a:r>
          </a:p>
          <a:p>
            <a:pPr marL="809625" indent="-809625" algn="ctr"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th-TH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นับแต่วันที่ศาลมีพิพากษาหรือคำสั่ง   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(ม. 271)</a:t>
            </a:r>
          </a:p>
          <a:p>
            <a:pPr marL="809625" indent="-809625"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Char char="v"/>
              <a:defRPr/>
            </a:pPr>
            <a:endParaRPr lang="th-TH" sz="2800" dirty="0">
              <a:solidFill>
                <a:srgbClr val="FFCC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979863" y="2595563"/>
            <a:ext cx="1600200" cy="762000"/>
          </a:xfrm>
          <a:prstGeom prst="downArrow">
            <a:avLst>
              <a:gd name="adj1" fmla="val 50000"/>
              <a:gd name="adj2" fmla="val 4854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nimBg="1"/>
      <p:bldP spid="4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368300" y="630238"/>
            <a:ext cx="8596313" cy="5662612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marL="47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การขอบังคับคดี ม.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274</a:t>
            </a:r>
          </a:p>
          <a:p>
            <a:pPr eaLnBrk="1" hangingPunct="1">
              <a:defRPr/>
            </a:pPr>
            <a:r>
              <a:rPr lang="th-TH" sz="4400" b="1" dirty="0">
                <a:solidFill>
                  <a:srgbClr val="2405E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   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ระยะเวลาบังคับคดี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10</a:t>
            </a:r>
            <a:r>
              <a:rPr lang="th-TH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ปี นับแต่มีคำพิพากษาหรือคำสั่ง (ไม่ใช่วันคำพิพากษาถึงที่สุด) และหากเริ่มร้องขอหรืออายัดแล้ว ร้องขอให้ยึดหรืออายัดแล้วหรือดำเนินการบังคับคดีวิธีอื่นไปบางส่วน ให้ดำเนินต่อไปจนเสร็จ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/ ถ้าชำระเป็นงวด นับแต่วันที่อาจบังคับได้ </a:t>
            </a:r>
          </a:p>
          <a:p>
            <a:pPr eaLnBrk="1" hangingPunct="1">
              <a:defRPr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*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ขยายเวลาได้ เมื่อมีเหตุอันสมควรและเพื่อประโยชน์แห่งความยุติธรรม </a:t>
            </a:r>
          </a:p>
        </p:txBody>
      </p:sp>
      <p:sp>
        <p:nvSpPr>
          <p:cNvPr id="20582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582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7B9D99-0B86-4F43-9A1E-EB6C83C71B7F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197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/>
            </a:extLst>
          </p:cNvPr>
          <p:cNvSpPr txBox="1"/>
          <p:nvPr/>
        </p:nvSpPr>
        <p:spPr>
          <a:xfrm>
            <a:off x="368300" y="452438"/>
            <a:ext cx="8451850" cy="60007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marL="476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การขอบังคับคดี ม.๒๗๔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  <a:p>
            <a:pPr eaLnBrk="1" hangingPunct="1">
              <a:defRPr/>
            </a:pPr>
            <a:r>
              <a:rPr lang="th-TH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  ระยะเวลาบังคับคดี ๑๐ ปี นับแต่มีคำพิพากษาหรือคำสั่ง ชั้นที่สุด (๑๐๗๓๑/๒๕๕๘ ญ)</a:t>
            </a:r>
          </a:p>
          <a:p>
            <a:pPr eaLnBrk="1" hangingPunct="1">
              <a:defRPr/>
            </a:pPr>
            <a:r>
              <a:rPr lang="th-TH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Tahoma" pitchFamily="34" charset="0"/>
              </a:rPr>
              <a:t>  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ทรัพย์จำนอง ยังไม่ได้ขาย จะยึดทรัพย์สินอื่นไม่ได้ </a:t>
            </a:r>
          </a:p>
          <a:p>
            <a:pPr eaLnBrk="1" hangingPunct="1"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   การขอยึดทรัพย์อื่นเพิ่ม ทำได้ถ้าจะครบ ๑๐ ปี ต้องขออนุญาตยื่นไว้ก่อน แล้วให้รอการขายไว้</a:t>
            </a:r>
          </a:p>
        </p:txBody>
      </p:sp>
      <p:sp>
        <p:nvSpPr>
          <p:cNvPr id="206851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685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3D9BC5-CC51-4C52-AEED-190004D50178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198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787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B4DE88-00BF-433B-9E60-A56AFF9512BA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199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207876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0" y="-115888"/>
            <a:ext cx="8229600" cy="1600201"/>
          </a:xfrm>
        </p:spPr>
        <p:txBody>
          <a:bodyPr/>
          <a:lstStyle/>
          <a:p>
            <a:pPr eaLnBrk="1" hangingPunct="1"/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>     การยึดทรัพย์สิน</a:t>
            </a:r>
          </a:p>
        </p:txBody>
      </p:sp>
      <p:sp>
        <p:nvSpPr>
          <p:cNvPr id="2662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1341438"/>
            <a:ext cx="8208962" cy="5040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5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บังคับกับทรัพย์สินของลูกหนี้ตามคำพิพากษา</a:t>
            </a:r>
          </a:p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r>
              <a:rPr lang="th-TH" sz="5400" b="1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             สังหาริมทรัพย์  </a:t>
            </a:r>
          </a:p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Arial" pitchFamily="34" charset="0"/>
              <a:buNone/>
              <a:defRPr/>
            </a:pPr>
            <a:r>
              <a:rPr lang="th-TH" sz="5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                   </a:t>
            </a:r>
            <a:r>
              <a:rPr lang="th-TH" sz="5400" b="1" dirty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อสังหาริมทรัพย์</a:t>
            </a:r>
          </a:p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Arial" pitchFamily="34" charset="0"/>
              <a:buNone/>
              <a:defRPr/>
            </a:pPr>
            <a:r>
              <a:rPr lang="th-TH" sz="5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(กรณีไม่มีทรัพย์เป็นหลักประกันต้องสืบหาทรัพย์สินของลูกหนี้ให้พบก่อน)</a:t>
            </a:r>
          </a:p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endParaRPr lang="th-TH" sz="4000" dirty="0">
              <a:solidFill>
                <a:schemeClr val="bg2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rgbClr val="FF9966"/>
              </a:buClr>
              <a:buFont typeface="Wingdings" pitchFamily="2" charset="2"/>
              <a:buNone/>
              <a:defRPr/>
            </a:pPr>
            <a:endParaRPr lang="th-TH" sz="4400" b="1" dirty="0">
              <a:solidFill>
                <a:srgbClr val="FFC000"/>
              </a:solidFill>
            </a:endParaRPr>
          </a:p>
        </p:txBody>
      </p:sp>
      <p:sp>
        <p:nvSpPr>
          <p:cNvPr id="2" name="พระอาทิตย์ 1">
            <a:extLst>
              <a:ext uri="{FF2B5EF4-FFF2-40B4-BE49-F238E27FC236}"/>
            </a:extLst>
          </p:cNvPr>
          <p:cNvSpPr/>
          <p:nvPr/>
        </p:nvSpPr>
        <p:spPr>
          <a:xfrm>
            <a:off x="2484438" y="3140075"/>
            <a:ext cx="673100" cy="50482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>
              <a:solidFill>
                <a:srgbClr val="FF0000"/>
              </a:solidFill>
            </a:endParaRPr>
          </a:p>
        </p:txBody>
      </p:sp>
      <p:sp>
        <p:nvSpPr>
          <p:cNvPr id="3" name="พระอาทิตย์ 2">
            <a:extLst>
              <a:ext uri="{FF2B5EF4-FFF2-40B4-BE49-F238E27FC236}"/>
            </a:extLst>
          </p:cNvPr>
          <p:cNvSpPr/>
          <p:nvPr/>
        </p:nvSpPr>
        <p:spPr>
          <a:xfrm>
            <a:off x="2555875" y="3851275"/>
            <a:ext cx="673100" cy="5857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สมบัติ วงศ์กำแหง 3-4 ส.ค. 62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9B039-7917-4AD9-B86C-871B5A47FFEA}" type="slidenum">
              <a:rPr lang="th-TH" altLang="th-TH" smtClean="0"/>
              <a:pPr>
                <a:defRPr/>
              </a:pPr>
              <a:t>2</a:t>
            </a:fld>
            <a:endParaRPr lang="th-TH" altLang="th-TH"/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35768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42912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096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550D0F2-57FC-42A8-929E-B3C2E1D66A35}" type="slidenum">
              <a:rPr lang="th-TH" altLang="th-TH" sz="2800" smtClean="0">
                <a:solidFill>
                  <a:srgbClr val="7F7F7F"/>
                </a:solidFill>
              </a:rPr>
              <a:pPr/>
              <a:t>20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7852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400" b="1"/>
              <a:t>ม. ๕๑/๓ คกก.ดำเนินการสหกรณ์  กรรมการ  หรือผู้จัดการไม่ต้องรับผิด ในกรณีดังต่อไปนี้                                                                   (๑) </a:t>
            </a:r>
            <a:r>
              <a:rPr lang="th-TH" altLang="th-TH" sz="4400" b="1" u="sng">
                <a:solidFill>
                  <a:srgbClr val="FF0000"/>
                </a:solidFill>
              </a:rPr>
              <a:t>พิสูจน์ได้ว่าตนมิได้ร่วม</a:t>
            </a:r>
            <a:r>
              <a:rPr lang="th-TH" altLang="th-TH" sz="4400" b="1"/>
              <a:t>กระทำการอันเป็นเหตุให้เกิดความเสียหายต่อสหกรณ์                                                  (๒) ได้</a:t>
            </a:r>
            <a:r>
              <a:rPr lang="th-TH" altLang="th-TH" sz="4400" b="1" u="sng">
                <a:solidFill>
                  <a:srgbClr val="FF0000"/>
                </a:solidFill>
              </a:rPr>
              <a:t>คัดค้านในที่ประชุม</a:t>
            </a:r>
            <a:r>
              <a:rPr lang="th-TH" altLang="th-TH" sz="4400" b="1"/>
              <a:t> คกก.ดำเนินการสหกรณ์โดยปรากฏในรายงานการประชุม  หรือได้ทำคำคัดค้านเป็นหนังสือยื่นต่อประธานที่ประชุมภายในสามวันนับแต่สิ้นสุดการประชุม</a:t>
            </a:r>
            <a:endParaRPr lang="en-US" altLang="th-TH" sz="44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๕๑/๑-๓, ๕๒, ๕๓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ชื่อเรื่อง 3"/>
          <p:cNvSpPr>
            <a:spLocks noGrp="1"/>
          </p:cNvSpPr>
          <p:nvPr>
            <p:ph type="title"/>
          </p:nvPr>
        </p:nvSpPr>
        <p:spPr>
          <a:xfrm>
            <a:off x="250825" y="388938"/>
            <a:ext cx="8785225" cy="1600200"/>
          </a:xfrm>
        </p:spPr>
        <p:txBody>
          <a:bodyPr/>
          <a:lstStyle/>
          <a:p>
            <a:pPr eaLnBrk="1" hangingPunct="1"/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>การยึดทรัพย์สิน</a:t>
            </a:r>
            <a:b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altLang="th-TH" sz="4000" b="1" smtClean="0">
                <a:solidFill>
                  <a:srgbClr val="C00000"/>
                </a:solidFill>
                <a:latin typeface="Angsana New" pitchFamily="18" charset="-34"/>
              </a:rPr>
              <a:t>(จพค.ทำแทน จ/น จึงถือว่า จ/น ได้รับชำระหนี้ตั้งแต่วันขาย)</a:t>
            </a:r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</a:br>
            <a:endParaRPr lang="th-TH" altLang="th-TH" b="1" smtClean="0">
              <a:solidFill>
                <a:srgbClr val="C00000"/>
              </a:solidFill>
              <a:latin typeface="Angsana New" pitchFamily="18" charset="-34"/>
            </a:endParaRPr>
          </a:p>
        </p:txBody>
      </p:sp>
      <p:sp>
        <p:nvSpPr>
          <p:cNvPr id="5" name="ตัวแทนเนื้อหา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2205038"/>
            <a:ext cx="8137525" cy="3767137"/>
          </a:xfrm>
        </p:spPr>
        <p:txBody>
          <a:bodyPr rtlCol="0">
            <a:normAutofit lnSpcReduction="10000"/>
          </a:bodyPr>
          <a:lstStyle/>
          <a:p>
            <a:pPr marL="514350" indent="-514350" algn="thaiDist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เป็นทรัพย์สินของลูกหนี้ตามคำพิพากษา (มาตรา ๒๙๖ (๑)</a:t>
            </a:r>
          </a:p>
          <a:p>
            <a:pPr marL="514350" indent="-514350" algn="thaiDist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ไม่เป็นทรัพย์สินที่ไม่อยู่ในความรับผิดแห่งการบังคับคดี (มาตรา ๓๐๑)</a:t>
            </a:r>
          </a:p>
          <a:p>
            <a:pPr marL="514350" indent="-514350" algn="thaiDist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r>
              <a:rPr lang="th-TH" sz="44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ห้ามยึดทรัพย์สินที่มีราคาประเมินเกินกว่าจำนวนหนี้ตามคำพิพากษา (มาตรา ๓๐๐) มีชิ้นเดียวยึดได้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400" b="1" dirty="0">
              <a:solidFill>
                <a:schemeClr val="bg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 algn="thaiDist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4400" dirty="0">
              <a:solidFill>
                <a:schemeClr val="bg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08900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8901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0C981F-C4DD-41CC-A70D-2B9ADF2B6053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200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ชื่อเรื่อง 3"/>
          <p:cNvSpPr>
            <a:spLocks noGrp="1"/>
          </p:cNvSpPr>
          <p:nvPr>
            <p:ph type="title"/>
          </p:nvPr>
        </p:nvSpPr>
        <p:spPr>
          <a:xfrm>
            <a:off x="120650" y="630238"/>
            <a:ext cx="8915400" cy="1143000"/>
          </a:xfrm>
        </p:spPr>
        <p:txBody>
          <a:bodyPr/>
          <a:lstStyle/>
          <a:p>
            <a:pPr marL="514350" indent="-514350" eaLnBrk="1" hangingPunct="1"/>
            <a:r>
              <a:rPr lang="th-TH" altLang="th-TH" sz="5600" b="1" smtClean="0">
                <a:solidFill>
                  <a:srgbClr val="002060"/>
                </a:solidFill>
                <a:latin typeface="Angsana New" pitchFamily="18" charset="-34"/>
              </a:rPr>
              <a:t>ห้ามยึดทรัพย์สินเกินกว่าจำนวนหนี้ (ม. ๓๐๐)</a:t>
            </a:r>
          </a:p>
        </p:txBody>
      </p:sp>
      <p:sp>
        <p:nvSpPr>
          <p:cNvPr id="5" name="ตัวแทนเนื้อหา 4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060575"/>
            <a:ext cx="8229600" cy="4525963"/>
          </a:xfrm>
        </p:spPr>
        <p:txBody>
          <a:bodyPr rtlCol="0">
            <a:normAutofit/>
          </a:bodyPr>
          <a:lstStyle/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ห้ามยึดทรัพย์สินที่มีราคาประเมินเกินกว่าจำนวนหนี้ตามคำพิพากษา (มาตรา ๓๐๐) 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มีชิ้นเดียวยึดได้ ถ้าราคาไม่ต่างกันมากกับจำนวนหนี้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ระวัง ค่าธรรมเนียมกรณีถอนการยึดไม่มีการขาย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800" b="1" dirty="0">
              <a:solidFill>
                <a:srgbClr val="002060"/>
              </a:solidFill>
              <a:cs typeface="+mj-cs"/>
            </a:endParaRPr>
          </a:p>
          <a:p>
            <a:pPr marL="514350" indent="-514350" algn="thaiDist" eaLnBrk="1" fontAlgn="auto" hangingPunct="1">
              <a:spcAft>
                <a:spcPts val="0"/>
              </a:spcAft>
              <a:buFont typeface="+mj-cs"/>
              <a:buAutoNum type="thaiNumPeriod"/>
              <a:defRPr/>
            </a:pPr>
            <a:endParaRPr lang="th-TH" sz="4400" dirty="0">
              <a:solidFill>
                <a:schemeClr val="bg2">
                  <a:lumMod val="75000"/>
                </a:schemeClr>
              </a:solidFill>
              <a:cs typeface="+mj-cs"/>
            </a:endParaRPr>
          </a:p>
        </p:txBody>
      </p:sp>
      <p:sp>
        <p:nvSpPr>
          <p:cNvPr id="209924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09925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94841E-FDA9-468B-B4A5-4B52154D9361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/>
              <a:t>201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-26988"/>
            <a:ext cx="9067800" cy="1858963"/>
          </a:xfrm>
        </p:spPr>
        <p:txBody>
          <a:bodyPr/>
          <a:lstStyle/>
          <a:p>
            <a:pPr eaLnBrk="1" hangingPunct="1"/>
            <a:r>
              <a:rPr lang="th-TH" altLang="th-TH" b="1" smtClean="0">
                <a:latin typeface="Angsana New" pitchFamily="18" charset="-34"/>
              </a:rPr>
              <a:t>ทรัพย์สินที่ไม่อยู่ในความรับผิดแห่งการบังคับคดี</a:t>
            </a:r>
            <a:r>
              <a:rPr lang="th-TH" altLang="th-TH" sz="4800" b="1" smtClean="0"/>
              <a:t/>
            </a:r>
            <a:br>
              <a:rPr lang="th-TH" altLang="th-TH" sz="4800" b="1" smtClean="0"/>
            </a:br>
            <a:r>
              <a:rPr lang="th-TH" altLang="th-TH" sz="4800" b="1" smtClean="0"/>
              <a:t> </a:t>
            </a:r>
            <a:r>
              <a:rPr lang="th-TH" altLang="th-TH" sz="4800" b="1" smtClean="0">
                <a:solidFill>
                  <a:srgbClr val="FF0000"/>
                </a:solidFill>
              </a:rPr>
              <a:t>(ยึดไม่ได้  ม.</a:t>
            </a:r>
            <a:r>
              <a:rPr lang="en-US" altLang="th-TH" sz="4800" b="1" smtClean="0">
                <a:solidFill>
                  <a:srgbClr val="FF0000"/>
                </a:solidFill>
                <a:latin typeface="Angsana New" pitchFamily="18" charset="-34"/>
              </a:rPr>
              <a:t>301</a:t>
            </a:r>
            <a:r>
              <a:rPr lang="th-TH" altLang="th-TH" sz="4800" b="1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50260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เครื่องนุ่งห่มหลับนอน</a:t>
            </a:r>
            <a:r>
              <a:rPr lang="th-TH" sz="5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ในส่วนที่ราคาไม่เกิน </a:t>
            </a:r>
            <a:r>
              <a:rPr lang="en-US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5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เครื่องใช้ในครัวเรือน</a:t>
            </a:r>
            <a:r>
              <a:rPr lang="th-TH" sz="5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ในส่วนที่ราคาไม่เกิน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5200" b="1" u="sng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เครื่องใช้สอยส่วนตัว</a:t>
            </a:r>
            <a:r>
              <a:rPr lang="th-TH" sz="5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ในส่วนที่ราคาไม่เกิน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แต่ละประเภทไม่เกิน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 รวม ไม่เกิน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60,000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     กฎหมายเดิมทรัพย์สินในบ้านรวม ไม่เกิน </a:t>
            </a:r>
            <a:r>
              <a:rPr lang="en-US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50,000</a:t>
            </a:r>
            <a:r>
              <a:rPr lang="th-TH" sz="52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dirty="0">
              <a:solidFill>
                <a:prstClr val="black"/>
              </a:solidFill>
              <a:cs typeface="Angsana New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dirty="0">
              <a:solidFill>
                <a:prstClr val="black"/>
              </a:solidFill>
              <a:cs typeface="Angsana New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u="sng" dirty="0"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dirty="0">
              <a:cs typeface="+mj-cs"/>
            </a:endParaRPr>
          </a:p>
        </p:txBody>
      </p:sp>
      <p:sp>
        <p:nvSpPr>
          <p:cNvPr id="210948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t>สมบัติ วงศ์กำแหง 3-4 ส.ค. 62</a:t>
            </a:r>
          </a:p>
        </p:txBody>
      </p:sp>
      <p:sp>
        <p:nvSpPr>
          <p:cNvPr id="210949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fld id="{000E9D5D-24FC-4F5A-BF7F-F09BF40008A2}" type="slidenum">
              <a:rPr lang="th-TH" altLang="th-TH" sz="1200" smtClean="0">
                <a:solidFill>
                  <a:srgbClr val="595959"/>
                </a:solidFill>
                <a:latin typeface="Century Gothic" pitchFamily="34" charset="0"/>
              </a:rPr>
              <a:pPr algn="l" eaLnBrk="1" hangingPunct="1"/>
              <a:t>202</a:t>
            </a:fld>
            <a:endParaRPr lang="th-TH" altLang="th-TH" sz="1200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1354137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ทรัพย์สินที่ไม่อยู่ในความรับผิดแห่งการบังคับคดี </a:t>
            </a:r>
            <a:r>
              <a:rPr lang="th-TH" sz="48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(ยึดไม่ได้)</a:t>
            </a:r>
            <a:endParaRPr lang="th-TH" sz="4800" dirty="0">
              <a:solidFill>
                <a:srgbClr val="FF0000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91513" cy="4699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สัตว์ สิ่งของ เครื่องมือ เครื่องใช้ในการประกอบอาชีพหรือวิชาชีพ ในส่วนที่ราคาประมาณไม่เกินหนึ่งแสนบาท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                            พ่อพันธุ์ของผู้รับจ้าง ผสมพันธุ์สัตว์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4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สัตว์ สิ่งของ และอุปกรณ์ที่ใช้ทำหน้าที่ช่วยหรือแทนอวัยวะ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dirty="0">
              <a:cs typeface="+mj-c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4000" dirty="0">
              <a:cs typeface="+mj-c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4000" dirty="0">
              <a:cs typeface="+mj-cs"/>
            </a:endParaRPr>
          </a:p>
        </p:txBody>
      </p:sp>
      <p:pic>
        <p:nvPicPr>
          <p:cNvPr id="2119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950" y="3019425"/>
            <a:ext cx="1304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8238" y="5184775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8138" y="5175250"/>
            <a:ext cx="83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02263" y="5226050"/>
            <a:ext cx="9906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6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060FA5-082C-4BE1-B3EE-06A2939ECF95}" type="slidenum">
              <a:rPr lang="th-TH" altLang="th-TH" smtClean="0"/>
              <a:pPr/>
              <a:t>203</a:t>
            </a:fld>
            <a:endParaRPr lang="th-TH" altLang="th-TH" smtClean="0"/>
          </a:p>
        </p:txBody>
      </p:sp>
      <p:sp>
        <p:nvSpPr>
          <p:cNvPr id="211977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ชื่อเรื่อง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just" eaLnBrk="1" hangingPunct="1"/>
            <a:r>
              <a:rPr lang="th-TH" altLang="th-TH" sz="5400" b="1" smtClean="0"/>
              <a:t>การขายทอดตลาดทรัพย์สิน </a:t>
            </a:r>
            <a:r>
              <a:rPr lang="th-TH" altLang="th-TH" sz="4000" b="1" smtClean="0"/>
              <a:t>(</a:t>
            </a:r>
            <a:r>
              <a:rPr lang="th-TH" altLang="th-TH" sz="4000" b="1" smtClean="0">
                <a:latin typeface="Angsana New" pitchFamily="18" charset="-34"/>
              </a:rPr>
              <a:t>ม.</a:t>
            </a:r>
            <a:r>
              <a:rPr lang="en-US" altLang="th-TH" sz="4000" b="1" smtClean="0">
                <a:latin typeface="Angsana New" pitchFamily="18" charset="-34"/>
              </a:rPr>
              <a:t>333</a:t>
            </a:r>
            <a:r>
              <a:rPr lang="th-TH" altLang="th-TH" sz="4000" b="1" smtClean="0">
                <a:latin typeface="Angsana New" pitchFamily="18" charset="-34"/>
              </a:rPr>
              <a:t>-</a:t>
            </a:r>
            <a:r>
              <a:rPr lang="en-US" altLang="th-TH" sz="4000" b="1" smtClean="0">
                <a:latin typeface="Angsana New" pitchFamily="18" charset="-34"/>
              </a:rPr>
              <a:t>334</a:t>
            </a:r>
            <a:r>
              <a:rPr lang="th-TH" altLang="th-TH" sz="4000" b="1" smtClean="0">
                <a:latin typeface="Angsana New" pitchFamily="18" charset="-34"/>
              </a:rPr>
              <a:t>)</a:t>
            </a:r>
          </a:p>
        </p:txBody>
      </p:sp>
      <p:sp>
        <p:nvSpPr>
          <p:cNvPr id="212995" name="ตัวแทนเนื้อหา 4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334000"/>
          </a:xfrm>
        </p:spPr>
        <p:txBody>
          <a:bodyPr/>
          <a:lstStyle/>
          <a:p>
            <a:pPr marL="0" indent="0" algn="thaiDist" eaLnBrk="1" hangingPunct="1">
              <a:buFont typeface="Arial" pitchFamily="34" charset="0"/>
              <a:buNone/>
            </a:pPr>
            <a:r>
              <a:rPr lang="en-US" altLang="th-TH" sz="4400" b="1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altLang="th-TH" sz="4400" b="1" smtClean="0">
                <a:latin typeface="Angsana New" pitchFamily="18" charset="-34"/>
                <a:cs typeface="Angsana New" pitchFamily="18" charset="-34"/>
              </a:rPr>
              <a:t>ผู้มีส่วนได้เสียในการบังคับคดีที่เกี่ยวข้องกับทรัพย์สินที่จะขาย อาจยื่นคำร้องขอให้กำหนดหรือ</a:t>
            </a:r>
            <a:r>
              <a:rPr lang="th-TH" altLang="th-TH" sz="4400" b="1" u="sng" smtClean="0">
                <a:latin typeface="Angsana New" pitchFamily="18" charset="-34"/>
                <a:cs typeface="Angsana New" pitchFamily="18" charset="-34"/>
              </a:rPr>
              <a:t>คัดค้านวิธีการขายทอดตลาดที่เจ้าพนักงานบังคับคดีกำหนดได้ภายใน </a:t>
            </a:r>
            <a:r>
              <a:rPr lang="en-US" altLang="th-TH" sz="4400" b="1" u="sng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altLang="th-TH" sz="4400" b="1" u="sng" smtClean="0">
                <a:latin typeface="Angsana New" pitchFamily="18" charset="-34"/>
                <a:cs typeface="Angsana New" pitchFamily="18" charset="-34"/>
              </a:rPr>
              <a:t> วัน นับแต่ทราบวิธีการขาย </a:t>
            </a:r>
            <a:r>
              <a:rPr lang="th-TH" altLang="th-TH" sz="2800" b="1" u="sng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(ไม่รวมคัดค้าน กรณีขายติดขายปลอด)</a:t>
            </a:r>
          </a:p>
          <a:p>
            <a:pPr marL="0" indent="0" algn="thaiDist" eaLnBrk="1" hangingPunct="1">
              <a:buFont typeface="Arial" pitchFamily="34" charset="0"/>
              <a:buNone/>
            </a:pPr>
            <a:r>
              <a:rPr lang="en-US" altLang="th-TH" sz="4400" b="1" smtClean="0">
                <a:latin typeface="Angsana New" pitchFamily="18" charset="-34"/>
                <a:cs typeface="Angsana New" pitchFamily="18" charset="-34"/>
              </a:rPr>
              <a:t>7.</a:t>
            </a:r>
            <a:r>
              <a:rPr lang="th-TH" altLang="th-TH" sz="4400" b="1" smtClean="0">
                <a:latin typeface="Angsana New" pitchFamily="18" charset="-34"/>
                <a:cs typeface="Angsana New" pitchFamily="18" charset="-34"/>
              </a:rPr>
              <a:t>ลดขั้นตอนในกรณีที่ผู้ซื้ออสังหาริมทรัพย์ได้จากการขายทอดตลาดจะต้องดำเนินการขับไล่ลูกหนี้ตามคำพิพากษาหรือบริวารออกไปจากทรัพย์ที่ซื้อ </a:t>
            </a:r>
            <a:endParaRPr lang="th-TH" altLang="th-TH" sz="2800" b="1" smtClean="0">
              <a:latin typeface="Angsana New" pitchFamily="18" charset="-34"/>
              <a:cs typeface="Angsana New" pitchFamily="18" charset="-34"/>
            </a:endParaRPr>
          </a:p>
          <a:p>
            <a:pPr marL="0" indent="0" algn="thaiDist" eaLnBrk="1" hangingPunct="1">
              <a:buFont typeface="Arial" pitchFamily="34" charset="0"/>
              <a:buNone/>
            </a:pPr>
            <a:r>
              <a:rPr lang="th-TH" altLang="th-TH" sz="28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altLang="th-TH" sz="24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(ไม่ต้องออกคำบังคับออกหมายบังคับคดีได้เลย จพค.ไม่ต้องปิดประกาศขับไล่ ขอหมายจับได้เลย)</a:t>
            </a:r>
          </a:p>
        </p:txBody>
      </p:sp>
      <p:sp>
        <p:nvSpPr>
          <p:cNvPr id="212996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9E3ECDD-45A2-4564-BC13-BE820973A578}" type="slidenum">
              <a:rPr lang="th-TH" altLang="th-TH" smtClean="0"/>
              <a:pPr eaLnBrk="1" hangingPunct="1"/>
              <a:t>204</a:t>
            </a:fld>
            <a:endParaRPr lang="th-TH" altLang="th-TH" smtClean="0"/>
          </a:p>
        </p:txBody>
      </p:sp>
      <p:sp>
        <p:nvSpPr>
          <p:cNvPr id="212997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020762"/>
          </a:xfrm>
        </p:spPr>
        <p:txBody>
          <a:bodyPr/>
          <a:lstStyle/>
          <a:p>
            <a:pPr eaLnBrk="1" hangingPunct="1"/>
            <a:r>
              <a:rPr lang="th-TH" altLang="th-TH" sz="5000" b="1" smtClean="0"/>
              <a:t>เงินหรือสิทธิฯที่ไม่อยู่ในการบังคับคดี </a:t>
            </a:r>
            <a:r>
              <a:rPr lang="th-TH" altLang="th-TH" sz="4800" b="1" smtClean="0">
                <a:solidFill>
                  <a:srgbClr val="FF0000"/>
                </a:solidFill>
              </a:rPr>
              <a:t>(อายัดไม่ได้)</a:t>
            </a: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513"/>
            <a:ext cx="8362950" cy="4281487"/>
          </a:xfrm>
        </p:spPr>
        <p:txBody>
          <a:bodyPr rtlCol="0">
            <a:noAutofit/>
          </a:bodyPr>
          <a:lstStyle/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เบี้ยเลี้ยงชีพตามที่มีกฎหมายกำหนด ทั้งจำนวน 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spc="-100" dirty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4000" b="1" spc="-100" dirty="0">
                <a:latin typeface="Angsana New" pitchFamily="18" charset="-34"/>
                <a:cs typeface="Angsana New" pitchFamily="18" charset="-34"/>
              </a:rPr>
              <a:t>เงินเดือนของข้าราชการ เจ้าหน้าที่ หรือลูกจ้างในหน่วยงาน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ราชการ ทั้งจำนวน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เงินเดือนของบุคคลซึ่งไม่ใช่ข้าราชการหรือลูกจ้างใน</a:t>
            </a:r>
            <a:r>
              <a:rPr lang="th-TH" sz="4000" b="1" spc="-100" dirty="0">
                <a:latin typeface="Angsana New" pitchFamily="18" charset="-34"/>
                <a:cs typeface="Angsana New" pitchFamily="18" charset="-34"/>
              </a:rPr>
              <a:t>หน่วยงานราชการ ในส่วนที่ไม่เกินเดือนละ </a:t>
            </a:r>
            <a:r>
              <a:rPr lang="en-US" sz="4000" b="1" spc="-100" dirty="0"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4000" b="1" spc="-100" dirty="0"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เงินรายได้ที่บุคคลภายนอกยกให้เป็นคราว ๆ เพื่อเลี้ยงชีพ </a:t>
            </a: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ในส่วนที่ไม่เกินเดือนละ </a:t>
            </a:r>
            <a:r>
              <a:rPr lang="en-US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20,000</a:t>
            </a: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u="sng" dirty="0"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dirty="0">
              <a:cs typeface="+mj-cs"/>
            </a:endParaRPr>
          </a:p>
        </p:txBody>
      </p:sp>
      <p:sp>
        <p:nvSpPr>
          <p:cNvPr id="214020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B1DBE46-7B18-4348-B268-EE2A4A389B24}" type="slidenum">
              <a:rPr lang="th-TH" altLang="th-TH" smtClean="0"/>
              <a:pPr eaLnBrk="1" hangingPunct="1"/>
              <a:t>205</a:t>
            </a:fld>
            <a:endParaRPr lang="th-TH" altLang="th-TH" smtClean="0"/>
          </a:p>
        </p:txBody>
      </p:sp>
      <p:sp>
        <p:nvSpPr>
          <p:cNvPr id="214021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73162"/>
          </a:xfrm>
        </p:spPr>
        <p:txBody>
          <a:bodyPr/>
          <a:lstStyle/>
          <a:p>
            <a:pPr eaLnBrk="1" hangingPunct="1"/>
            <a:r>
              <a:rPr lang="th-TH" altLang="th-TH" sz="4800" b="1" smtClean="0"/>
              <a:t>เงินหรือสิทธิฯที่ไม่อยู่ในการบังคับคดี </a:t>
            </a:r>
            <a:r>
              <a:rPr lang="th-TH" altLang="th-TH" sz="4800" b="1" smtClean="0">
                <a:solidFill>
                  <a:srgbClr val="FF0000"/>
                </a:solidFill>
              </a:rPr>
              <a:t>(อายัดไม่ได้)</a:t>
            </a:r>
            <a:endParaRPr lang="th-TH" altLang="th-TH" sz="4800" b="1" smtClean="0"/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591550" cy="4210050"/>
          </a:xfrm>
        </p:spPr>
        <p:txBody>
          <a:bodyPr rtlCol="0">
            <a:noAutofit/>
          </a:bodyPr>
          <a:lstStyle/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dirty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4000" b="1" dirty="0">
                <a:latin typeface="Angsana New" pitchFamily="18" charset="-34"/>
                <a:cs typeface="Angsana New" pitchFamily="18" charset="-34"/>
              </a:rPr>
              <a:t>บำเหน็จหรือค่าชดเชยหรือรายได้อื่นในลักษณะเดียวกัน</a:t>
            </a:r>
            <a:r>
              <a:rPr lang="th-TH" sz="4000" b="1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ของบุคคลซึ่งไม่ใช่ข้าราชการหรือลูกจ้างใน</a:t>
            </a:r>
            <a:r>
              <a:rPr lang="th-TH" sz="4000" b="1" spc="-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หน่วยงานราชการ ในส่วนที่ไม่เกิน </a:t>
            </a:r>
            <a:r>
              <a:rPr lang="en-US" sz="4000" b="1" spc="-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300,000</a:t>
            </a:r>
            <a:r>
              <a:rPr lang="th-TH" sz="4000" b="1" spc="-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บาท (เดิมอายัดทั้งจำนวน)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spc="-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4000" b="1" spc="-100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เงินฌาปนกิจสงเคราะห์ที่ลูกหนี้ตามคำพิพากษาได้รับ อันเนื่องมาจากความตายของบุคคลอื่น ตามจำนวนที่จำเป็นในการดำเนินการฌาปนกิจศพตามฐานะของผู้ตาย</a:t>
            </a:r>
          </a:p>
          <a:p>
            <a:pPr marL="0" indent="0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spc="-1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*</a:t>
            </a:r>
            <a:r>
              <a:rPr lang="th-TH" b="1" spc="-1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ถ้าถูกอายัดตามกฎหมายเก่าไว้แล้วคำสั่งก็ยังมีผลต่อไป ล/น ต้องขอเปลี่ยนแปลง</a:t>
            </a:r>
            <a:endParaRPr lang="th-TH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dirty="0">
              <a:cs typeface="+mj-cs"/>
            </a:endParaRPr>
          </a:p>
        </p:txBody>
      </p:sp>
      <p:sp>
        <p:nvSpPr>
          <p:cNvPr id="21504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3D0F9C17-8328-41F8-BAD9-BD3F0DB24ACD}" type="slidenum">
              <a:rPr lang="th-TH" altLang="th-TH" smtClean="0"/>
              <a:pPr eaLnBrk="1" hangingPunct="1"/>
              <a:t>206</a:t>
            </a:fld>
            <a:endParaRPr lang="th-TH" altLang="th-TH" smtClean="0"/>
          </a:p>
        </p:txBody>
      </p:sp>
      <p:sp>
        <p:nvSpPr>
          <p:cNvPr id="215045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395288" y="298450"/>
            <a:ext cx="8424862" cy="6370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แนวทางการสืบทรัพย์</a:t>
            </a:r>
          </a:p>
          <a:p>
            <a:pPr>
              <a:defRPr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*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ทรัพย์ที่มีทะเบียน</a:t>
            </a:r>
          </a:p>
          <a:p>
            <a:pPr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-ที่ดิน และ สิ่งปลูกสร้าง   </a:t>
            </a:r>
          </a:p>
          <a:p>
            <a:pPr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-ยานพาหนะ</a:t>
            </a:r>
          </a:p>
          <a:p>
            <a:pPr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-อาวุธปืน   -ทรัพย์สินทางปัญญา </a:t>
            </a:r>
          </a:p>
          <a:p>
            <a:pPr>
              <a:defRPr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*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เงินฝากธนาคาร  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*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สิทธิการรับเงิน</a:t>
            </a:r>
          </a:p>
          <a:p>
            <a:pPr>
              <a:defRPr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*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สำนักงานประกันสังคม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*</a:t>
            </a: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ทะเบียนนิติบุคคล / ทะเบียนธุรกิจ </a:t>
            </a:r>
            <a:endParaRPr lang="th-TH" sz="5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1606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  <a:latin typeface="Century Gothic" pitchFamily="34" charset="0"/>
              </a:rPr>
              <a:t>สมบัติ วงศ์กำแหง 3-4 ส.ค. 62</a:t>
            </a:r>
          </a:p>
        </p:txBody>
      </p:sp>
      <p:sp>
        <p:nvSpPr>
          <p:cNvPr id="21606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32592A-F9EE-4947-A3C7-6F29C9ACDDF2}" type="slidenum">
              <a:rPr lang="th-TH" altLang="th-TH" smtClean="0">
                <a:solidFill>
                  <a:srgbClr val="595959"/>
                </a:solidFill>
                <a:latin typeface="Century Gothic" pitchFamily="34" charset="0"/>
              </a:rPr>
              <a:pPr/>
              <a:t>207</a:t>
            </a:fld>
            <a:endParaRPr lang="th-TH" altLang="th-TH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ชื่อเรื่อง 1"/>
          <p:cNvSpPr>
            <a:spLocks noGrp="1"/>
          </p:cNvSpPr>
          <p:nvPr>
            <p:ph type="title"/>
          </p:nvPr>
        </p:nvSpPr>
        <p:spPr>
          <a:xfrm>
            <a:off x="323850" y="457200"/>
            <a:ext cx="8496300" cy="922338"/>
          </a:xfrm>
        </p:spPr>
        <p:txBody>
          <a:bodyPr/>
          <a:lstStyle/>
          <a:p>
            <a:pPr eaLnBrk="1" hangingPunct="1"/>
            <a:r>
              <a:rPr lang="th-TH" altLang="th-TH" sz="4800" b="1" smtClean="0">
                <a:latin typeface="Angsana New" pitchFamily="18" charset="-34"/>
              </a:rPr>
              <a:t>บุคคลภายนอกไม่ชำระหนี้ตามคำสั่งอายัด</a:t>
            </a:r>
            <a:r>
              <a:rPr lang="th-TH" altLang="th-TH" sz="4800" b="1" smtClean="0">
                <a:solidFill>
                  <a:srgbClr val="FF0000"/>
                </a:solidFill>
                <a:latin typeface="Angsana New" pitchFamily="18" charset="-34"/>
              </a:rPr>
              <a:t>เจ้าหนี้ </a:t>
            </a:r>
            <a:r>
              <a:rPr lang="th-TH" altLang="th-TH" sz="4800" b="1" smtClean="0">
                <a:latin typeface="Angsana New" pitchFamily="18" charset="-34"/>
              </a:rPr>
              <a:t>ต้องร้องขอต่อศาล (ม. </a:t>
            </a:r>
            <a:r>
              <a:rPr lang="en-US" altLang="th-TH" sz="4800" b="1" smtClean="0">
                <a:latin typeface="Angsana New" pitchFamily="18" charset="-34"/>
              </a:rPr>
              <a:t>321</a:t>
            </a:r>
            <a:r>
              <a:rPr lang="th-TH" altLang="th-TH" sz="4800" b="1" smtClean="0">
                <a:latin typeface="Angsana New" pitchFamily="18" charset="-34"/>
              </a:rPr>
              <a:t>)</a:t>
            </a: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588375" cy="4537075"/>
          </a:xfrm>
        </p:spPr>
        <p:txBody>
          <a:bodyPr rtlCol="0">
            <a:no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cs typeface="+mj-cs"/>
              </a:rPr>
              <a:t> เจ้าพนักงานบังคับคดีจะ</a:t>
            </a:r>
            <a:r>
              <a:rPr lang="th-TH" sz="4000" b="1" dirty="0">
                <a:solidFill>
                  <a:srgbClr val="FF0000"/>
                </a:solidFill>
                <a:cs typeface="+mj-cs"/>
              </a:rPr>
              <a:t>แจ้ง</a:t>
            </a:r>
            <a:r>
              <a:rPr lang="th-TH" sz="4000" b="1" dirty="0">
                <a:cs typeface="+mj-cs"/>
              </a:rPr>
              <a:t>ให้เจ้าหนี้ตามคำพิพากษา </a:t>
            </a:r>
          </a:p>
          <a:p>
            <a:pPr marL="0" indent="0" algn="thaiDi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>
                <a:cs typeface="+mj-cs"/>
              </a:rPr>
              <a:t>ทราบถึงการไม่ปฏิบัติตามคำสั่งอายัด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  <a:cs typeface="+mj-cs"/>
              </a:rPr>
              <a:t>เจ้าหนี้ตามคำพิพากษายื่นคำร้องต่อศาล</a:t>
            </a:r>
            <a:r>
              <a:rPr lang="th-TH" sz="4000" b="1" dirty="0">
                <a:cs typeface="+mj-cs"/>
              </a:rPr>
              <a:t>ขอให้บังคับบุคคล</a:t>
            </a:r>
          </a:p>
          <a:p>
            <a:pPr marL="0" indent="0" algn="thaiDi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>
                <a:cs typeface="+mj-cs"/>
              </a:rPr>
              <a:t>ภายนอกนั้นปฏิบัติตามคำสั่งอายัดหรือชดใช้ค่าสินไหมทดแทนเพื่อการไม่ชำระหนี้แก่เจ้าพนักงานบังคับคดี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cs typeface="+mj-cs"/>
              </a:rPr>
              <a:t>ถ้าบุคคลภายนอกนั้นไม่ปฏิบัติตามคำสั่งศาลที่ให้ชำระหนี้</a:t>
            </a:r>
          </a:p>
          <a:p>
            <a:pPr marL="0" indent="0" algn="thaiDi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b="1" dirty="0">
                <a:cs typeface="+mj-cs"/>
              </a:rPr>
              <a:t>เจ้าหนี้ฯ อาจขอให้ศาลบังคับคดีแก่บุคคลนั้นเสมือนเป็นลูกหนี้ตามคำพิพากษาก็ได้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h-TH" sz="4000" dirty="0">
              <a:cs typeface="+mj-cs"/>
            </a:endParaRPr>
          </a:p>
        </p:txBody>
      </p:sp>
      <p:sp>
        <p:nvSpPr>
          <p:cNvPr id="21709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3DF514F-C554-4FA2-A607-D544A9E635D4}" type="slidenum">
              <a:rPr lang="th-TH" altLang="th-TH" smtClean="0"/>
              <a:pPr eaLnBrk="1" hangingPunct="1"/>
              <a:t>208</a:t>
            </a:fld>
            <a:endParaRPr lang="th-TH" altLang="th-TH" smtClean="0"/>
          </a:p>
        </p:txBody>
      </p:sp>
      <p:sp>
        <p:nvSpPr>
          <p:cNvPr id="217093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96925" y="0"/>
            <a:ext cx="7375525" cy="1308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th-TH" b="1" dirty="0">
                <a:latin typeface="Angsana New" pitchFamily="18" charset="-34"/>
              </a:rPr>
              <a:t>บุคคลภายนอกไม่ส่งเงินตามคำสั่งอายัด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017588" y="5068888"/>
            <a:ext cx="6891337" cy="11318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475" tIns="41238" rIns="82475" bIns="41238" anchor="ctr"/>
          <a:lstStyle/>
          <a:p>
            <a:pPr algn="ctr" defTabSz="825500">
              <a:spcBef>
                <a:spcPct val="20000"/>
              </a:spcBef>
            </a:pPr>
            <a:r>
              <a:rPr lang="th-TH" altLang="th-TH" sz="3200" b="1">
                <a:solidFill>
                  <a:srgbClr val="FF0000"/>
                </a:solidFill>
                <a:latin typeface="Angsana New" pitchFamily="18" charset="-34"/>
              </a:rPr>
              <a:t>ขอออกหมายบังคับคดีแก่บุคคลภายนอกเสมือน</a:t>
            </a:r>
          </a:p>
          <a:p>
            <a:pPr algn="ctr" defTabSz="825500">
              <a:spcBef>
                <a:spcPct val="20000"/>
              </a:spcBef>
            </a:pPr>
            <a:r>
              <a:rPr lang="th-TH" altLang="th-TH" sz="3200" b="1">
                <a:solidFill>
                  <a:srgbClr val="FF0000"/>
                </a:solidFill>
                <a:latin typeface="Angsana New" pitchFamily="18" charset="-34"/>
              </a:rPr>
              <a:t>เป็นลูกหนี้ตามคำพิพากษา   </a:t>
            </a:r>
            <a:r>
              <a:rPr lang="th-TH" altLang="th-TH" b="1">
                <a:solidFill>
                  <a:srgbClr val="FF0000"/>
                </a:solidFill>
                <a:latin typeface="Angsana New" pitchFamily="18" charset="-34"/>
              </a:rPr>
              <a:t>(มาตรา 3</a:t>
            </a:r>
            <a:r>
              <a:rPr lang="en-US" altLang="th-TH" b="1">
                <a:solidFill>
                  <a:srgbClr val="FF0000"/>
                </a:solidFill>
                <a:latin typeface="Angsana New" pitchFamily="18" charset="-34"/>
              </a:rPr>
              <a:t>21</a:t>
            </a:r>
            <a:r>
              <a:rPr lang="th-TH" altLang="th-TH" b="1">
                <a:solidFill>
                  <a:srgbClr val="FF0000"/>
                </a:solidFill>
                <a:latin typeface="Angsana New" pitchFamily="18" charset="-34"/>
              </a:rPr>
              <a:t>)</a:t>
            </a:r>
          </a:p>
        </p:txBody>
      </p:sp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2362200" y="1600200"/>
            <a:ext cx="4202113" cy="1487488"/>
          </a:xfrm>
          <a:prstGeom prst="downArrowCallout">
            <a:avLst>
              <a:gd name="adj1" fmla="val 36280"/>
              <a:gd name="adj2" fmla="val 35404"/>
              <a:gd name="adj3" fmla="val 18750"/>
              <a:gd name="adj4" fmla="val 66667"/>
            </a:avLst>
          </a:prstGeom>
          <a:solidFill>
            <a:srgbClr val="F4C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475" tIns="41238" rIns="82475" bIns="41238" anchor="ctr"/>
          <a:lstStyle/>
          <a:p>
            <a:pPr algn="ctr" defTabSz="825500"/>
            <a:r>
              <a:rPr lang="th-TH" altLang="th-TH" sz="3200" b="1">
                <a:solidFill>
                  <a:srgbClr val="404040"/>
                </a:solidFill>
                <a:latin typeface="Angsana New" pitchFamily="18" charset="-34"/>
              </a:rPr>
              <a:t>ออกหนังสือแจ้งเตือน</a:t>
            </a:r>
          </a:p>
        </p:txBody>
      </p:sp>
      <p:sp>
        <p:nvSpPr>
          <p:cNvPr id="159749" name="AutoShape 5"/>
          <p:cNvSpPr>
            <a:spLocks noChangeArrowheads="1"/>
          </p:cNvSpPr>
          <p:nvPr/>
        </p:nvSpPr>
        <p:spPr bwMode="auto">
          <a:xfrm>
            <a:off x="1752600" y="3352800"/>
            <a:ext cx="5376863" cy="1487488"/>
          </a:xfrm>
          <a:prstGeom prst="downArrowCallout">
            <a:avLst>
              <a:gd name="adj1" fmla="val 38222"/>
              <a:gd name="adj2" fmla="val 37168"/>
              <a:gd name="adj3" fmla="val 19741"/>
              <a:gd name="adj4" fmla="val 66667"/>
            </a:avLst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475" tIns="41238" rIns="82475" bIns="41238" anchor="ctr"/>
          <a:lstStyle/>
          <a:p>
            <a:pPr algn="ctr" defTabSz="825500"/>
            <a:r>
              <a:rPr lang="th-TH" altLang="th-TH" sz="3200" b="1">
                <a:solidFill>
                  <a:srgbClr val="31489F"/>
                </a:solidFill>
                <a:latin typeface="Angsana New" pitchFamily="18" charset="-34"/>
              </a:rPr>
              <a:t>รายงานศาลเรียกบุคคลภายนอกไปไต่สวน</a:t>
            </a:r>
          </a:p>
        </p:txBody>
      </p:sp>
      <p:sp>
        <p:nvSpPr>
          <p:cNvPr id="218118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1811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8F12C78-0CC6-45C7-8810-B053D3BC2894}" type="slidenum">
              <a:rPr lang="th-TH" altLang="th-TH" smtClean="0"/>
              <a:pPr eaLnBrk="1" hangingPunct="1"/>
              <a:t>209</a:t>
            </a:fld>
            <a:endParaRPr lang="th-TH" altLang="th-TH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8" grpId="0" animBg="1"/>
      <p:bldP spid="1597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1600" y="168275"/>
            <a:ext cx="8604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ข้อบังคับของสหกรณ์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49313" y="1336675"/>
            <a:ext cx="5118100" cy="1079500"/>
            <a:chOff x="535" y="842"/>
            <a:chExt cx="3224" cy="680"/>
          </a:xfrm>
        </p:grpSpPr>
        <p:sp>
          <p:nvSpPr>
            <p:cNvPr id="6147" name="Text 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910"/>
              <a:ext cx="2668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หลักการให้เงินกู้</a:t>
              </a:r>
            </a:p>
          </p:txBody>
        </p:sp>
        <p:pic>
          <p:nvPicPr>
            <p:cNvPr id="42003" name="Picture 4" descr="23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5" y="842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23913" y="2366963"/>
            <a:ext cx="5360987" cy="1079500"/>
            <a:chOff x="519" y="1491"/>
            <a:chExt cx="3377" cy="680"/>
          </a:xfrm>
        </p:grpSpPr>
        <p:pic>
          <p:nvPicPr>
            <p:cNvPr id="42000" name="Picture 5" descr="23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9" y="1491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9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1569"/>
              <a:ext cx="280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การควบคุมเงินกู้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98513" y="3425825"/>
            <a:ext cx="5241925" cy="1079500"/>
            <a:chOff x="503" y="2158"/>
            <a:chExt cx="3302" cy="680"/>
          </a:xfrm>
        </p:grpSpPr>
        <p:pic>
          <p:nvPicPr>
            <p:cNvPr id="41998" name="Picture 8" descr="23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" y="2158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241"/>
              <a:ext cx="2713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การเรียกคืนเงินกู้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27088" y="4505325"/>
            <a:ext cx="5832475" cy="1079500"/>
            <a:chOff x="521" y="2838"/>
            <a:chExt cx="3674" cy="680"/>
          </a:xfrm>
        </p:grpSpPr>
        <p:pic>
          <p:nvPicPr>
            <p:cNvPr id="41996" name="Picture 7" descr="23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" y="2838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11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912"/>
              <a:ext cx="3098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ประเภทของเงินกู้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841375" y="5548313"/>
            <a:ext cx="5948363" cy="1079500"/>
            <a:chOff x="530" y="3495"/>
            <a:chExt cx="3747" cy="680"/>
          </a:xfrm>
        </p:grpSpPr>
        <p:pic>
          <p:nvPicPr>
            <p:cNvPr id="41994" name="Picture 6" descr="231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" y="3495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Text Box 12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8" y="3593"/>
              <a:ext cx="3189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ผู้มีอำนาจในการให้เงินกู้</a:t>
              </a:r>
            </a:p>
          </p:txBody>
        </p:sp>
      </p:grpSp>
      <p:sp>
        <p:nvSpPr>
          <p:cNvPr id="41992" name="ตัวแทนท้ายกระดาษ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41993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7304D7-C782-4EE7-871C-463C8414F100}" type="slidenum">
              <a:rPr lang="th-TH" altLang="th-TH" smtClean="0"/>
              <a:pPr/>
              <a:t>21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827088" y="142875"/>
            <a:ext cx="6673850" cy="1143000"/>
          </a:xfrm>
        </p:spPr>
        <p:txBody>
          <a:bodyPr/>
          <a:lstStyle/>
          <a:p>
            <a:pPr eaLnBrk="1" hangingPunct="1"/>
            <a:r>
              <a:rPr lang="th-TH" altLang="th-TH" b="1" smtClean="0">
                <a:solidFill>
                  <a:srgbClr val="FF0000"/>
                </a:solidFill>
                <a:latin typeface="Angsana New" pitchFamily="18" charset="-34"/>
              </a:rPr>
              <a:t>ราคาเริ่มต้นในการขายทอดตลาด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1412875"/>
            <a:ext cx="7559675" cy="4724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ในการขายครั้งที่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จพบ.กำหนดราคาเริ่มต้น 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                                       ตามประเมิน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100 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         ครั้งที่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จพบ.กำหนดราคาขาย 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90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%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         ครั้งที่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จพบ.กำหนดราคาขาย 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80 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         ครั้งที่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จพบ.กำหนดราคาขาย  </a:t>
            </a:r>
            <a:r>
              <a:rPr lang="en-US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70 </a:t>
            </a:r>
            <a:r>
              <a:rPr lang="th-TH" altLang="th-TH" sz="3600" b="1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th-TH" altLang="th-TH" sz="3600" b="1" smtClean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ขายติดจำนอง   </a:t>
            </a:r>
            <a:r>
              <a:rPr lang="th-TH" altLang="th-TH" sz="36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ผู้ซื้อรับภาระหนี้จำนองไปด้วย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ขายปลอดจำนอง  </a:t>
            </a:r>
            <a:r>
              <a:rPr lang="th-TH" altLang="th-TH" sz="36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ผู้ซื้อได้ทรัพย์โดยปลอดภาระหนี้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th-TH" altLang="th-TH" sz="3600" b="1" smtClean="0">
                <a:latin typeface="Angsana New" pitchFamily="18" charset="-34"/>
                <a:cs typeface="Angsana New" pitchFamily="18" charset="-34"/>
              </a:rPr>
              <a:t>  </a:t>
            </a:r>
          </a:p>
        </p:txBody>
      </p:sp>
      <p:sp>
        <p:nvSpPr>
          <p:cNvPr id="219140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1914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5C08E68-C95A-419F-B528-3A02BB52DACD}" type="slidenum">
              <a:rPr lang="th-TH" altLang="th-TH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210</a:t>
            </a:fld>
            <a:endParaRPr lang="th-TH" altLang="th-TH" smtClean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5750" y="736600"/>
            <a:ext cx="84978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การบังคับคดีกับ ลูกหนี้ ผู้ค้ำประกัน</a:t>
            </a:r>
          </a:p>
        </p:txBody>
      </p:sp>
      <p:sp>
        <p:nvSpPr>
          <p:cNvPr id="220163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220164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3BA4CFE-9CE3-4BC4-8405-07DB6182815C}" type="slidenum">
              <a:rPr lang="th-TH" altLang="th-TH" smtClean="0">
                <a:solidFill>
                  <a:srgbClr val="595959"/>
                </a:solidFill>
                <a:latin typeface="Century Gothic" pitchFamily="34" charset="0"/>
              </a:rPr>
              <a:pPr eaLnBrk="1" hangingPunct="1"/>
              <a:t>211</a:t>
            </a:fld>
            <a:endParaRPr lang="th-TH" altLang="th-TH" smtClean="0">
              <a:solidFill>
                <a:srgbClr val="595959"/>
              </a:solidFill>
              <a:latin typeface="Century Gothic" pitchFamily="34" charset="0"/>
            </a:endParaRPr>
          </a:p>
        </p:txBody>
      </p:sp>
      <p:sp>
        <p:nvSpPr>
          <p:cNvPr id="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260600"/>
            <a:ext cx="7200900" cy="3616325"/>
          </a:xfrm>
        </p:spPr>
        <p:txBody>
          <a:bodyPr rtlCol="0"/>
          <a:lstStyle/>
          <a:p>
            <a:pPr marL="571500" indent="-5715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ยึดทรัพย์ลูกหนี้ก่อน  หากไม่มี หรือไม่พอ ให้ยึดทรัพย์ผู้ค้ำประกัน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มีผู้ค้ำประกันหลายคน  ยึดทรัพย์ผู้ค้ำฯได้ทุกคน ใครก่อนหลังก็ได้  </a:t>
            </a:r>
          </a:p>
          <a:p>
            <a:pPr marL="571500" indent="-5715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4800" b="1" dirty="0">
              <a:latin typeface="Angsana New" pitchFamily="18" charset="-34"/>
              <a:cs typeface="Angsana New" pitchFamily="18" charset="-34"/>
            </a:endParaRPr>
          </a:p>
          <a:p>
            <a:pPr marL="571500" indent="-5715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677863"/>
            <a:ext cx="8610600" cy="922337"/>
          </a:xfrm>
        </p:spPr>
        <p:txBody>
          <a:bodyPr/>
          <a:lstStyle/>
          <a:p>
            <a:pPr algn="just" eaLnBrk="1" hangingPunct="1"/>
            <a:r>
              <a:rPr lang="th-TH" altLang="th-TH" sz="7200" b="1" smtClean="0">
                <a:solidFill>
                  <a:srgbClr val="FF0000"/>
                </a:solidFill>
              </a:rPr>
              <a:t>ต้องติดตามรับเงิน</a:t>
            </a:r>
            <a:r>
              <a:rPr lang="th-TH" altLang="th-TH" sz="7200" b="1" smtClean="0"/>
              <a:t>มาตรา </a:t>
            </a:r>
            <a:r>
              <a:rPr lang="en-US" altLang="th-TH" sz="7200" b="1" smtClean="0">
                <a:latin typeface="Angsana New" pitchFamily="18" charset="-34"/>
              </a:rPr>
              <a:t>345</a:t>
            </a:r>
            <a:endParaRPr lang="th-TH" altLang="th-TH" sz="7200" b="1" smtClean="0">
              <a:latin typeface="Angsana New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47863"/>
            <a:ext cx="8507413" cy="4681537"/>
          </a:xfrm>
        </p:spPr>
        <p:txBody>
          <a:bodyPr rtlCol="0">
            <a:noAutofit/>
          </a:bodyPr>
          <a:lstStyle/>
          <a:p>
            <a:pPr marL="0" indent="722313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cs typeface="+mj-cs"/>
              </a:rPr>
              <a:t>-</a:t>
            </a:r>
            <a:r>
              <a:rPr lang="th-TH" sz="6000" b="1" dirty="0">
                <a:cs typeface="+mj-cs"/>
              </a:rPr>
              <a:t>บรรดาเงินต่างๆที่ค้างจ่าย</a:t>
            </a:r>
            <a:r>
              <a:rPr lang="th-TH" sz="6000" b="1" dirty="0">
                <a:latin typeface="Angsana New" pitchFamily="18" charset="-34"/>
                <a:cs typeface="Angsana New" pitchFamily="18" charset="-34"/>
              </a:rPr>
              <a:t>ในศาลหรือที่เจ้าพนักงานบังคับคดี</a:t>
            </a:r>
          </a:p>
          <a:p>
            <a:pPr marL="0" indent="722313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6000" b="1" dirty="0">
                <a:latin typeface="Angsana New" pitchFamily="18" charset="-34"/>
                <a:cs typeface="Angsana New" pitchFamily="18" charset="-34"/>
              </a:rPr>
              <a:t>ถ้าผู้มีสิทธิมิได้เรียกเอาภายใน </a:t>
            </a:r>
            <a:r>
              <a:rPr lang="en-US" sz="6000" b="1" dirty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60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6000" b="1" dirty="0">
                <a:cs typeface="+mj-cs"/>
              </a:rPr>
              <a:t>ปี </a:t>
            </a:r>
          </a:p>
          <a:p>
            <a:pPr marL="0" indent="722313" algn="thaiDi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6000" b="1" dirty="0">
                <a:solidFill>
                  <a:srgbClr val="FF0000"/>
                </a:solidFill>
                <a:latin typeface="Angsana New" pitchFamily="18" charset="-34"/>
                <a:cs typeface="+mj-cs"/>
              </a:rPr>
              <a:t>- </a:t>
            </a:r>
            <a:r>
              <a:rPr lang="th-TH" sz="6000" b="1" u="sng" dirty="0">
                <a:solidFill>
                  <a:srgbClr val="FF0000"/>
                </a:solidFill>
                <a:latin typeface="Angsana New" pitchFamily="18" charset="-34"/>
                <a:cs typeface="+mj-cs"/>
              </a:rPr>
              <a:t>ให้ตกเป็นของแผ่นดิน</a:t>
            </a:r>
            <a:endParaRPr lang="th-TH" sz="6000" b="1" u="sng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6000" dirty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3600" dirty="0"/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36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3600" dirty="0"/>
              <a:t> </a:t>
            </a:r>
            <a:endParaRPr lang="th-TH" sz="4000" dirty="0">
              <a:cs typeface="+mj-c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4000" dirty="0">
              <a:cs typeface="+mj-c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cs"/>
              <a:buAutoNum type="thaiNumPeriod" startAt="4"/>
              <a:defRPr/>
            </a:pPr>
            <a:endParaRPr lang="th-TH" sz="4000" dirty="0">
              <a:cs typeface="+mj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h-TH" sz="4000" dirty="0">
                <a:cs typeface="+mj-cs"/>
              </a:rPr>
              <a:t> </a:t>
            </a:r>
          </a:p>
        </p:txBody>
      </p:sp>
      <p:sp>
        <p:nvSpPr>
          <p:cNvPr id="221188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11F7989-1A13-48B1-9467-03EBD041BD72}" type="slidenum">
              <a:rPr lang="th-TH" altLang="th-TH" smtClean="0"/>
              <a:pPr eaLnBrk="1" hangingPunct="1"/>
              <a:t>212</a:t>
            </a:fld>
            <a:endParaRPr lang="th-TH" altLang="th-TH" smtClean="0"/>
          </a:p>
        </p:txBody>
      </p:sp>
      <p:sp>
        <p:nvSpPr>
          <p:cNvPr id="221189" name="ตัวแทนท้ายกระดาษ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รูปภาพ2">
            <a:extLst>
              <a:ext uri="{FF2B5EF4-FFF2-40B4-BE49-F238E27FC236}"/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19538" y="2965345"/>
            <a:ext cx="1304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131079" name="Picture 7" descr="รูปภาพ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24175"/>
            <a:ext cx="13049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 descr="รูปภาพ2">
            <a:extLst>
              <a:ext uri="{FF2B5EF4-FFF2-40B4-BE49-F238E27FC236}"/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372225" y="2974975"/>
            <a:ext cx="13049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22213" name="สี่เหลี่ยมผืนผ้า 1"/>
          <p:cNvSpPr>
            <a:spLocks noChangeArrowheads="1"/>
          </p:cNvSpPr>
          <p:nvPr/>
        </p:nvSpPr>
        <p:spPr bwMode="auto">
          <a:xfrm>
            <a:off x="2266950" y="1484313"/>
            <a:ext cx="49498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th-TH" sz="4000" b="1"/>
              <a:t> </a:t>
            </a:r>
            <a:r>
              <a:rPr lang="en-US" altLang="th-TH" sz="6600" b="1">
                <a:solidFill>
                  <a:srgbClr val="0000FF"/>
                </a:solidFill>
                <a:latin typeface="Angsana New" pitchFamily="18" charset="-34"/>
              </a:rPr>
              <a:t>081-923-3924</a:t>
            </a:r>
            <a:endParaRPr lang="th-TH" altLang="th-TH" sz="660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222214" name="สี่เหลี่ยมผืนผ้า 2"/>
          <p:cNvSpPr>
            <a:spLocks noChangeArrowheads="1"/>
          </p:cNvSpPr>
          <p:nvPr/>
        </p:nvSpPr>
        <p:spPr bwMode="auto">
          <a:xfrm>
            <a:off x="1258888" y="5373688"/>
            <a:ext cx="70818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th-TH" sz="4400" b="1"/>
              <a:t> </a:t>
            </a:r>
            <a:r>
              <a:rPr lang="en-US" altLang="th-TH" sz="8000" b="1">
                <a:solidFill>
                  <a:srgbClr val="C00000"/>
                </a:solidFill>
                <a:latin typeface="Angsana New" pitchFamily="18" charset="-34"/>
              </a:rPr>
              <a:t>sombatlaw@gmail.com</a:t>
            </a:r>
            <a:endParaRPr lang="th-TH" altLang="th-TH" sz="8000">
              <a:solidFill>
                <a:srgbClr val="C00000"/>
              </a:solidFill>
              <a:latin typeface="Angsana New" pitchFamily="18" charset="-34"/>
            </a:endParaRPr>
          </a:p>
        </p:txBody>
      </p:sp>
      <p:sp>
        <p:nvSpPr>
          <p:cNvPr id="222215" name="สี่เหลี่ยมผืนผ้า 1"/>
          <p:cNvSpPr>
            <a:spLocks noChangeArrowheads="1"/>
          </p:cNvSpPr>
          <p:nvPr/>
        </p:nvSpPr>
        <p:spPr bwMode="auto">
          <a:xfrm>
            <a:off x="2495550" y="549275"/>
            <a:ext cx="4237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4000" b="1">
                <a:solidFill>
                  <a:srgbClr val="0000FF"/>
                </a:solidFill>
              </a:rPr>
              <a:t>ถาม-ตอบ</a:t>
            </a:r>
            <a:endParaRPr lang="th-TH" altLang="th-TH" sz="4000">
              <a:solidFill>
                <a:srgbClr val="0000FF"/>
              </a:solidFill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22221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013075-1B90-43CD-9A6F-C773EB634741}" type="slidenum">
              <a:rPr lang="th-TH" altLang="th-TH" smtClean="0"/>
              <a:pPr/>
              <a:t>213</a:t>
            </a:fld>
            <a:endParaRPr lang="th-TH" altLang="th-TH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622300"/>
            <a:ext cx="8820150" cy="590391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7200" b="1" dirty="0">
                <a:solidFill>
                  <a:srgbClr val="C0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สถาบันการเงินคำนึงถึง </a:t>
            </a:r>
            <a:r>
              <a:rPr lang="th-TH" sz="5400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5400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กำไร</a:t>
            </a:r>
            <a: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:</a:t>
            </a:r>
            <a:r>
              <a:rPr lang="en-US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54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เป้าหมาย </a:t>
            </a:r>
            <a: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b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สภาพคล่อง  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:</a:t>
            </a:r>
            <a: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54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สมาชิกถอนและรับเงินได้ทันที      </a:t>
            </a:r>
            <a:br>
              <a:rPr lang="th-TH" sz="54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แต่ต้องไม่ดำรงเงินจนเป็นภาระมากเกินไป  </a:t>
            </a:r>
            <a:br>
              <a:rPr lang="th-TH" sz="54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ความเสี่ยง 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: </a:t>
            </a:r>
            <a:r>
              <a:rPr lang="th-TH" sz="5400" b="1" dirty="0">
                <a:solidFill>
                  <a:schemeClr val="tx1">
                    <a:lumMod val="8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เสี่ยงมากผลตอบแทนมาก  แต่</a:t>
            </a:r>
            <a:br>
              <a:rPr lang="th-TH" sz="5400" b="1" dirty="0">
                <a:solidFill>
                  <a:schemeClr val="tx1">
                    <a:lumMod val="8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tx1">
                    <a:lumMod val="8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ต้องบริหารให้อยู่ในเกณฑ์ที่รับได้  การ</a:t>
            </a:r>
            <a:br>
              <a:rPr lang="th-TH" sz="5400" b="1" dirty="0">
                <a:solidFill>
                  <a:schemeClr val="tx1">
                    <a:lumMod val="8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chemeClr val="tx1">
                    <a:lumMod val="8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    ลงทุนที่ได้ผลตอบแทนสูง</a:t>
            </a:r>
            <a:endParaRPr lang="en-US" sz="5400" b="1" dirty="0">
              <a:solidFill>
                <a:schemeClr val="tx1">
                  <a:lumMod val="85000"/>
                </a:schemeClr>
              </a:solidFill>
              <a:latin typeface="Angsana New" panose="02020603050405020304" pitchFamily="18" charset="-34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3012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6B2EED-2D12-407F-B921-49478BFA39AB}" type="slidenum">
              <a:rPr lang="th-TH" altLang="th-TH" smtClean="0"/>
              <a:pPr/>
              <a:t>22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692150"/>
            <a:ext cx="8820150" cy="619125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7200" dirty="0">
                <a:solidFill>
                  <a:srgbClr val="FFFF00"/>
                </a:solidFill>
                <a:latin typeface="Angsana New" pitchFamily="18" charset="-34"/>
                <a:ea typeface="+mj-ea"/>
              </a:rPr>
              <a:t/>
            </a:r>
            <a:br>
              <a:rPr lang="th-TH" sz="7200" dirty="0">
                <a:solidFill>
                  <a:srgbClr val="FFFF00"/>
                </a:solidFill>
                <a:latin typeface="Angsana New" pitchFamily="18" charset="-34"/>
                <a:ea typeface="+mj-ea"/>
              </a:rPr>
            </a:br>
            <a:r>
              <a:rPr lang="th-TH" sz="7200" dirty="0">
                <a:solidFill>
                  <a:srgbClr val="FFFF00"/>
                </a:solidFill>
                <a:latin typeface="Angsana New" pitchFamily="18" charset="-34"/>
                <a:ea typeface="+mj-ea"/>
              </a:rPr>
              <a:t/>
            </a:r>
            <a:br>
              <a:rPr lang="th-TH" sz="7200" dirty="0">
                <a:solidFill>
                  <a:srgbClr val="FFFF00"/>
                </a:solidFill>
                <a:latin typeface="Angsana New" pitchFamily="18" charset="-34"/>
                <a:ea typeface="+mj-ea"/>
              </a:rPr>
            </a:br>
            <a:r>
              <a:rPr lang="th-TH" sz="7200" b="1" dirty="0">
                <a:solidFill>
                  <a:srgbClr val="C0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สหกรณ์ ต้องคำนึงถึง </a:t>
            </a:r>
            <a:r>
              <a:rPr lang="th-TH" sz="5400" b="1" dirty="0">
                <a:solidFill>
                  <a:srgbClr val="FFFF00"/>
                </a:solidFill>
                <a:latin typeface="Angsana New" pitchFamily="18" charset="-34"/>
                <a:ea typeface="+mj-ea"/>
              </a:rPr>
              <a:t/>
            </a:r>
            <a:br>
              <a:rPr lang="th-TH" sz="5400" b="1" dirty="0">
                <a:solidFill>
                  <a:srgbClr val="FFFF00"/>
                </a:solidFill>
                <a:latin typeface="Angsana New" pitchFamily="18" charset="-34"/>
                <a:ea typeface="+mj-ea"/>
              </a:rPr>
            </a:b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สภาพคล่อง 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Angsana New" pitchFamily="18" charset="-34"/>
                <a:ea typeface="+mj-ea"/>
                <a:cs typeface="Angsana New" pitchFamily="18" charset="-34"/>
              </a:rPr>
              <a:t>:</a:t>
            </a:r>
            <a:r>
              <a:rPr lang="th-TH" sz="5400" b="1" dirty="0">
                <a:solidFill>
                  <a:schemeClr val="accent5">
                    <a:lumMod val="50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54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ความสามารถในการให้กู้  </a:t>
            </a:r>
            <a: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5400" b="1" dirty="0">
                <a:solidFill>
                  <a:srgbClr val="FFFF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54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วัตถุประสงค์ / ความมั่นคง เสถียรภาพการดำเนินงาน/ ไม่ใช่นโยบายเฉพาะกิจ เฉพาะกลุ่ม เฉพาะบุคคล/ไม่เพิ่มภาระต่อสมาชิก-ผู้ค้ำฯ /</a:t>
            </a:r>
            <a:r>
              <a:rPr lang="th-TH" sz="5400" b="1" u="sng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ต้องเป็นสากล หลักเกณฑ์มาตรฐานของสถาบันการเงิน</a:t>
            </a:r>
            <a:r>
              <a:rPr lang="th-TH" sz="54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/ การจำแนกความรับผิดตามลำดับชั้นของการบริหาร 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Angsana New" pitchFamily="18" charset="-34"/>
                <a:ea typeface="+mj-ea"/>
                <a:cs typeface="Angsana New" pitchFamily="18" charset="-34"/>
              </a:rPr>
              <a:t>Line management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)</a:t>
            </a:r>
            <a:endParaRPr lang="en-US" sz="4000" b="1" dirty="0">
              <a:solidFill>
                <a:srgbClr val="002060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44035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z="1000" smtClean="0">
                <a:solidFill>
                  <a:srgbClr val="FFFFFF"/>
                </a:solidFill>
                <a:latin typeface="Arial" pitchFamily="34" charset="0"/>
              </a:rPr>
              <a:t>สมบัติ วงศ์กำแหง 3-4 ส.ค. 62</a:t>
            </a:r>
          </a:p>
        </p:txBody>
      </p:sp>
      <p:sp>
        <p:nvSpPr>
          <p:cNvPr id="44036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32961-0565-4F02-95EC-3641B9E14D0E}" type="slidenum">
              <a:rPr lang="th-TH" altLang="th-TH" sz="1000" smtClean="0">
                <a:solidFill>
                  <a:srgbClr val="FFFFFF"/>
                </a:solidFill>
                <a:latin typeface="Arial" pitchFamily="34" charset="0"/>
              </a:rPr>
              <a:pPr/>
              <a:t>23</a:t>
            </a:fld>
            <a:endParaRPr lang="th-TH" altLang="th-TH" sz="10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5059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1E1249-CFF5-4EA9-A258-6103BD156514}" type="slidenum">
              <a:rPr lang="th-TH" altLang="th-TH" smtClean="0"/>
              <a:pPr/>
              <a:t>24</a:t>
            </a:fld>
            <a:endParaRPr lang="th-TH" altLang="th-TH" smtClean="0"/>
          </a:p>
        </p:txBody>
      </p:sp>
      <p:sp>
        <p:nvSpPr>
          <p:cNvPr id="32770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725" y="287338"/>
            <a:ext cx="7756525" cy="10541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600" b="1" dirty="0">
                <a:solidFill>
                  <a:srgbClr val="C0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หลักทั่วไปในการให้เงินกู้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4213" y="1412875"/>
            <a:ext cx="8459787" cy="50403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ความจำเป็นในการขอกู้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ความสามารถในการชำระหนี้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พฤติกรรมของผู้ขอกู้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ความมั่นคงของหลักประกัน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ระยะเวลาในการชำระหนี้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611188" y="115888"/>
            <a:ext cx="77057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th-TH" sz="6600" b="1" dirty="0">
                <a:solidFill>
                  <a:srgbClr val="6389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หลักการวิเคราะห์สินเชื่อ  (</a:t>
            </a:r>
            <a:r>
              <a:rPr lang="en-US" sz="6600" b="1" dirty="0">
                <a:solidFill>
                  <a:srgbClr val="6389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5C</a:t>
            </a:r>
            <a:r>
              <a:rPr lang="th-TH" sz="6600" b="1" dirty="0">
                <a:solidFill>
                  <a:srgbClr val="63891F">
                    <a:lumMod val="50000"/>
                  </a:srgb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)</a:t>
            </a:r>
            <a:endParaRPr lang="th-TH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DSN AnoThai" pitchFamily="2" charset="-34"/>
            </a:endParaRPr>
          </a:p>
        </p:txBody>
      </p:sp>
      <p:sp>
        <p:nvSpPr>
          <p:cNvPr id="71685" name="Text Box 5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0" y="1211263"/>
            <a:ext cx="8243888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th-TH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1. อุปนิสัยของผู้กู้ (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CHARACTER)</a:t>
            </a:r>
            <a:b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</a:b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2. 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ความสามารถในการชำระหนี้ 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(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CAPACITY)</a:t>
            </a:r>
            <a:b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</a:b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3. 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เงินทุน (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CAPITAL)</a:t>
            </a:r>
            <a:b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</a:b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4. 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หลักประกัน (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COLLATERALS)</a:t>
            </a:r>
            <a:b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</a:b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5. </a:t>
            </a:r>
            <a:r>
              <a:rPr lang="th-TH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anose="02020603050405020304" pitchFamily="18" charset="-34"/>
                <a:ea typeface="+mj-ea"/>
              </a:rPr>
              <a:t>สถานการณ์ (</a:t>
            </a:r>
            <a:r>
              <a:rPr lang="en-US" sz="6000" b="1" dirty="0">
                <a:solidFill>
                  <a:srgbClr val="0000FF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ngsana New" pitchFamily="18" charset="-34"/>
                <a:ea typeface="+mj-ea"/>
              </a:rPr>
              <a:t>CONDITION)</a:t>
            </a:r>
            <a:endParaRPr lang="th-TH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6085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B6ADC-83BF-4AAD-A04A-CFF9ED7ABB02}" type="slidenum">
              <a:rPr lang="th-TH" altLang="th-TH" smtClean="0"/>
              <a:pPr/>
              <a:t>25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  <p:bldP spid="7168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3010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6000" b="1">
                <a:solidFill>
                  <a:srgbClr val="0000FF"/>
                </a:solidFill>
                <a:latin typeface="Angsana New" pitchFamily="18" charset="-34"/>
              </a:rPr>
              <a:t>อำนาจหน้าที่คณะกรรมการเงินกู้</a:t>
            </a:r>
          </a:p>
          <a:p>
            <a:pPr algn="thaiDist" eaLnBrk="1" hangingPunct="1"/>
            <a:r>
              <a:rPr lang="th-TH" altLang="th-TH" sz="5000" b="1">
                <a:latin typeface="Angsana New" pitchFamily="18" charset="-34"/>
              </a:rPr>
              <a:t>	ให้คณะกรรมการเงินกู้ มีอำนาจหน้าที่เกี่ยวกับการอนุมัติเงินกู้แก่สมาชิกตามข้อบังคับ ระเบียบ มติ และคำสั่งของสหกรณ์รวมทั้งข้อต่อไปนี้</a:t>
            </a:r>
          </a:p>
        </p:txBody>
      </p:sp>
      <p:sp>
        <p:nvSpPr>
          <p:cNvPr id="47107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E732A5-4B49-4BE9-A058-1CA0B11AD9B1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26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9750" y="1916113"/>
            <a:ext cx="8229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5000" b="1">
                <a:solidFill>
                  <a:srgbClr val="0000FF"/>
                </a:solidFill>
                <a:latin typeface="Angsana New" pitchFamily="18" charset="-34"/>
              </a:rPr>
              <a:t>อำนาจหน้าที่คณะกรรมการเงินกู้ (ต่อ)</a:t>
            </a:r>
          </a:p>
          <a:p>
            <a:pPr eaLnBrk="1" hangingPunct="1"/>
            <a:r>
              <a:rPr lang="th-TH" altLang="th-TH" sz="5000" b="1">
                <a:latin typeface="Angsana New" pitchFamily="18" charset="-34"/>
              </a:rPr>
              <a:t>	(1) ตรวจสอบการใช้เงินกู้ของสมาชิก ให้เป็นไปตามความมุ่งหมายที่ให้เงินกู้นั้น</a:t>
            </a:r>
          </a:p>
        </p:txBody>
      </p:sp>
      <p:sp>
        <p:nvSpPr>
          <p:cNvPr id="48131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DDE3FD-6B37-4BDD-B7CE-4506563D708E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27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23850" y="379413"/>
            <a:ext cx="85693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5000" b="1">
                <a:solidFill>
                  <a:srgbClr val="0000FF"/>
                </a:solidFill>
                <a:latin typeface="Angsana New" pitchFamily="18" charset="-34"/>
              </a:rPr>
              <a:t>อำนาจหน้าที่คณะกรรมการเงินกู้ (ต่อ)</a:t>
            </a:r>
          </a:p>
          <a:p>
            <a:pPr algn="thaiDist" eaLnBrk="1" hangingPunct="1"/>
            <a:r>
              <a:rPr lang="th-TH" altLang="th-TH" sz="5000" b="1">
                <a:latin typeface="Angsana New" pitchFamily="18" charset="-34"/>
              </a:rPr>
              <a:t>	(2) ตรวจสอบควบคุมให้เงินกู้ มีหลักประกันตามที่กำหนดไว้ ในระเบียบของสหกรณ์ และเมื่อเห็นว่าหลักประกันสำหรับเงินกู้รายใดเกิดบกพร่อง ก็ต้องกำหนดให้ผู้กู้จัดการแก้ไขให้คืนดี</a:t>
            </a:r>
          </a:p>
          <a:p>
            <a:pPr algn="thaiDist" eaLnBrk="1" hangingPunct="1"/>
            <a:r>
              <a:rPr lang="th-TH" altLang="th-TH" sz="5000" b="1">
                <a:latin typeface="Angsana New" pitchFamily="18" charset="-34"/>
              </a:rPr>
              <a:t>	(3) ดูแลการชำระหนี้ของสมาชิกผู้กู้ให้เป็นไปตามที่กำหนดไว้ในสัญญา</a:t>
            </a:r>
          </a:p>
        </p:txBody>
      </p:sp>
      <p:sp>
        <p:nvSpPr>
          <p:cNvPr id="49155" name="ตัวแทนหมายเลขสไลด์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19FB69-0348-4D0B-B38B-F67C5D84BAB1}" type="slidenum">
              <a:rPr lang="en-US" altLang="th-TH" sz="1400" smtClean="0">
                <a:solidFill>
                  <a:schemeClr val="tx1"/>
                </a:solidFill>
                <a:latin typeface="Arial" pitchFamily="34" charset="0"/>
              </a:rPr>
              <a:pPr/>
              <a:t>28</a:t>
            </a:fld>
            <a:endParaRPr lang="th-TH" altLang="th-TH" sz="140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55875" y="1146175"/>
            <a:ext cx="3744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การควบคุมเงินกู้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9875" y="2682875"/>
            <a:ext cx="8623300" cy="1879600"/>
            <a:chOff x="170" y="1690"/>
            <a:chExt cx="5432" cy="1184"/>
          </a:xfrm>
        </p:grpSpPr>
        <p:sp>
          <p:nvSpPr>
            <p:cNvPr id="8195" name="Text 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" y="1690"/>
              <a:ext cx="5432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คณะกรรมการต้องสอดส่องการใช้เงินกู้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ของสมาชิกให้ตรงตามความมุ่งหมายที่ขอกู้</a:t>
              </a:r>
            </a:p>
          </p:txBody>
        </p:sp>
        <p:pic>
          <p:nvPicPr>
            <p:cNvPr id="50183" name="Picture 4" descr="4_directions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" y="1755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0" name="ตัวแทนท้ายกระดาษ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50181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2AA66-5155-413B-B0B0-A84D0D52B48D}" type="slidenum">
              <a:rPr lang="th-TH" altLang="th-TH" smtClean="0"/>
              <a:pPr/>
              <a:t>29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สมบัติ วงศ์กำแหง 3-4 ส.ค. 62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C9B039-7917-4AD9-B86C-871B5A47FFEA}" type="slidenum">
              <a:rPr lang="th-TH" altLang="th-TH" smtClean="0"/>
              <a:pPr>
                <a:defRPr/>
              </a:pPr>
              <a:t>3</a:t>
            </a:fld>
            <a:endParaRPr lang="th-TH" altLang="th-TH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9833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8463" y="1185863"/>
            <a:ext cx="838835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คำพิพากษาฎีกาที่ 1354/2508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     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กรรมการสหกรณ์ลงมติให้กระทำการนอกขอบวัตถุประสงค์ของสหกรณ์ 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กรรมการต้องรับผิดชอบเป็นส่วนตัว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5120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5120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9D8E4-58BF-4F7C-AADD-C36E4BEEE601}" type="slidenum">
              <a:rPr lang="th-TH" altLang="th-TH" smtClean="0"/>
              <a:pPr/>
              <a:t>30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222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9E8B566-328C-467C-82FF-D227657C983D}" type="slidenum">
              <a:rPr lang="th-TH" altLang="th-TH" sz="2800" smtClean="0">
                <a:solidFill>
                  <a:srgbClr val="7F7F7F"/>
                </a:solidFill>
              </a:rPr>
              <a:pPr/>
              <a:t>31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7852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800" b="1"/>
              <a:t>ม. ๖๖ ให้สหกรณ์จัดทำ</a:t>
            </a:r>
            <a:r>
              <a:rPr lang="th-TH" altLang="th-TH" sz="4800" b="1" u="sng"/>
              <a:t>งบการเงินประจำปี</a:t>
            </a:r>
            <a:r>
              <a:rPr lang="th-TH" altLang="th-TH" sz="4800" b="1"/>
              <a:t>ทุกรอบปีทางบัญชีของสหกรณ์                                               งบการเงินประจำปีต้องเป็นไปตามแบบที่นายทะเบียนสหกรณ์กำหนด                                               งบการเงินประจำปีนั้นต้องทำให้แล้วเสร็จและให้ผู้สอบบัญชีตรวจสอบแล้วนำเสนอเพื่ออนุมัติ ในที่ประชุมใหญ่ของสหกรณ์ภายในหนึ่งร้อยห้าสิบวันนับแต่วันสิ้นปีทางบัญชี 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๖๖-๖๙, ๗๑, ๗๕, ๘๐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325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96072E0-37BF-4BA4-A023-C6F16DD699AE}" type="slidenum">
              <a:rPr lang="th-TH" altLang="th-TH" sz="2800" smtClean="0">
                <a:solidFill>
                  <a:srgbClr val="7F7F7F"/>
                </a:solidFill>
              </a:rPr>
              <a:pPr/>
              <a:t>32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352550"/>
            <a:ext cx="8785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800" b="1"/>
              <a:t>ม. ๖๗ ให้สหกรณ์จัดทำรายงานประจำปีแสดงผลการดำเนินงานของสหกรณ์เสนอต่อ ที่ประชุมใหญ่ในคราวที่เสนองบการเงินประจำปี  และให้ส่งสำเนารายงานประจำปีและงบการเงินประจำปี ไปยังนายทะเบียนสหกรณ์ภายในสามสิบวันนับแต่วันที่มีการประชุม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๖๖-๖๙, ๗๑, ๗๕, ๘๐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4275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1819640-AA48-4EB9-99D0-CF18621BFDF3}" type="slidenum">
              <a:rPr lang="th-TH" altLang="th-TH" sz="2800" smtClean="0">
                <a:solidFill>
                  <a:srgbClr val="7F7F7F"/>
                </a:solidFill>
              </a:rPr>
              <a:pPr/>
              <a:t>33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587500"/>
            <a:ext cx="87852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800" b="1"/>
              <a:t>ม. ๖๘ ให้สหกรณ์เก็บรักษารายงานประจำปีแสดงผลการดำเนินงานของสหกรณ์และ งบการเงินประจำปี  พร้อมทั้งข้อบังคับและกฎหมายว่าด้วยสหกรณ์ไว้ที่สำนักงานของสหกรณ์  เพื่อให้สมาชิกขอตรวจดูได้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๖๖-๖๙, ๗๑, ๗๕, ๘๐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5299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FC56A57-02B3-44A4-82E2-1A3166359781}" type="slidenum">
              <a:rPr lang="th-TH" altLang="th-TH" sz="2800" smtClean="0">
                <a:solidFill>
                  <a:srgbClr val="7F7F7F"/>
                </a:solidFill>
              </a:rPr>
              <a:pPr/>
              <a:t>34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908050"/>
            <a:ext cx="878522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800" b="1"/>
              <a:t>ม. ๖๙ ให้กรมตรวจบัญชีสหกรณ์เป็นผู้สอบบัญชีของสหกรณ์  ในการนี้  กรมตรวจบัญชี สหกรณ์อาจแต่งตั้งผู้สอบบัญชีรับอนุญาต  หรือบุคคลอื่นเป็นผู้สอบบัญชีของสหกรณ์  ตามขนาดของ สหกรณ์ก็ได้  ทั้งนี้  ตามระเบียบที่อธิบดีกรมตรวจบัญชีสหกรณ์กำหนด การสอบบัญชีนั้น  ให้ปฏิบัติตามมาตรฐานการสอบบัญชีและตามระเบียบที่อธิบดีกรมตรวจบัญชีสหกรณ์กำหนด”  </a:t>
            </a:r>
            <a:endParaRPr lang="en-US" altLang="th-TH" sz="48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๖๖-๖๙, ๗๑, ๗๕, ๘๐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632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5AD679A-348B-4FF3-A178-422A3003859D}" type="slidenum">
              <a:rPr lang="th-TH" altLang="th-TH" sz="2800" smtClean="0">
                <a:solidFill>
                  <a:srgbClr val="7F7F7F"/>
                </a:solidFill>
              </a:rPr>
              <a:pPr/>
              <a:t>35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56324" name="สี่เหลี่ยมผืนผ้า 2"/>
          <p:cNvSpPr>
            <a:spLocks noChangeArrowheads="1"/>
          </p:cNvSpPr>
          <p:nvPr/>
        </p:nvSpPr>
        <p:spPr bwMode="auto">
          <a:xfrm>
            <a:off x="539750" y="920750"/>
            <a:ext cx="82438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9600" b="1">
                <a:solidFill>
                  <a:srgbClr val="000000"/>
                </a:solidFill>
              </a:rPr>
              <a:t>การกำกับดูแล       สหกรณ์ออมทรัพย์และ       เครดิตยูเนียน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734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A3A834F-21A9-491A-8A59-FD746C5106E4}" type="slidenum">
              <a:rPr lang="th-TH" altLang="th-TH" sz="2800" smtClean="0">
                <a:solidFill>
                  <a:srgbClr val="7F7F7F"/>
                </a:solidFill>
              </a:rPr>
              <a:pPr/>
              <a:t>36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864076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400" b="1"/>
              <a:t>ม. ๘๙/๒ การดำเนินงานและการกำกับดูแลสหกรณ์ออมทรัพย์และสหกรณ์เครดิตยูเนี่ยน ในเรื่องดังต่อไปนี้  ให้เป็นไปตามหลักเกณฑ์  วิธีการ  และเงื่อนไขที่กำหนดใน</a:t>
            </a:r>
            <a:r>
              <a:rPr lang="th-TH" altLang="th-TH" sz="4400" b="1">
                <a:solidFill>
                  <a:srgbClr val="FF0000"/>
                </a:solidFill>
              </a:rPr>
              <a:t>กฎกระทรวง</a:t>
            </a:r>
            <a:r>
              <a:rPr lang="th-TH" altLang="th-TH" sz="4400" b="1"/>
              <a:t> ทั้งนี้ อาจกำหนดให้แตกต่างกันไปตามขนาดของสหกรณ์ก็ได้                                                            (๑) การกำหนดขนาดของสหกรณ์ออมทรัพย์และสหกรณ์เครดิตยูเนี่ยน                                                                   (๒) การกำหนดคุณสมบัติและลักษณะต้องห้ามอื่นของกรรมการดำเนินการสหกรณ์  และผู้จัดการ</a:t>
            </a:r>
            <a:endParaRPr lang="en-US" altLang="th-TH" sz="44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๘๙/๑, ๘๙/๒ ,๘๙/๓ ๘๙/๔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837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1D696B-3C8B-492A-9ADC-3A6A7DE62A46}" type="slidenum">
              <a:rPr lang="th-TH" altLang="th-TH" sz="2800" smtClean="0">
                <a:solidFill>
                  <a:srgbClr val="7F7F7F"/>
                </a:solidFill>
              </a:rPr>
              <a:pPr/>
              <a:t>37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016000"/>
            <a:ext cx="8640762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400" b="1"/>
              <a:t>(๓) การกำหนดอำนาจหน้าที่ของคณะกรรมการดำเนินการสหกรณ์                                                                         </a:t>
            </a:r>
            <a:r>
              <a:rPr lang="th-TH" altLang="th-TH" sz="4400" b="1">
                <a:solidFill>
                  <a:srgbClr val="FF0000"/>
                </a:solidFill>
              </a:rPr>
              <a:t>(๔) การให้กู้และการให้สินเชื่อ                                          (๕) การรับฝากเงิน  การก่อหนี้  และการสร้างภาระผูกพัน  ซึ่งรวมถึงการกู้ยืมเงินหรือการค้ำประกัน                        (๖) การดำรงเงินกองทุน                                                  (๗) การบริหารสินทรัพย์และการดำรงสินทรัพย์สภาพคล่อง                      (๘) การฝากเงินหรือการลงทุน</a:t>
            </a:r>
            <a:endParaRPr lang="en-US" altLang="th-TH" sz="4400">
              <a:solidFill>
                <a:srgbClr val="FF0000"/>
              </a:solidFill>
            </a:endParaRPr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๘๙/๑, ๘๙/๒ ,๘๙/๓ ๘๙/๔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9395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C97E7F0-77D1-408C-85EA-54EC2F8A9E1D}" type="slidenum">
              <a:rPr lang="th-TH" altLang="th-TH" sz="2800" smtClean="0">
                <a:solidFill>
                  <a:srgbClr val="7F7F7F"/>
                </a:solidFill>
              </a:rPr>
              <a:pPr/>
              <a:t>38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089025"/>
            <a:ext cx="87852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400" b="1">
                <a:solidFill>
                  <a:srgbClr val="FF0000"/>
                </a:solidFill>
              </a:rPr>
              <a:t>(๙) การกำกับดูแลด้านธรรมาภิบาล                                       </a:t>
            </a:r>
            <a:r>
              <a:rPr lang="th-TH" altLang="th-TH" sz="4400" b="1"/>
              <a:t>(๑๐) การจัดชั้นสินทรัพย์และการกันเงินสำรอง                           (๑๑) การจัดทำบัญชี  การจัดทำและการเปิดเผยงบการเงิน  การสอบบัญชี  และการแต่งตั้ง ผู้สอบบัญชี                         (๑๒) การจัดเก็บและรายงานข้อมูล                                     (๑๓) เรื่องอื่น ๆ ที่จำเป็นต่อการดำเนินงาน/กำกับดูแล                                 </a:t>
            </a:r>
          </a:p>
          <a:p>
            <a:r>
              <a:rPr lang="th-TH" altLang="th-TH" sz="4400" b="1"/>
              <a:t>         ในการออกกฎกระทรวงตาม ว.๑  ให้ ก.เกษตรและสหกรณ์หารือร่วมกับ ก.การคลังและธ.แห่งประเทศไทย  </a:t>
            </a:r>
            <a:endParaRPr lang="en-US" altLang="th-TH" sz="44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๘๙/๑, ๘๙/๒ ,๘๙/๓ ๘๙/๔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0419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A24F16-72F0-4BD0-AF39-772DCEB9F2AB}" type="slidenum">
              <a:rPr lang="th-TH" altLang="th-TH" sz="2800" smtClean="0">
                <a:solidFill>
                  <a:srgbClr val="7F7F7F"/>
                </a:solidFill>
              </a:rPr>
              <a:pPr/>
              <a:t>39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96520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600" b="1"/>
              <a:t>ม. ๘๙/๓ ในกรณีที่นายทะเบียนสหกรณ์เห็นว่า คกก.ดำเนินการสหกรณ์  กรรมการ  หรือผู้จัดการของ สอ.หรือ สค. ใดฝ่าฝืนหรือไม่ปฏิบัติ ตามกฎกระทรวงที่ออกตามความใน ม.๘๙/๒  ให้นายทะเบียนสหกรณ์มีอำนาจ</a:t>
            </a:r>
            <a:r>
              <a:rPr lang="th-TH" altLang="th-TH" sz="3600" b="1">
                <a:solidFill>
                  <a:srgbClr val="FF0000"/>
                </a:solidFill>
              </a:rPr>
              <a:t>สั่งให้แก้ไขข้อบกพร่อง หรือระงับการดำเนินการนั้นได้</a:t>
            </a:r>
            <a:r>
              <a:rPr lang="th-TH" altLang="th-TH" sz="3600" b="1"/>
              <a:t>                                                              </a:t>
            </a:r>
          </a:p>
          <a:p>
            <a:r>
              <a:rPr lang="th-TH" altLang="th-TH" sz="3600" b="1"/>
              <a:t>         ในกรณีที่นายทะเบียนสหกรณ์เห็นว่าการกระทำตาม ว.๑ อาจก่อให้เกิดความเสียหาย อย่างร้ายแรงต่อสหกรณ์หรือสมาชิก  ให้นายทะเบียนสหกรณ์มีอำนาจสั่งให้ คกก.ดำเนินการสหกรณ์  กรรมการ  หรือผู้จัดการ</a:t>
            </a:r>
            <a:r>
              <a:rPr lang="th-TH" altLang="th-TH" sz="3600" b="1">
                <a:solidFill>
                  <a:srgbClr val="FF0000"/>
                </a:solidFill>
              </a:rPr>
              <a:t>นั้น  พ้นจากตำแหน่ง  หรือสั่งให้เลิกสหกรณ์</a:t>
            </a:r>
            <a:r>
              <a:rPr lang="th-TH" altLang="th-TH" sz="3600" b="1"/>
              <a:t>ดังกล่าวได้  แล้วแต่กรณี  .....  </a:t>
            </a:r>
            <a:endParaRPr lang="en-US" altLang="th-TH" sz="36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๘๙/๑, ๘๙/๒ ,๘๙/๓ ๘๙/๔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600200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solidFill>
                  <a:srgbClr val="00B050"/>
                </a:solidFill>
              </a:rPr>
              <a:t>สหกรณ์ออมทรัพย์สาธารณสุขจังหวัดอุดรธานี จำกัด</a:t>
            </a:r>
            <a:endParaRPr lang="th-TH" sz="4800" b="1" dirty="0">
              <a:solidFill>
                <a:srgbClr val="00B050"/>
              </a:solidFill>
            </a:endParaRP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สมบัติ วงศ์กำแหง 3-4 ส.ค. 62</a:t>
            </a:r>
            <a:endParaRPr lang="th-TH"/>
          </a:p>
        </p:txBody>
      </p:sp>
      <p:sp>
        <p:nvSpPr>
          <p:cNvPr id="24580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9F92D-5539-4AD5-9818-805174D15E61}" type="slidenum">
              <a:rPr lang="th-TH" altLang="th-TH" smtClean="0"/>
              <a:pPr/>
              <a:t>4</a:t>
            </a:fld>
            <a:endParaRPr lang="th-TH" altLang="th-TH" smtClean="0"/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71500" y="2071688"/>
            <a:ext cx="79295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6000" b="1">
                <a:solidFill>
                  <a:srgbClr val="FF0000"/>
                </a:solidFill>
              </a:rPr>
              <a:t>การอบรมกฎหมายสินเชื่อ</a:t>
            </a:r>
          </a:p>
          <a:p>
            <a:pPr algn="ctr"/>
            <a:r>
              <a:rPr lang="th-TH" sz="6000" b="1">
                <a:solidFill>
                  <a:srgbClr val="FF0000"/>
                </a:solidFill>
              </a:rPr>
              <a:t>และพระราชบัญญัติสหกรณ์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642938" y="4286250"/>
            <a:ext cx="7929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>
                <a:solidFill>
                  <a:srgbClr val="0000FF"/>
                </a:solidFill>
              </a:rPr>
              <a:t>วันที่  29  กุมภาพันธ์ 2563</a:t>
            </a: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928662" y="5286388"/>
            <a:ext cx="7929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4000" b="1">
                <a:solidFill>
                  <a:srgbClr val="00B050"/>
                </a:solidFill>
              </a:rPr>
              <a:t>ณ ห้องสุพรรณิการ์ โรงแรมสยามแกรนด์ </a:t>
            </a:r>
          </a:p>
          <a:p>
            <a:pPr algn="ctr"/>
            <a:r>
              <a:rPr lang="th-TH" sz="4000" b="1">
                <a:solidFill>
                  <a:srgbClr val="00B050"/>
                </a:solidFill>
              </a:rPr>
              <a:t>อ.เมือง จ.อุดรธานี</a:t>
            </a:r>
          </a:p>
        </p:txBody>
      </p:sp>
      <p:pic>
        <p:nvPicPr>
          <p:cNvPr id="24584" name="รูปภาพ 8" descr="logo_new1_noborder-300p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8573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144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2A1EFAA-9CBD-4E7E-B7D0-7EE0E0C93300}" type="slidenum">
              <a:rPr lang="th-TH" altLang="th-TH" sz="2800" smtClean="0">
                <a:solidFill>
                  <a:srgbClr val="7F7F7F"/>
                </a:solidFill>
              </a:rPr>
              <a:pPr/>
              <a:t>40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908050"/>
            <a:ext cx="864076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600" b="1"/>
              <a:t>ม. ๘๙/๔ เพื่อประโยชน์ในการกำกับดูแลสหกรณ์ออมทรัพย์และสหกรณ์เครดิตยูเนี่ยน  ให้มีคณะกรรมการคณะหนึ่ง  เรียกว่า  “</a:t>
            </a:r>
            <a:r>
              <a:rPr lang="th-TH" altLang="th-TH" sz="3600" b="1">
                <a:solidFill>
                  <a:srgbClr val="FF0000"/>
                </a:solidFill>
              </a:rPr>
              <a:t>คณะกรรมการที่ปรึกษาการกำกับดูแลสหกรณ์ออมทรัพย์และ สหกรณ์เครดิตยูเนี่ยน</a:t>
            </a:r>
            <a:r>
              <a:rPr lang="th-TH" altLang="th-TH" sz="3600" b="1"/>
              <a:t>”  ประกอบด้วย  ปลัดกระทรวงเกษตรและสหกรณ์หรือรองปลัดกระทรวงเกษตร และสหกรณ์ซึ่งได้รับมอบหมาย  เป็นประธานกรรมการ  ผู้แทนกระทรวงการคลัง  ผู้แทนกรมตรวจบัญชีสหกรณ์  ผู้แทนธนาคารแห่งประเทศไทย  และผู้แทนสำนักงาน คกก.กำกับหลักทรัพย์และตลาดหลักทรัพย์ เป็นกรรมการ                   ให้อธิบดีกรมส่งเสริมสหกรณ์แต่งตั้งข้าราชการในสังกัดกรมส่งเสริมสหกรณ์เป็นเลขานุการและ ผู้ช่วยเลขานุการ</a:t>
            </a:r>
            <a:endParaRPr lang="en-US" altLang="th-TH" sz="36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4450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๘๙/๑, ๘๙/๒ ,๘๙/๓ ๘๙/๔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246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8FCF66A-CB1A-4561-ACE4-3E15993284E7}" type="slidenum">
              <a:rPr lang="th-TH" altLang="th-TH" sz="2800" smtClean="0">
                <a:solidFill>
                  <a:srgbClr val="7F7F7F"/>
                </a:solidFill>
              </a:rPr>
              <a:pPr/>
              <a:t>41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62468" name="สี่เหลี่ยมผืนผ้า 2"/>
          <p:cNvSpPr>
            <a:spLocks noChangeArrowheads="1"/>
          </p:cNvSpPr>
          <p:nvPr/>
        </p:nvSpPr>
        <p:spPr bwMode="auto">
          <a:xfrm>
            <a:off x="539750" y="1196975"/>
            <a:ext cx="82438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altLang="th-TH" sz="9600" b="1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th-TH" altLang="th-TH" sz="9600" b="1">
                <a:solidFill>
                  <a:srgbClr val="000000"/>
                </a:solidFill>
              </a:rPr>
              <a:t>บทกำหนดโทษ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349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9F8B20-54E4-4AF0-A3FA-3DBA868E8E1C}" type="slidenum">
              <a:rPr lang="th-TH" altLang="th-TH" sz="2800" smtClean="0">
                <a:solidFill>
                  <a:srgbClr val="7F7F7F"/>
                </a:solidFill>
              </a:rPr>
              <a:pPr/>
              <a:t>42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331913"/>
            <a:ext cx="87852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๑๒๙ ผู้ใด</a:t>
            </a:r>
            <a:r>
              <a:rPr lang="th-TH" altLang="th-TH" sz="4000" b="1" u="sng">
                <a:solidFill>
                  <a:srgbClr val="FF0000"/>
                </a:solidFill>
              </a:rPr>
              <a:t>ใช้คำว่า  “สหกรณ์”  หรือ  “กลุ่มเกษตรกร”  </a:t>
            </a:r>
            <a:r>
              <a:rPr lang="th-TH" altLang="th-TH" sz="4000" b="1" u="sng"/>
              <a:t>ประกอบกับชื่อหรือ ส่วนหนึ่งของชื่อในทางธุรกิจ  โดยมิได้เป็นสหกรณ์หรือกลุ่มเกษตรกรที่ได้จดทะเบียนตามพระราชบัญญัตินี้</a:t>
            </a:r>
            <a:r>
              <a:rPr lang="th-TH" altLang="th-TH" sz="4000" b="1"/>
              <a:t>  ต้องระวางโทษจำคุกไม่เกินหกเดือน  หรือปรับไม่เกินห้าหมื่นบาท  หรือทั้งจำทั้งปรับ  และปรับอีกวันละ ไม่เกินห้าพันบาทจนกว่าจะได้เลิกใช้ </a:t>
            </a:r>
            <a:endParaRPr lang="en-US" altLang="th-TH" sz="40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4515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930B66A-9ADF-4BAA-A0BC-6E4F64445371}" type="slidenum">
              <a:rPr lang="th-TH" altLang="th-TH" sz="2800" smtClean="0">
                <a:solidFill>
                  <a:srgbClr val="7F7F7F"/>
                </a:solidFill>
              </a:rPr>
              <a:pPr/>
              <a:t>43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8785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3600" b="1"/>
              <a:t>ม. ๑๓๐ ผู้ใด</a:t>
            </a:r>
            <a:r>
              <a:rPr lang="th-TH" altLang="th-TH" sz="3600" b="1" u="sng">
                <a:solidFill>
                  <a:srgbClr val="FF0000"/>
                </a:solidFill>
              </a:rPr>
              <a:t>ไม่มาชี้แจงข้อเท็จจริงหรือไม่ส่งเอกสาร</a:t>
            </a:r>
            <a:r>
              <a:rPr lang="th-TH" altLang="th-TH" sz="3600" b="1" u="sng"/>
              <a:t>เกี่ยวกับการดำเนินงานหรือรายงาน การประชุม</a:t>
            </a:r>
            <a:r>
              <a:rPr lang="th-TH" altLang="th-TH" sz="3600" b="1"/>
              <a:t>ของสหกรณ์หรือชุมนุมสหกรณ์ตามคำสั่งของนายทะเบียนสหกรณ์  รองนายทะเบียนสหกรณ์  ผู้ตรวจการสหกรณ์  ผู้สอบบัญชี  หรือพนักงานเจ้าหน้าที่ซึ่งนายทะเบียนสหกรณ์มอบหมายซึ่งสั่งการ ตาม ม.  ๑๗  หรือไม่มาชี้แจงข้อเท็จจริงหรือไม่ส่งเอกสารเกี่ยวกับการดำเนินงานหรือรายงานการประชุม ของกลุ่มเกษตรกรตามคำสั่งของนายทะเบียนกลุ่มเกษตรกรหรือพนักงานเจ้าหน้าที่ซึ่งนายทะเบียน กลุ่มเกษตรกรมอบหมายตาม ม.๑๒๘  แล้วแต่กรณี  ต้องระวางโทษ</a:t>
            </a:r>
            <a:r>
              <a:rPr lang="th-TH" altLang="th-TH" sz="3600" b="1" u="sng"/>
              <a:t>จำคุกไม่เกิน ๑ เดือน  หรือปรับไม่เกิน ๑ หมื่นบาท  หรือทั้งจำทั้งปรับ </a:t>
            </a:r>
            <a:endParaRPr lang="en-US" altLang="th-TH" sz="3600" u="sng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5539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EA0411-23DE-412E-9351-3AA0D311FA93}" type="slidenum">
              <a:rPr lang="th-TH" altLang="th-TH" sz="2800" smtClean="0">
                <a:solidFill>
                  <a:srgbClr val="7F7F7F"/>
                </a:solidFill>
              </a:rPr>
              <a:pPr/>
              <a:t>44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331913"/>
            <a:ext cx="87852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๑๓๑ ผู้ใด</a:t>
            </a:r>
            <a:r>
              <a:rPr lang="th-TH" altLang="th-TH" sz="4000" b="1" u="sng">
                <a:solidFill>
                  <a:srgbClr val="FF0000"/>
                </a:solidFill>
              </a:rPr>
              <a:t>ขัดขวางหรือไม่ให้คำชี้แจง</a:t>
            </a:r>
            <a:r>
              <a:rPr lang="th-TH" altLang="th-TH" sz="4000" b="1"/>
              <a:t>แก่นายทะเบียนสหกรณ์  รองนายทะเบียน สหกรณ์  ผู้ตรวจการสหกรณ์  ผู้สอบบัญชี  หรือพนักงานเจ้าหน้าที่ซึ่งนายทะเบียนสหกรณ์มอบหมาย ตาม ม. ๑๘  หรือขัดขวางหรือไม่ให้คำชี้แจงแก่นายทะเบียนกลุ่มเกษตรกรหรือพนักงานเจ้าหน้าที่ ซึ่งนายทะเบียนกลุ่มเกษตรกรมอบหมายตาม ม.๑๒๔  ต้องระวางโทษ</a:t>
            </a:r>
            <a:r>
              <a:rPr lang="th-TH" altLang="th-TH" sz="4000" b="1" u="sng"/>
              <a:t>จำคุกไม่เกิน ๑ปี  หรือ ปรับไม่เกิน ๑แสนบาท  หรือทั้งจำทั้งปรับ</a:t>
            </a:r>
            <a:r>
              <a:rPr lang="th-TH" altLang="th-TH" sz="4000" b="1"/>
              <a:t> </a:t>
            </a:r>
            <a:endParaRPr lang="en-US" altLang="th-TH" sz="40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656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A52E115-D4C6-4957-9F0D-E498773D12D2}" type="slidenum">
              <a:rPr lang="th-TH" altLang="th-TH" sz="2800" smtClean="0">
                <a:solidFill>
                  <a:srgbClr val="7F7F7F"/>
                </a:solidFill>
              </a:rPr>
              <a:pPr/>
              <a:t>45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331913"/>
            <a:ext cx="87852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๑๓๒ ผู้ใดฝ่าฝืน</a:t>
            </a:r>
            <a:r>
              <a:rPr lang="th-TH" altLang="th-TH" sz="4000" b="1">
                <a:solidFill>
                  <a:srgbClr val="FF0000"/>
                </a:solidFill>
              </a:rPr>
              <a:t>หรือไม่ปฏิบัติตามที่นายทะเบียนสหกรณ์สั่ง</a:t>
            </a:r>
            <a:r>
              <a:rPr lang="th-TH" altLang="th-TH" sz="4000" b="1"/>
              <a:t>การตาม ม. ๒๒   ต้องระวางโทษ</a:t>
            </a:r>
            <a:r>
              <a:rPr lang="th-TH" altLang="th-TH" sz="4000" b="1" u="sng"/>
              <a:t>จำคุกไม่เกิน ๑ ปี  หรือปรับไม่เกิน ๑ แสนบาท  หรือทั้งจำทั้งปรับ </a:t>
            </a:r>
          </a:p>
          <a:p>
            <a:r>
              <a:rPr lang="th-TH" altLang="th-TH" sz="4000" b="1"/>
              <a:t>ม. ๑๓๓ กรรมการหรือผู้จัดการของสหกรณ์ผู้ใดดำเนินกิจการของสหกรณ์</a:t>
            </a:r>
            <a:r>
              <a:rPr lang="th-TH" altLang="th-TH" sz="4000" b="1" u="sng">
                <a:solidFill>
                  <a:srgbClr val="FF0000"/>
                </a:solidFill>
              </a:rPr>
              <a:t>นอกขอบเขต แห่งการดำเนินกิจการของสหกรณ์</a:t>
            </a:r>
            <a:r>
              <a:rPr lang="th-TH" altLang="th-TH" sz="4000" b="1"/>
              <a:t>ที่จะพึงดำเนินการได้ตามกฎกระทรวงที่ออกตามความในมาตรา  ๓๓/๑  วรรคสอง  ต้องระวางโทษจำคุกไม่เกิน ๑ ปี  หรือปรับไม่เกิน ๑ แสนบาท  หรือทั้งจำทั้งปรับ </a:t>
            </a:r>
            <a:endParaRPr lang="en-US" altLang="th-TH" sz="40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758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DC666E8-B44E-4638-84C6-0E79011CED27}" type="slidenum">
              <a:rPr lang="th-TH" altLang="th-TH" sz="2800" smtClean="0">
                <a:solidFill>
                  <a:srgbClr val="7F7F7F"/>
                </a:solidFill>
              </a:rPr>
              <a:pPr/>
              <a:t>46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036638"/>
            <a:ext cx="87852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๑๓๓/๑ กรรมการหรือผู้จัดการของสหกรณ์ผู้ใดดำเนินกิจการของสหกรณ์โดย</a:t>
            </a:r>
            <a:r>
              <a:rPr lang="th-TH" altLang="th-TH" sz="4000" b="1" u="sng">
                <a:solidFill>
                  <a:srgbClr val="FF0000"/>
                </a:solidFill>
              </a:rPr>
              <a:t>ผิดวัตถุประสงค์</a:t>
            </a:r>
            <a:r>
              <a:rPr lang="th-TH" altLang="th-TH" sz="4000" b="1"/>
              <a:t>ของสหกรณ์และการดำเนินกิจการนั้นเป็นภยันตรายต่อความสงบสุขของประชาชนหรือ ความมั่นคงของรัฐ  ต้องระวางโทษจำคุกไม่ ๑ หนึ่งปี  หรือปรับไม่เกิน ๑ แสนบาท  หรือทั้งจำทั้งปรับ   </a:t>
            </a:r>
          </a:p>
          <a:p>
            <a:r>
              <a:rPr lang="th-TH" altLang="th-TH" sz="4000" b="1"/>
              <a:t>ม. ๑๓๓/๒ ผู้ใดฝ่าฝืน</a:t>
            </a:r>
            <a:r>
              <a:rPr lang="th-TH" altLang="th-TH" sz="4000" b="1" u="sng"/>
              <a:t>ไม่จัดการรักษาทรัพย์สินของสหกรณ์  หรือไม่ส่งมอบทรัพย์สิน  สมุดบัญชี  เอกสาร  และสิ่งอื่นของสหกรณ์ให้แก่ผู้ชำระบัญชี</a:t>
            </a:r>
            <a:r>
              <a:rPr lang="th-TH" altLang="th-TH" sz="4000" b="1"/>
              <a:t>ตาม ม.๗๘  ต้องระวางโทษปรับไม่เกิน ๑ แสนบาท</a:t>
            </a:r>
            <a:endParaRPr lang="en-US" altLang="th-TH" sz="40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8611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64533EA-8DF0-4313-8273-5DB70ACC965D}" type="slidenum">
              <a:rPr lang="th-TH" altLang="th-TH" sz="2800" smtClean="0">
                <a:solidFill>
                  <a:srgbClr val="7F7F7F"/>
                </a:solidFill>
              </a:rPr>
              <a:pPr/>
              <a:t>47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950" y="1220788"/>
            <a:ext cx="87852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๑๓๓/๕ ในกรณีที่สหกรณ์กระทำความผิดตาม พรบ.นี้  </a:t>
            </a:r>
            <a:r>
              <a:rPr lang="th-TH" altLang="th-TH" sz="4000" b="1" u="sng">
                <a:solidFill>
                  <a:srgbClr val="FF0000"/>
                </a:solidFill>
              </a:rPr>
              <a:t>กรรมการหรือ ผู้จัดการของสหกรณ์ซึ่งเป็นผู้ลงมติ</a:t>
            </a:r>
            <a:r>
              <a:rPr lang="th-TH" altLang="th-TH" sz="4000" b="1"/>
              <a:t>ให้สหกรณ์ดำเนินการหรืองดเว้นการดำเนินการ  หรือเป็นผู้ดำเนินการ หรือรับผิดชอบในการดำเนินการนั้น  ได้กระทำผิดหน้าที่ของตนด้วยประการใด  ๆ  โดยทุจริต   ต้องระวางโทษจำคุกตั้งแต่ ๑ ปีถึง ๕ ปี  และปรับไม่เกิน ๕ แสนบาท</a:t>
            </a:r>
            <a:endParaRPr lang="en-US" altLang="th-TH" sz="4000"/>
          </a:p>
        </p:txBody>
      </p:sp>
      <p:sp>
        <p:nvSpPr>
          <p:cNvPr id="5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147638"/>
            <a:ext cx="8388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๑๒๙-๑๓๓, ๑๓๓/๑-๑๓๓/๕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9635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19ACBF3-3CE8-4D41-9445-7185E7301ED4}" type="slidenum">
              <a:rPr lang="th-TH" altLang="th-TH" sz="2800" smtClean="0">
                <a:solidFill>
                  <a:srgbClr val="7F7F7F"/>
                </a:solidFill>
              </a:rPr>
              <a:pPr/>
              <a:t>48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8313" y="1196975"/>
            <a:ext cx="84963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๓๔ ในกรณีที่ข้อบังคับของสหกรณ์ใด</a:t>
            </a:r>
            <a:r>
              <a:rPr lang="th-TH" altLang="th-TH" sz="4000" b="1" u="sng">
                <a:solidFill>
                  <a:srgbClr val="FF0000"/>
                </a:solidFill>
              </a:rPr>
              <a:t>ไม่เป็นไปตามที่กำหนดในกฎกระทรวง</a:t>
            </a:r>
            <a:r>
              <a:rPr lang="th-TH" altLang="th-TH" sz="4000" b="1"/>
              <a:t>ที่ ออกตามความในมาตรา  ๓๓/๑  วรรคสอง  แห่งพระราชบัญญัติสหกรณ์  พ.ศ.  ๒๕๔๒  ซึ่งแก้ไขเพิ่มเติม โดยพระราชบัญญัตินี้  ให้สหกรณ์นั้นแก้ไขข้อบังคับของสหกรณ์ให้เป็นไปตามกฎกระทรวงดังกล่าว</a:t>
            </a:r>
            <a:r>
              <a:rPr lang="th-TH" altLang="th-TH" sz="4000" b="1" u="sng">
                <a:solidFill>
                  <a:srgbClr val="FF0000"/>
                </a:solidFill>
              </a:rPr>
              <a:t>ภายใน หนึ่งร้อยแปดสิบวันนับแต่วันที่กฎกระทรวงใช้บังคับ </a:t>
            </a:r>
            <a:endParaRPr lang="en-US" altLang="th-TH" sz="4000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0659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38F747-433E-490B-AC4C-C121AB762F5E}" type="slidenum">
              <a:rPr lang="th-TH" altLang="th-TH" sz="2800" smtClean="0">
                <a:solidFill>
                  <a:srgbClr val="7F7F7F"/>
                </a:solidFill>
              </a:rPr>
              <a:pPr/>
              <a:t>49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195388"/>
            <a:ext cx="878522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๓๕ ให้สหกรณ์แก้ไขข้อบังคับของสหกรณ์ที่เกี่ยวกับสมาชิกสมทบให้เป็นไป ตามมาตรา  ๔๑ </a:t>
            </a:r>
            <a:r>
              <a:rPr lang="th-TH" altLang="th-TH" sz="4000" b="1" u="sng"/>
              <a:t>(สมาชิกสมทบ) </a:t>
            </a:r>
            <a:r>
              <a:rPr lang="th-TH" altLang="th-TH" sz="4000" b="1"/>
              <a:t>แห่งพระราชบัญญัติสหกรณ์  พ.ศ.  ๒๕๔๒  ซึ่งแก้ไขเพิ่มเติมโดยพระราชบัญญัตินี้   </a:t>
            </a:r>
            <a:r>
              <a:rPr lang="th-TH" altLang="th-TH" sz="4000" b="1">
                <a:solidFill>
                  <a:srgbClr val="FF0000"/>
                </a:solidFill>
              </a:rPr>
              <a:t>ให้แล้วเสร็จภายในหนึ่งร้อยแปดสิบวันนับแต่วันที่พระราชบัญญัตินี้ใช้บังคับ </a:t>
            </a:r>
            <a:endParaRPr lang="en-US" altLang="th-TH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5288" y="166688"/>
            <a:ext cx="84978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พรบ.สหกรณ์ใหม่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กู้ยืม ค้ำประกัน จำนอง หักกลบลบหนี้ ประนอมหนี้         การติดตามหนี้-การดำเนินคดี</a:t>
            </a:r>
            <a:r>
              <a:rPr lang="th-TH" sz="80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</a:p>
        </p:txBody>
      </p:sp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-20638" y="3702050"/>
            <a:ext cx="9144001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th-TH" altLang="th-TH"/>
          </a:p>
        </p:txBody>
      </p:sp>
      <p:sp>
        <p:nvSpPr>
          <p:cNvPr id="3079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03350" y="3652838"/>
            <a:ext cx="688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endParaRPr lang="th-TH" sz="5400" b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Text Box 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82600" y="3841750"/>
            <a:ext cx="813752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ว่าที่พันตรี ดร.สมบัติ  วงศ์กำแหง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66"/>
                </a:solidFill>
                <a:latin typeface="Angsana New" pitchFamily="18" charset="-34"/>
              </a:rPr>
              <a:t>กรรมการเนติบัณฑิต</a:t>
            </a:r>
            <a:r>
              <a:rPr lang="th-TH" sz="3600" b="1" dirty="0" err="1">
                <a:solidFill>
                  <a:srgbClr val="000066"/>
                </a:solidFill>
                <a:latin typeface="Angsana New" pitchFamily="18" charset="-34"/>
              </a:rPr>
              <a:t>ยส</a:t>
            </a:r>
            <a:r>
              <a:rPr lang="th-TH" sz="3600" b="1" dirty="0">
                <a:solidFill>
                  <a:srgbClr val="000066"/>
                </a:solidFill>
                <a:latin typeface="Angsana New" pitchFamily="18" charset="-34"/>
              </a:rPr>
              <a:t>ภา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66"/>
                </a:solidFill>
                <a:latin typeface="Angsana New" pitchFamily="18" charset="-34"/>
              </a:rPr>
              <a:t>อุปนายกฝ่ายบริหาร/โฆษกสภาทนายความ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h-TH" sz="3600" b="1" dirty="0">
                <a:solidFill>
                  <a:srgbClr val="000066"/>
                </a:solidFill>
                <a:latin typeface="Angsana New" pitchFamily="18" charset="-34"/>
              </a:rPr>
              <a:t>ผู้อำนวยการสำนักฝึกอบรมวิชาว่าความ แห่งสภาทนายความ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th-TH" b="1" dirty="0">
                <a:solidFill>
                  <a:srgbClr val="000066"/>
                </a:solidFill>
                <a:latin typeface="Angsana New" pitchFamily="18" charset="-34"/>
              </a:rPr>
              <a:t/>
            </a:r>
            <a:br>
              <a:rPr lang="th-TH" b="1" dirty="0">
                <a:solidFill>
                  <a:srgbClr val="000066"/>
                </a:solidFill>
                <a:latin typeface="Angsana New" pitchFamily="18" charset="-34"/>
              </a:rPr>
            </a:br>
            <a:endParaRPr lang="th-TH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25607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4BB851-094B-419B-8919-FCF7B122C2DF}" type="slidenum">
              <a:rPr lang="th-TH" altLang="th-TH" smtClean="0"/>
              <a:pPr/>
              <a:t>5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1683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AFBA217-F268-4C67-B648-9158079E7E96}" type="slidenum">
              <a:rPr lang="th-TH" altLang="th-TH" sz="2800" smtClean="0">
                <a:solidFill>
                  <a:srgbClr val="7F7F7F"/>
                </a:solidFill>
              </a:rPr>
              <a:pPr/>
              <a:t>50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331788"/>
            <a:ext cx="87852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altLang="th-TH" sz="4000" b="1"/>
              <a:t>ม. ๓๖ สหกรณ์ที่มี</a:t>
            </a:r>
            <a:r>
              <a:rPr lang="th-TH" altLang="th-TH" sz="4000" b="1" u="sng">
                <a:solidFill>
                  <a:srgbClr val="FF0000"/>
                </a:solidFill>
              </a:rPr>
              <a:t>สมาชิกซึ่งมิได้มีสัญชาติไทย</a:t>
            </a:r>
            <a:r>
              <a:rPr lang="th-TH" altLang="th-TH" sz="4000" b="1"/>
              <a:t>อยู่ในวันก่อนวันที่พระราชบัญญัตินี้ ใช้บังคับ  ให้สหกรณ์ดำเนินการ  ปรับปรุง  แก้ไข  ให้เป็นไปตามพระราชบัญญัติสหกรณ์  พ.ศ.  ๒๕๔๒  ซึ่งแก้ไขเพิ่มเติมโดยพระราชบัญญัตินี้  ให้แล้วเสร็จภายในหนึ่งปีนับแต่วันที่พระราชบัญญัตินี้ใช้บังคับ </a:t>
            </a:r>
          </a:p>
          <a:p>
            <a:r>
              <a:rPr lang="th-TH" altLang="th-TH" sz="4000" b="1"/>
              <a:t>ในการดำเนินการตามวรรคหนึ่งหากสมาชิกผู้ใดมีนิติกรรมกับสหกรณ์  แต่ได้พ้นจากสมาชิก โดยฝ่ายหนึ่งฝ่ายใดมิได้บอกเลิกนิติกรรมนั้น  ให้นิติกรรมนั้นยังคงมีอยู่ต่อไปจนกว่าจะสิ้นสุดไป ตามเงื่อนไขหรือเงื่อนเวลาที่ตกลงกัน  แต่จะทำการใดก่อผลผูกพันขึ้นใหม่มิได้</a:t>
            </a:r>
            <a:endParaRPr lang="en-US" altLang="th-TH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5750" y="836613"/>
            <a:ext cx="8497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กู้ยืม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h-T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ค้ำประกัน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h-T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จำนอง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2708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B6659A-F155-4D86-8B6C-1829EA130B86}" type="slidenum">
              <a:rPr lang="th-TH" altLang="th-TH" smtClean="0"/>
              <a:pPr/>
              <a:t>51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76200" y="155575"/>
            <a:ext cx="8388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หลักการสำคัญ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" y="1374775"/>
            <a:ext cx="8972550" cy="4662488"/>
            <a:chOff x="0" y="866"/>
            <a:chExt cx="5700" cy="2937"/>
          </a:xfrm>
        </p:grpSpPr>
        <p:sp>
          <p:nvSpPr>
            <p:cNvPr id="18435" name="Text 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66"/>
              <a:ext cx="5700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ผู้กู้เงินเกินกว่า</a:t>
              </a:r>
              <a:r>
                <a:rPr lang="th-TH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สองพันบาท</a:t>
              </a:r>
              <a:r>
                <a:rPr lang="th-TH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ขึ้นไป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มีหลักฐานเป็นหนังสือลงลายมือชื่อผู้ยืม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ฟ้องบังคับคดีได้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        (ไม่จำเป็นต้องมีพยานลงชื่อก็ฟ้องได้)</a:t>
              </a:r>
              <a:endPara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endParaRPr>
            </a:p>
          </p:txBody>
        </p:sp>
        <p:pic>
          <p:nvPicPr>
            <p:cNvPr id="73735" name="Picture 4" descr="Soccer_ball_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1045"/>
              <a:ext cx="25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6" name="Picture 5" descr="Soccer_ball_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5" y="2606"/>
              <a:ext cx="25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7" name="Picture 6" descr="Soccer_ball_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" y="1797"/>
              <a:ext cx="25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3733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7BE313-5D97-4827-851D-5040F2722E7B}" type="slidenum">
              <a:rPr lang="th-TH" altLang="th-TH" smtClean="0"/>
              <a:pPr/>
              <a:t>52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964613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</a:t>
            </a:r>
            <a:r>
              <a:rPr lang="th-TH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 326/2507  </a:t>
            </a: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ผู้กู้ได้ขอกู้เงินจากผู้ให้กู้เพิ่มขึ้น แต่ มิได้ทำหลักฐานกู้ยืมใหม่ เพียงแต่ผู้กู้และผู้ให้กู้ให้ผู้ใหญ่ บ้านผู้เขียนสัญญากู้ฉบับเดิม</a:t>
            </a:r>
            <a:r>
              <a:rPr lang="th-TH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แก้ไขสัญญาฉบับเดิมโดยขีดฆ่าจำนวนเงินกู้เดิมออกแล้ว</a:t>
            </a:r>
            <a:r>
              <a:rPr lang="th-TH" sz="4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เขียนจำนวนเงินกู้ใหม่</a:t>
            </a: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โดยรวมเงินกู้เดิม  และเงินที่   ขอกู้เพิ่มรวมกัน แต่ผู้กู้มิได้ลงลายมือชื่อที่แก้ไขนั้นด้วย   ผู้กู้หาต้องรับผิดในการกู้ยืมครั้งหลังนี้ไม่</a:t>
            </a:r>
          </a:p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ฎีกา 1989/38 แม้จำเลย</a:t>
            </a:r>
            <a:r>
              <a:rPr lang="th-TH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เขียนสัญญากู้ยืมด้วยตนเองแต่ไม่ได้ลงลายมือชื่อ</a:t>
            </a: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ไม่เป็นหลักฐานแห่งการกู้ยืม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4756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702259-FCF4-4B27-B686-A0883EE3E540}" type="slidenum">
              <a:rPr lang="th-TH" altLang="th-TH" smtClean="0"/>
              <a:pPr/>
              <a:t>53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34938" y="620713"/>
            <a:ext cx="88296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</a:t>
            </a: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 252/2519  </a:t>
            </a:r>
            <a:r>
              <a:rPr lang="th-TH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แม้ในสัญญากู้ยืมเงินจะ</a:t>
            </a:r>
            <a:r>
              <a:rPr lang="th-TH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ไม่ได้ลงวันที่ที่กู้ยืมไว้</a:t>
            </a: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แต่มีข้อความชัดเจนว่าผู้กู้ได้เงินไปและได้ลงลายมือชื่อผู้กู้ไว้เป็นสำคัญไว้แล้ว จึงเป็นหลักฐานการกู้ยืมตามประมวลกฎหมายแพ่งและพาณิชย์ มาตรา 653 ผู้ให้กู้ใช้ฟ้องร้องบังคับคดีได้ไม่มีกฎหมายบังคับเรื่องแบบการทำสัญญากู้เงินไว้แต่อย่างใด </a:t>
            </a:r>
            <a:r>
              <a:rPr lang="th-T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สัญญากู้เงินนี้ไม่เป็นโมฆะ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5780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54FF19-3AF8-4FED-847D-159318C55F82}" type="slidenum">
              <a:rPr lang="th-TH" altLang="th-TH" smtClean="0"/>
              <a:pPr/>
              <a:t>54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0663" y="331788"/>
            <a:ext cx="8815387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  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ฎีกาที่1419/2523 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จำเลยเขียนชื่อจำเลยไว้ที่หัวกระดาษถัดลงมามีข้อความแสดงการกู้ยืมเงิน และการชำระหนี้หลายครั้ง แล้วมีรายการแสดงยอดคงเหลือแต่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ไม่ได้มีลายมือชื่อจำเลย</a:t>
            </a:r>
            <a:r>
              <a:rPr lang="th-TH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ถือไม่ได้ว่าชื่อจำเลยที่เขียนไว้ที่หัวกระดาษเป็นการลงลายมือชื่อ  จึงมิใช่หลักฐาน</a:t>
            </a:r>
          </a:p>
          <a:p>
            <a:pPr>
              <a:spcBef>
                <a:spcPct val="50000"/>
              </a:spcBef>
              <a:defRPr/>
            </a:pPr>
            <a:r>
              <a:rPr lang="th-TH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 </a:t>
            </a:r>
            <a:r>
              <a:rPr lang="th-TH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 5557/43 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สัญญากู้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ไม่ระบุชื่อผู้ให้กู้ 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แต่ระบุจำนวนเงินและจำเลยลงชื่อไว้  เป็นหลักฐานแห่งการกู้ยืมได้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6804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28EC66-B818-4346-AD81-40F668CDC5E6}" type="slidenum">
              <a:rPr lang="th-TH" altLang="th-TH" smtClean="0"/>
              <a:pPr/>
              <a:t>55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20663" y="692150"/>
            <a:ext cx="8888412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</a:t>
            </a: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 2161/2542</a:t>
            </a: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 </a:t>
            </a:r>
            <a:r>
              <a:rPr lang="th-TH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หลักฐานแห่งการกู้ยืม อาจมีก่อนหรือหลังกู้ยืมเงินก็ได้ </a:t>
            </a:r>
          </a:p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หลักฐานการกู้ยืมเงินหาย </a:t>
            </a: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!!!</a:t>
            </a:r>
          </a:p>
          <a:p>
            <a:pPr>
              <a:spcBef>
                <a:spcPct val="50000"/>
              </a:spcBef>
              <a:defRPr/>
            </a:pPr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</a:t>
            </a: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กรณีที่ผู้ให้กู้เคยมีหลักฐานการกู้ยืมเงินเป็นหนังสือ แต่ต่อมาหลักฐานหาย </a:t>
            </a:r>
            <a:r>
              <a:rPr lang="th-TH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ผู้ให้กู้มีสิทธินำ สำเนา หรือ พยานบุคคล </a:t>
            </a: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มาสืบได้ </a:t>
            </a:r>
            <a:r>
              <a:rPr lang="th-TH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(ฎีกา 203/2546)</a:t>
            </a:r>
            <a:endParaRPr lang="th-TH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7828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CEC34-A673-4B75-858A-7292020A8934}" type="slidenum">
              <a:rPr lang="th-TH" altLang="th-TH" smtClean="0"/>
              <a:pPr/>
              <a:t>56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862013" y="1014413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หลักประกันในสหกรณ์ออมทรัพย์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8750" y="2495550"/>
            <a:ext cx="9144000" cy="2170113"/>
            <a:chOff x="0" y="1125"/>
            <a:chExt cx="5760" cy="1367"/>
          </a:xfrm>
        </p:grpSpPr>
        <p:sp>
          <p:nvSpPr>
            <p:cNvPr id="41987" name="Text 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25"/>
              <a:ext cx="5760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ประกันด้วยบุคคล (ค้ำประกัน)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ประกันด้วยทรัพย์ (จำนอง)</a:t>
              </a:r>
            </a:p>
          </p:txBody>
        </p:sp>
        <p:pic>
          <p:nvPicPr>
            <p:cNvPr id="78855" name="Picture 4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2" y="130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56" name="Picture 5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1" y="2059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8853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E3F9A2-9078-439F-A529-0962080D3820}" type="slidenum">
              <a:rPr lang="th-TH" altLang="th-TH" smtClean="0"/>
              <a:pPr/>
              <a:t>57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4150" y="344488"/>
            <a:ext cx="9067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ค้ำประกัน    </a:t>
            </a:r>
            <a:r>
              <a:rPr lang="th-TH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ปพพ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. มาตรา 680</a:t>
            </a:r>
          </a:p>
        </p:txBody>
      </p:sp>
      <p:sp>
        <p:nvSpPr>
          <p:cNvPr id="3174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3188" y="1557338"/>
            <a:ext cx="8988425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อันว่าค้ำประกันนั้น คือ สัญญาที่บุคคลภายนอกคนหนึ่งเรียกว่าผู้ค้ำประกันผูกพันตนต่อเจ้าหนี้คนหนึ่ง เพื่อชำระหนี้ในเมื่อลูกหนี้ไม่ชำระหนี้นั้น</a:t>
            </a:r>
          </a:p>
          <a:p>
            <a:pPr>
              <a:lnSpc>
                <a:spcPct val="95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อนึ่งสัญญาค้ำประกันนั้น ถ้ามิได้</a:t>
            </a:r>
            <a:r>
              <a:rPr lang="th-TH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มีหลักฐานเป็นหนังสือ</a:t>
            </a:r>
            <a:r>
              <a:rPr lang="th-TH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อย่างใดอย่างหนึ่งลงลายมือชื่อผู้ค้ำประกันเป็นสำคัญ ท่านว่าจะฟ้องร้องให้บังคับคดีหาได้ไม่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9877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B61165-5A34-46B8-B4CF-5E40605E6A65}" type="slidenum">
              <a:rPr lang="th-TH" altLang="th-TH" smtClean="0"/>
              <a:pPr/>
              <a:t>58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63525" y="404813"/>
            <a:ext cx="88455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 710/2499  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จำเลยที่ 1  กู้เงินโจทก์  </a:t>
            </a: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จำเลยที่ 2 เขียนข้อความ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ไว้ท้ายหนังสือกู้ว่า ค้ำประกันแล้วลงลายมือชื่อ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ไว้</a:t>
            </a: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เท่านี้ก็เป็นหลักฐานให้โจทก์ฟ้องร้องบังคับ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คดีได้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0900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172E27-3824-478D-B536-6DAA24F55753}" type="slidenum">
              <a:rPr lang="th-TH" altLang="th-TH" smtClean="0"/>
              <a:pPr/>
              <a:t>59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26627" name="Slide Number Placeholder 17"/>
          <p:cNvSpPr>
            <a:spLocks noGrp="1"/>
          </p:cNvSpPr>
          <p:nvPr>
            <p:ph type="sldNum" sz="quarter" idx="12"/>
          </p:nvPr>
        </p:nvSpPr>
        <p:spPr bwMode="auto">
          <a:xfrm>
            <a:off x="8399463" y="6303963"/>
            <a:ext cx="5651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620A8CD-7D60-4464-B6B1-17CB774C7E45}" type="slidenum">
              <a:rPr lang="th-TH" altLang="th-TH" sz="2800" smtClean="0">
                <a:solidFill>
                  <a:srgbClr val="7F7F7F"/>
                </a:solidFill>
              </a:rPr>
              <a:pPr/>
              <a:t>6</a:t>
            </a:fld>
            <a:endParaRPr lang="th-TH" altLang="th-TH" sz="2800" smtClean="0">
              <a:solidFill>
                <a:srgbClr val="7F7F7F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79388" y="12700"/>
            <a:ext cx="8856662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h-TH" altLang="th-TH" sz="4800" b="1">
                <a:solidFill>
                  <a:srgbClr val="FF0000"/>
                </a:solidFill>
                <a:latin typeface="Angsana New" pitchFamily="18" charset="-34"/>
              </a:rPr>
              <a:t>                                     </a:t>
            </a:r>
            <a:r>
              <a:rPr lang="th-TH" altLang="th-TH" sz="6600" b="1">
                <a:solidFill>
                  <a:srgbClr val="FF0000"/>
                </a:solidFill>
                <a:latin typeface="Angsana New" pitchFamily="18" charset="-34"/>
              </a:rPr>
              <a:t>พรบ.สหกรณ์ ใหม่  </a:t>
            </a:r>
            <a:r>
              <a:rPr lang="th-TH" altLang="th-TH" b="1">
                <a:solidFill>
                  <a:srgbClr val="FF0000"/>
                </a:solidFill>
                <a:latin typeface="Angsana New" pitchFamily="18" charset="-34"/>
              </a:rPr>
              <a:t>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th-TH" altLang="th-TH" b="1">
                <a:solidFill>
                  <a:srgbClr val="FF0000"/>
                </a:solidFill>
                <a:latin typeface="Angsana New" pitchFamily="18" charset="-34"/>
                <a:ea typeface="SimSun" pitchFamily="2" charset="-122"/>
              </a:rPr>
              <a:t>                              </a:t>
            </a:r>
            <a:r>
              <a:rPr lang="en-US" altLang="th-TH" b="1">
                <a:solidFill>
                  <a:srgbClr val="FF0000"/>
                </a:solidFill>
                <a:latin typeface="Angsana New" pitchFamily="18" charset="-34"/>
                <a:ea typeface="SimSun" pitchFamily="2" charset="-122"/>
              </a:rPr>
              <a:t>                                       </a:t>
            </a:r>
            <a:r>
              <a:rPr lang="en-US" altLang="th-TH" sz="4800" b="1">
                <a:latin typeface="Angsana New" pitchFamily="18" charset="-34"/>
                <a:ea typeface="SimSun" pitchFamily="2" charset="-122"/>
              </a:rPr>
              <a:t>* </a:t>
            </a:r>
            <a:r>
              <a:rPr lang="th-TH" altLang="th-TH" sz="4800" b="1">
                <a:latin typeface="Angsana New" pitchFamily="18" charset="-34"/>
                <a:ea typeface="SimSun" pitchFamily="2" charset="-122"/>
              </a:rPr>
              <a:t>เมื่อพ้นกำหนด </a:t>
            </a:r>
            <a:r>
              <a:rPr lang="en-US" altLang="th-TH" sz="4800" b="1">
                <a:latin typeface="Angsana New" pitchFamily="18" charset="-34"/>
                <a:ea typeface="SimSun" pitchFamily="2" charset="-122"/>
              </a:rPr>
              <a:t>60 </a:t>
            </a:r>
            <a:r>
              <a:rPr lang="th-TH" altLang="th-TH" sz="4800" b="1">
                <a:latin typeface="Angsana New" pitchFamily="18" charset="-34"/>
                <a:ea typeface="SimSun" pitchFamily="2" charset="-122"/>
              </a:rPr>
              <a:t>วัน       นับแต่วันประกาศในราชกิจจานุเบกษาเป็นต้นไป ประกาศ ๒๐ มีนาคม ๒๕๖๒</a:t>
            </a:r>
          </a:p>
          <a:p>
            <a:pPr algn="thaiDist"/>
            <a:r>
              <a:rPr lang="th-TH" altLang="th-TH" sz="4400" b="1">
                <a:solidFill>
                  <a:srgbClr val="660033"/>
                </a:solidFill>
              </a:rPr>
              <a:t>      (นับแบบทนายความ) ครบ  ๑๙ พฤษภาคม ๒๕๖๒   </a:t>
            </a:r>
          </a:p>
          <a:p>
            <a:pPr algn="thaiDist"/>
            <a:r>
              <a:rPr lang="th-TH" altLang="th-TH" sz="4400" b="1">
                <a:solidFill>
                  <a:srgbClr val="660033"/>
                </a:solidFill>
              </a:rPr>
              <a:t>มีผลเมื่อพ้น ๒๐ พฤษภาคม ๒๕๖๒ </a:t>
            </a:r>
          </a:p>
          <a:p>
            <a:pPr algn="thaiDist"/>
            <a:r>
              <a:rPr lang="th-TH" altLang="th-TH" sz="3200" b="1"/>
              <a:t>                     </a:t>
            </a:r>
            <a:r>
              <a:rPr lang="th-TH" altLang="th-TH" b="1"/>
              <a:t>หนังสือที่ นร ๐๖๐๑/๕๑๔   ลว. ๗ มิ.ย. ๒๕๔๓ คกก.กฤษฎีกา </a:t>
            </a:r>
          </a:p>
          <a:p>
            <a:pPr algn="thaiDist"/>
            <a:r>
              <a:rPr lang="th-TH" altLang="th-TH" b="1"/>
              <a:t> “กำหนดเวลาวันเริ่มใช้บังคับกฎหมาย จะต้องเป็นไปตามบทบัญญัติที่กำหนดไว้ใน    กฎหมายนั้นๆ เพราะมิใช่เรื่องการคำนวณนับระยะเวลา  ตาม ปพพ. </a:t>
            </a:r>
          </a:p>
          <a:p>
            <a:pPr algn="thaiDist"/>
            <a:r>
              <a:rPr lang="th-TH" altLang="th-TH" b="1"/>
              <a:t>              </a:t>
            </a:r>
            <a:r>
              <a:rPr lang="th-TH" altLang="th-TH" b="1">
                <a:solidFill>
                  <a:srgbClr val="FF0000"/>
                </a:solidFill>
              </a:rPr>
              <a:t>จึงเริ่มนับวันประกาศในราชกิจจานุเบกษาเป็นต้นไป มิใช่เริ่มนับวันรุ่งขึ้น”</a:t>
            </a:r>
            <a:r>
              <a:rPr lang="en-US" altLang="th-TH" b="1">
                <a:solidFill>
                  <a:srgbClr val="FF0000"/>
                </a:solidFill>
              </a:rPr>
              <a:t> </a:t>
            </a:r>
            <a:endParaRPr lang="th-TH" altLang="th-TH" b="1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3" name="เมฆ 2">
            <a:extLst>
              <a:ext uri="{FF2B5EF4-FFF2-40B4-BE49-F238E27FC236}"/>
            </a:extLst>
          </p:cNvPr>
          <p:cNvSpPr/>
          <p:nvPr/>
        </p:nvSpPr>
        <p:spPr>
          <a:xfrm>
            <a:off x="239713" y="138113"/>
            <a:ext cx="3324225" cy="1635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th-TH" sz="44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วันที่ใช้บังคับ</a:t>
            </a:r>
            <a:endParaRPr lang="th-TH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533400" y="415925"/>
            <a:ext cx="7848600" cy="6121400"/>
          </a:xfrm>
        </p:spPr>
        <p:txBody>
          <a:bodyPr/>
          <a:lstStyle/>
          <a:p>
            <a:pPr eaLnBrk="1" hangingPunct="1"/>
            <a:r>
              <a:rPr lang="th-TH" altLang="th-TH" sz="4800" b="1" smtClean="0">
                <a:solidFill>
                  <a:srgbClr val="002060"/>
                </a:solidFill>
                <a:latin typeface="Angsana New" pitchFamily="18" charset="-34"/>
              </a:rPr>
              <a:t>สิ่งที่ต้องระบุในสัญญาค้ำประกันหนี้อนาคต หรือ หนี้ที่มีเงื่อนไข</a:t>
            </a:r>
            <a:r>
              <a:rPr lang="th-TH" altLang="th-TH" sz="4800" b="1" smtClean="0">
                <a:solidFill>
                  <a:srgbClr val="C00000"/>
                </a:solidFill>
                <a:latin typeface="Angsana New" pitchFamily="18" charset="-34"/>
              </a:rPr>
              <a:t/>
            </a:r>
            <a:br>
              <a:rPr lang="th-TH" altLang="th-TH" sz="4800" b="1" smtClean="0">
                <a:solidFill>
                  <a:srgbClr val="C00000"/>
                </a:solidFill>
                <a:latin typeface="Angsana New" pitchFamily="18" charset="-34"/>
              </a:rPr>
            </a:br>
            <a:r>
              <a:rPr lang="en-US" altLang="th-TH" sz="4800" b="1" smtClean="0">
                <a:solidFill>
                  <a:srgbClr val="C00000"/>
                </a:solidFill>
                <a:latin typeface="Angsana New" pitchFamily="18" charset="-34"/>
              </a:rPr>
              <a:t>     </a:t>
            </a: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</a:rPr>
              <a:t>1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  <a:t> วัตถุประสงค์ในการก่อหนี้</a:t>
            </a:r>
            <a:b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</a:rPr>
              <a:t>     2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  <a:t> ลักษณะของมูลหนี้</a:t>
            </a:r>
            <a:b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</a:rPr>
              <a:t>     3 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  <a:t>จำนวนเงินสูงสุดที่ค้ำประกัน</a:t>
            </a:r>
            <a:b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en-US" altLang="th-TH" sz="4800" b="1" smtClean="0">
                <a:solidFill>
                  <a:srgbClr val="0000FF"/>
                </a:solidFill>
                <a:latin typeface="Angsana New" pitchFamily="18" charset="-34"/>
              </a:rPr>
              <a:t>     4 </a:t>
            </a:r>
            <a: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  <a:t>ระยะเวลาในการก่อหนี้รายที่ค้ำประกัน</a:t>
            </a:r>
            <a:br>
              <a:rPr lang="th-TH" altLang="th-TH" sz="4800" b="1" smtClean="0">
                <a:solidFill>
                  <a:srgbClr val="0000FF"/>
                </a:solidFill>
                <a:latin typeface="Angsana New" pitchFamily="18" charset="-34"/>
              </a:rPr>
            </a:br>
            <a:r>
              <a:rPr lang="th-TH" altLang="th-TH" sz="4800" b="1" smtClean="0">
                <a:solidFill>
                  <a:srgbClr val="FF0000"/>
                </a:solidFill>
                <a:latin typeface="Angsana New" pitchFamily="18" charset="-34"/>
              </a:rPr>
              <a:t>เพื่อให้ผู้ค้ำประกันทราบ</a:t>
            </a:r>
            <a:r>
              <a:rPr lang="en-US" altLang="th-TH" sz="4800" b="1" smtClean="0">
                <a:solidFill>
                  <a:srgbClr val="FF0000"/>
                </a:solidFill>
                <a:latin typeface="Angsana New" pitchFamily="18" charset="-34"/>
              </a:rPr>
              <a:t> : </a:t>
            </a:r>
            <a:r>
              <a:rPr lang="th-TH" altLang="th-TH" sz="4800" b="1" smtClean="0">
                <a:solidFill>
                  <a:srgbClr val="FF0000"/>
                </a:solidFill>
                <a:latin typeface="Angsana New" pitchFamily="18" charset="-34"/>
              </a:rPr>
              <a:t>ต้องรับผิดมูลหนี้ใดในอนาคต วงเงินเท่าใด</a:t>
            </a:r>
            <a:endParaRPr lang="th-TH" altLang="th-TH" sz="4800" b="1" smtClean="0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8192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8192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08404F4-785A-46DC-8B08-F7B76016AA87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60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395288" y="44450"/>
            <a:ext cx="8462962" cy="7045325"/>
          </a:xfrm>
        </p:spPr>
        <p:txBody>
          <a:bodyPr/>
          <a:lstStyle/>
          <a:p>
            <a:pPr eaLnBrk="1" hangingPunct="1"/>
            <a:r>
              <a:rPr lang="th-TH" altLang="th-TH" sz="6000" b="1" smtClean="0">
                <a:solidFill>
                  <a:srgbClr val="FF0000"/>
                </a:solidFill>
                <a:latin typeface="Angsana New" pitchFamily="18" charset="-34"/>
              </a:rPr>
              <a:t/>
            </a:r>
            <a:br>
              <a:rPr lang="th-TH" altLang="th-TH" sz="6000" b="1" smtClean="0">
                <a:solidFill>
                  <a:srgbClr val="FF0000"/>
                </a:solidFill>
                <a:latin typeface="Angsana New" pitchFamily="18" charset="-34"/>
              </a:rPr>
            </a:br>
            <a:r>
              <a:rPr lang="th-TH" altLang="th-TH" sz="6000" b="1" smtClean="0">
                <a:solidFill>
                  <a:srgbClr val="FF0000"/>
                </a:solidFill>
                <a:latin typeface="Angsana New" pitchFamily="18" charset="-34"/>
              </a:rPr>
              <a:t>     การให้กู้ใหม่ ต้องทำสัญญาค้ำฯใหม่ทุกครั้ง</a:t>
            </a:r>
            <a:br>
              <a:rPr lang="th-TH" altLang="th-TH" sz="6000" b="1" smtClean="0">
                <a:solidFill>
                  <a:srgbClr val="FF0000"/>
                </a:solidFill>
                <a:latin typeface="Angsana New" pitchFamily="18" charset="-34"/>
              </a:rPr>
            </a:br>
            <a:r>
              <a:rPr lang="th-TH" altLang="th-TH" sz="6000" b="1" smtClean="0">
                <a:solidFill>
                  <a:srgbClr val="FF0000"/>
                </a:solidFill>
                <a:latin typeface="Angsana New" pitchFamily="18" charset="-34"/>
              </a:rPr>
              <a:t>     </a:t>
            </a:r>
            <a:r>
              <a:rPr lang="th-TH" altLang="th-TH" sz="6000" b="1" smtClean="0">
                <a:solidFill>
                  <a:srgbClr val="0000FF"/>
                </a:solidFill>
                <a:latin typeface="Angsana New" pitchFamily="18" charset="-34"/>
              </a:rPr>
              <a:t>อนุมัติให้กู้โดยนำ สัญญาค้ำประกันเดิม มาเป็นหลักประกันหนี้ใหม่ไม่ได้</a:t>
            </a:r>
            <a:r>
              <a:rPr lang="th-TH" altLang="th-TH" sz="4900" b="1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th-TH" altLang="th-TH" sz="4900" b="1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altLang="th-TH" b="1" smtClean="0">
                <a:latin typeface="Angsana New" pitchFamily="18" charset="-34"/>
              </a:rPr>
              <a:t/>
            </a:r>
            <a:br>
              <a:rPr lang="th-TH" altLang="th-TH" b="1" smtClean="0">
                <a:latin typeface="Angsana New" pitchFamily="18" charset="-34"/>
              </a:rPr>
            </a:br>
            <a:r>
              <a:rPr lang="th-TH" altLang="th-TH" b="1" smtClean="0">
                <a:latin typeface="Angsana New" pitchFamily="18" charset="-34"/>
              </a:rPr>
              <a:t/>
            </a:r>
            <a:br>
              <a:rPr lang="th-TH" altLang="th-TH" b="1" smtClean="0">
                <a:latin typeface="Angsana New" pitchFamily="18" charset="-34"/>
              </a:rPr>
            </a:br>
            <a:endParaRPr lang="th-TH" altLang="th-TH" b="1" smtClean="0">
              <a:latin typeface="Angsana New" pitchFamily="18" charset="-34"/>
            </a:endParaRPr>
          </a:p>
        </p:txBody>
      </p:sp>
      <p:sp>
        <p:nvSpPr>
          <p:cNvPr id="8294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8294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62B45BF7-DE74-462E-966C-5DF75E721BB5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61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6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การค้ำประกัน </a:t>
            </a:r>
          </a:p>
        </p:txBody>
      </p:sp>
      <p:sp>
        <p:nvSpPr>
          <p:cNvPr id="5837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1749425"/>
            <a:ext cx="7423150" cy="4416425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th-TH" altLang="th-TH" sz="6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ม.</a:t>
            </a:r>
            <a:r>
              <a:rPr lang="en-US" altLang="th-TH" sz="6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681</a:t>
            </a:r>
            <a:r>
              <a:rPr lang="th-TH" altLang="th-TH" sz="6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altLang="th-TH" sz="6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altLang="th-TH" sz="6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altLang="th-TH" sz="6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ข้อตกลง</a:t>
            </a:r>
            <a:r>
              <a:rPr lang="th-TH" altLang="th-TH" sz="6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ใดที่กำหนด ให้ผู้ค้ำประกันต้อง</a:t>
            </a:r>
            <a:r>
              <a:rPr lang="th-TH" altLang="th-TH" sz="66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รับผิดอย่างเดียวกับลูกหนี้ร่วม</a:t>
            </a:r>
            <a:r>
              <a:rPr lang="th-TH" altLang="th-TH" sz="6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หรือในฐานะเป็นลูกหนี้ร่วม </a:t>
            </a:r>
            <a:r>
              <a:rPr lang="th-TH" altLang="th-TH" sz="6600" b="1" i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ข้อตกลงนั้นเป็น</a:t>
            </a:r>
            <a:r>
              <a:rPr lang="th-TH" altLang="th-TH" sz="6600" b="1" i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โมฆะ</a:t>
            </a:r>
            <a:r>
              <a:rPr lang="th-TH" altLang="th-TH" sz="6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8397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6FA937-02D3-41D1-8AE6-50F8495517D4}" type="slidenum">
              <a:rPr lang="th-TH" altLang="th-TH" smtClean="0">
                <a:solidFill>
                  <a:schemeClr val="tx1"/>
                </a:solidFill>
                <a:latin typeface="Arial" pitchFamily="34" charset="0"/>
              </a:rPr>
              <a:pPr/>
              <a:t>62</a:t>
            </a:fld>
            <a:endParaRPr lang="th-TH" altLang="th-TH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7638" y="260350"/>
            <a:ext cx="89963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สิทธิบ่ายเบี่ยงของผู้ค้ำประกัน ตาม มาตรา 688 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ซึ่งปัจจุบันผู้ค้ำฯจะตกลงยกเว้น/สละสิทธิไม่ได้</a:t>
            </a:r>
          </a:p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โดยขอให้เจ้าหนี้เรียกลูกหนี้ชำระก่อนได้  เว้นแต่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2938" y="3995738"/>
            <a:ext cx="8901112" cy="2170112"/>
            <a:chOff x="153" y="1705"/>
            <a:chExt cx="5607" cy="1367"/>
          </a:xfrm>
        </p:grpSpPr>
        <p:sp>
          <p:nvSpPr>
            <p:cNvPr id="190468" name="Text Box 4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" y="1705"/>
              <a:ext cx="5349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ลูกหนี้เป็นคนล้มละลายไปแล้ว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ไม่ปรากฏตัวลูกหนี้ในพระราชอาณาเขต</a:t>
              </a:r>
            </a:p>
          </p:txBody>
        </p:sp>
        <p:pic>
          <p:nvPicPr>
            <p:cNvPr id="84999" name="Picture 5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1892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00" name="Picture 6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3" y="265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ตัวแทนท้ายกระดา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4997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2CA0D6-7461-44BF-8EE4-4348AC4CB16B}" type="slidenum">
              <a:rPr lang="th-TH" altLang="th-TH" smtClean="0"/>
              <a:pPr/>
              <a:t>63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3075" y="341313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689</a:t>
            </a:r>
          </a:p>
        </p:txBody>
      </p:sp>
      <p:sp>
        <p:nvSpPr>
          <p:cNvPr id="38916" name="Text Box 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73075" y="3432175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690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1173163"/>
            <a:ext cx="9144000" cy="2170112"/>
            <a:chOff x="255" y="829"/>
            <a:chExt cx="5760" cy="1367"/>
          </a:xfrm>
        </p:grpSpPr>
        <p:sp>
          <p:nvSpPr>
            <p:cNvPr id="38915" name="Text Box 3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829"/>
              <a:ext cx="5760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บังคับเอาจากทรัพย์ของลูกหนี้ก่อน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ไม่ยากจนเกินไป</a:t>
              </a:r>
            </a:p>
          </p:txBody>
        </p:sp>
        <p:pic>
          <p:nvPicPr>
            <p:cNvPr id="86027" name="Picture 6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3" y="101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6725" y="4610100"/>
            <a:ext cx="9144000" cy="2170113"/>
            <a:chOff x="254" y="2566"/>
            <a:chExt cx="5760" cy="1367"/>
          </a:xfrm>
        </p:grpSpPr>
        <p:sp>
          <p:nvSpPr>
            <p:cNvPr id="38917" name="Text Box 5">
              <a:extLst>
                <a:ext uri="{FF2B5EF4-FFF2-40B4-BE49-F238E27FC236}"/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" y="2566"/>
              <a:ext cx="5760" cy="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	</a:t>
              </a: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ให้บังคับชำระหนี้จากทรัพย์ที่ลูกหนี้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ngsana New" pitchFamily="18" charset="-34"/>
                </a:rPr>
                <a:t>นำมาเป็นประกันไว้ก่อน</a:t>
              </a:r>
            </a:p>
          </p:txBody>
        </p:sp>
        <p:pic>
          <p:nvPicPr>
            <p:cNvPr id="86025" name="Picture 7" descr="love_005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" y="273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6023" name="ตัวแทนหมายเลขสไลด์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F908BC-ECB9-4C63-898D-A355937C3981}" type="slidenum">
              <a:rPr lang="th-TH" altLang="th-TH" smtClean="0"/>
              <a:pPr/>
              <a:t>64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1000" y="557213"/>
            <a:ext cx="85121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การแบ่งหนี้ระหว่างผู้ค้ำประกัน </a:t>
            </a:r>
          </a:p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</a:t>
            </a:r>
            <a:r>
              <a:rPr lang="th-TH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ม. 682 วรรค 2   </a:t>
            </a:r>
            <a:r>
              <a:rPr lang="th-TH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 ถ้าบุคคลหลายคนยอมตนเข้าเป็น</a:t>
            </a:r>
            <a:r>
              <a:rPr lang="th-TH" sz="5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ผู้ค้ำประกันในหนี้รายเดียวกัน</a:t>
            </a:r>
            <a:r>
              <a:rPr lang="th-TH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ไซร้ ท่านว่าผู้ค้ำประกันเหล่านั้นมีความ</a:t>
            </a:r>
            <a:r>
              <a:rPr lang="th-TH" sz="5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รับผิดชอบอย่างลูกหนี้ร่วมกัน</a:t>
            </a:r>
            <a:r>
              <a:rPr lang="th-TH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ถึงแม้ว่าจะมิได้เข้ารับค้ำประกันร่วมกัน”</a:t>
            </a:r>
            <a:endParaRPr lang="th-TH" sz="4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7044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D4877-ADB0-4CAF-8AD2-282C976604DC}" type="slidenum">
              <a:rPr lang="th-TH" altLang="th-TH" smtClean="0"/>
              <a:pPr/>
              <a:t>65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484188" y="47625"/>
            <a:ext cx="920115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มาตรา 291</a:t>
            </a:r>
          </a:p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 “ ถ้าบุคคลหลายคนจะต้องทำการชำระหนี้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โดยทำนองซึ่งแต่ละคนจำต้องชำระหนี้สิ้นเชิงไซร้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แม้ถึงว่าเจ้าหนี้ชอบที่จะได้รับชำระหนี้สิ้นเชิงได้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แต่เพียงครั้งเดียว(กล่าวคือลูกหนี้ร่วมกัน) ก็ดี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เจ้าหนี้จะเรียกชำระหนี้จากลูกหนี้แต่คนใดคนหนึ่ง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สิ้นเชิง หรือแต่โดยส่วนก็ได้</a:t>
            </a:r>
            <a:r>
              <a:rPr lang="th-TH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ตามแต่จะเลือก 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แต่ลูกหนี้ทั้งปวงก็ยังคงต้องผูกพันอยู่ทั่วทุกคน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จนกว่าหนี้นั้นจะได้ชำระเสร็จสิ้นเชิง”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8068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8B633B-F024-464A-B868-3B89CAF3F80F}" type="slidenum">
              <a:rPr lang="th-TH" altLang="th-TH" smtClean="0"/>
              <a:pPr/>
              <a:t>66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79388" y="404813"/>
            <a:ext cx="9021762" cy="56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ฎีกาที่ 359/2509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ผู้ค้ำประกัน</a:t>
            </a:r>
            <a:r>
              <a:rPr lang="th-TH" sz="5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ร่วมกัน 2 คน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เมื่อผู้ค้ำประกัน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คนหนึ่งได้ชำระหนี้ทั้งหมดแทนลูกหนี้ไป </a:t>
            </a:r>
            <a:r>
              <a:rPr lang="th-TH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ย่อม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รับช่วงสิทธิของเจ้าหนี้ไล่เบี้ยเอากับผู้ค้ำประกัน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อีกคนหนึ่งได้กึ่งหนึ่ง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ตาม </a:t>
            </a:r>
            <a:r>
              <a:rPr lang="th-TH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ป.พ.พ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. ม. 229(3)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และม. 296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9092" name="ตัวแทนหมายเลขสไลด์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B87579-4A89-485A-8A06-98B1BE465F9C}" type="slidenum">
              <a:rPr lang="th-TH" altLang="th-TH" smtClean="0"/>
              <a:pPr/>
              <a:t>67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01663"/>
            <a:ext cx="8643938" cy="59959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เจ้าหนี้จะฟ้องผู้ค้ำประกันร่วมไปกับลูกหนี้ชั้นต้นได้หรือไม่        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 (ฎ.</a:t>
            </a:r>
            <a:r>
              <a:rPr lang="en-US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400</a:t>
            </a: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40</a:t>
            </a: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/ ฟ้อง ขอท้ายฟ้องแนวเดิม ศาลเป็น ผู้ชี้ลำดับการบังคับ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กรณีผู้ค้ำประกันยินยอมให้เจ้าหนี้บังคับผู้ค้ำประกันชำระหนี้ได้ทันทีที่ลูกหนี้ผิดนัด (ตกลงยกเว้น </a:t>
            </a:r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688,689,690 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ไม่ได้)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เจตนารมณ์ของกฎหมายเพื่อคุ้มครองผู้ค้ำประกันให้เป็นผู้รับผิดในลำดับที่สอง การสละสิทธิเกี่ยงทั้ง </a:t>
            </a:r>
            <a:r>
              <a:rPr lang="en-US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มาตรา  จึงขัดต่อกฎหมาย เพราะต้องรับผิดอย่างเดียว/ในฐานะเป็น ล/น ร่วม ตาม ม.</a:t>
            </a:r>
            <a:r>
              <a:rPr lang="en-US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681</a:t>
            </a:r>
            <a:r>
              <a:rPr lang="th-TH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4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9011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14AE0A-2A61-43B7-82A3-44CF46F7CBEE}" type="slidenum">
              <a:rPr lang="th-TH" altLang="th-TH" smtClean="0">
                <a:solidFill>
                  <a:schemeClr val="tx1"/>
                </a:solidFill>
                <a:latin typeface="Arial" pitchFamily="34" charset="0"/>
              </a:rPr>
              <a:pPr/>
              <a:t>68</a:t>
            </a:fld>
            <a:endParaRPr lang="th-TH" altLang="th-TH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85750" y="836613"/>
            <a:ext cx="84978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การออกหนังสือ                    บอกกล่าวทวงถาม             ลูกหนี้ ผู้ค้ำประกัน ผู้จำนอง     คู่สมรส ทายาท</a:t>
            </a:r>
          </a:p>
        </p:txBody>
      </p:sp>
      <p:sp>
        <p:nvSpPr>
          <p:cNvPr id="4" name="ตัวแทนท้ายกระดา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1140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8CB69F-8451-42E9-9E80-B06D55407F3E}" type="slidenum">
              <a:rPr lang="th-TH" altLang="th-TH" smtClean="0"/>
              <a:pPr/>
              <a:t>69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เหตุผลในการประกาศใช้ พรบ.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998538"/>
            <a:ext cx="9043988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th-TH" sz="6000"/>
              <a:t>  </a:t>
            </a:r>
            <a:r>
              <a:rPr lang="en-US" altLang="th-TH" sz="4400" b="1"/>
              <a:t> </a:t>
            </a:r>
            <a:r>
              <a:rPr lang="th-TH" altLang="th-TH" sz="4400" b="1"/>
              <a:t>๑.</a:t>
            </a:r>
            <a:r>
              <a:rPr lang="th-TH" altLang="th-TH" sz="4400" b="1">
                <a:latin typeface="Angsana New" pitchFamily="18" charset="-34"/>
              </a:rPr>
              <a:t>เนื่องจาก พรบ.๒๕๔๒ ใช้บังคับมาเป็นเวลานาน ทำให้ไม่เอื้อประโยชน์ต่อการพัฒนาและคุ้มครองระบบสหกรณ์ </a:t>
            </a:r>
            <a:r>
              <a:rPr lang="en-US" altLang="th-TH" sz="4400" b="1">
                <a:latin typeface="Angsana New" pitchFamily="18" charset="-34"/>
              </a:rPr>
              <a:t> </a:t>
            </a:r>
            <a:r>
              <a:rPr lang="th-TH" altLang="th-TH" sz="4400" b="1">
                <a:latin typeface="Angsana New" pitchFamily="18" charset="-34"/>
              </a:rPr>
              <a:t>จำเป็นต้องพัฒนาโดยเพิ่ม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</a:rPr>
              <a:t>       ๒.การกำหนดคุณสมบัติของสมาชิก คุณสมบัติของกรรมการผู้ทรงคุณวุฒิในคณะกรรมการพัฒนาการสหกรณ์แห่งชาติ  แก้ไขเพิ่มเติมอำนาจหน้าที่ของนายทะเบียน ให้เหมาะสมยิ่งขึ้น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2765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0C2B59-A7DB-456F-B360-90E69875C952}" type="slidenum">
              <a:rPr lang="th-TH" altLang="th-TH" smtClean="0"/>
              <a:pPr/>
              <a:t>7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-180975" y="266700"/>
            <a:ext cx="93249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</a:t>
            </a:r>
            <a:r>
              <a:rPr lang="th-TH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การออกหนังสือบอกกล่าวทวงถาม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เมื่อสมาชิกออกจากสหกรณ์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สมาชิกใช้เงินผิดวัตถุประสงค์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หลักประกันบกพร่องไม่แก้ไขภายในกำหนด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ค้างชำระ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2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งวดติดต่อกัน /ผิดนัด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3</a:t>
            </a:r>
            <a:r>
              <a:rPr lang="th-T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คราว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2164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CF8B4E-C4E5-405D-9795-418335E6DF6C}" type="slidenum">
              <a:rPr lang="th-TH" altLang="th-TH" smtClean="0"/>
              <a:pPr/>
              <a:t>70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54392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วิธีเรียกให้ชำระหนี้เงินกู้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เรียกคืนต้นเงินและดอกเบี้ยทั้งหมด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ไม่คำนึงถึงระยะเวลาที่เหลือตามสัญญา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r>
              <a:rPr lang="th-TH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คกก</a:t>
            </a:r>
            <a:r>
              <a:rPr lang="th-TH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.ดำเนินการ เรียกคืนโดยมิชักช้า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3188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7F67C8-5628-4C92-922C-079A47FDD776}" type="slidenum">
              <a:rPr lang="th-TH" altLang="th-TH" smtClean="0"/>
              <a:pPr/>
              <a:t>71</a:t>
            </a:fld>
            <a:endParaRPr lang="th-TH" altLang="th-TH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00113" y="260350"/>
          <a:ext cx="7343775" cy="6492875"/>
        </p:xfrm>
        <a:graphic>
          <a:graphicData uri="http://schemas.openxmlformats.org/presentationml/2006/ole">
            <p:oleObj spid="_x0000_s1026" name="Document" r:id="rId3" imgW="5875160" imgH="6624950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2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9BBAFA-C12D-4065-BFFF-18D75CCF0295}" type="slidenum">
              <a:rPr lang="th-TH" altLang="th-TH" smtClean="0"/>
              <a:pPr/>
              <a:t>72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9421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017E7C-A7B6-40B8-AC1F-219A68DF0F70}" type="slidenum">
              <a:rPr lang="th-TH" altLang="th-TH" smtClean="0"/>
              <a:pPr/>
              <a:t>73</a:t>
            </a:fld>
            <a:endParaRPr lang="th-TH" altLang="th-TH" smtClean="0"/>
          </a:p>
        </p:txBody>
      </p:sp>
      <p:sp>
        <p:nvSpPr>
          <p:cNvPr id="4" name="สี่เหลี่ยมผืนผ้า 3">
            <a:extLst>
              <a:ext uri="{FF2B5EF4-FFF2-40B4-BE49-F238E27FC236}"/>
            </a:extLst>
          </p:cNvPr>
          <p:cNvSpPr/>
          <p:nvPr/>
        </p:nvSpPr>
        <p:spPr>
          <a:xfrm>
            <a:off x="-144463" y="115888"/>
            <a:ext cx="9396413" cy="670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หนี้ที่สามีภริยาเป็นลูกหนี้ร่วม </a:t>
            </a: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(มาตรา ๑๔๙๐)</a:t>
            </a:r>
            <a:endParaRPr lang="th-T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3663" indent="619125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ให้รวมถึงหนี้ที่ก่อให้เกิดขึ้นในระหว่างสมรส ดังนี้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(๑) หนี้ที่เกี่ยวแก่การจัดการบ้านเรือน/จัดหาสิ่งจำเป็น/ การ 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อุปการะเลี้ยงดู/การรักษาพยาบาลบุคคลในครอบครัว/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การศึกษาบุตรตามควรแก่อัตภาพ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(๒) หนี้ที่เกี่ยวข้องกับสินสมรส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(๓) เกิดขึ้นจากการงานซึ่งสามีภริยาทำด้วยกัน</a:t>
            </a:r>
          </a:p>
          <a:p>
            <a:pPr marL="93663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(๔) หนี้เพื่อประโยชน์ตนฝ่ายเดียวแต่อีกฝ่ายหนึ่งให้สัตยาบัน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95235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5576B4-FFD8-4ED5-B809-5931A9F6970E}" type="slidenum">
              <a:rPr lang="th-TH" altLang="th-TH" smtClean="0"/>
              <a:pPr/>
              <a:t>74</a:t>
            </a:fld>
            <a:endParaRPr lang="th-TH" altLang="th-TH" smtClean="0"/>
          </a:p>
        </p:txBody>
      </p:sp>
      <p:sp>
        <p:nvSpPr>
          <p:cNvPr id="4" name="สี่เหลี่ยมผืนผ้า 3">
            <a:extLst>
              <a:ext uri="{FF2B5EF4-FFF2-40B4-BE49-F238E27FC236}"/>
            </a:extLst>
          </p:cNvPr>
          <p:cNvSpPr/>
          <p:nvPr/>
        </p:nvSpPr>
        <p:spPr>
          <a:xfrm>
            <a:off x="-107950" y="557213"/>
            <a:ext cx="9396413" cy="5392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 ๓๔๒๕/๔๕ “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การที่ </a:t>
            </a: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จล.๒ ลงชื่อเป็นพยานและผู้ให้ความ 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ยินยอมในฐานะภริยาที่ชอบด้วย กม. ของ จล.๑ ผู้ค้ำประกัน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หนี้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ของบริษัท ส.  แม้ จล.๑ จะมิได้มีส่วนรับเงินไปใช้ก็ตาม 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หนี้ดังกล่าวเป็นหนี้ที่เกิดขึ้นจากการที่  จล.๑ สามีก่อขึ้นใน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ระหว่างสมรสเพื่อประโยชน์ตนฝ่ายเดียว  โดย จล.๒ </a:t>
            </a: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ภริยาได้ให้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สัตยาบันแล้ว 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จึงเป็นหนี้ร่วม ตาม ม.๑๔๙๐(๔)จล.๒ จึงต้องร่วม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รับผิดกับ จล.๑ ชำระหนี้ให้แก่โจทก์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  <p:sp>
        <p:nvSpPr>
          <p:cNvPr id="96259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80504B-6ACE-4906-9781-B0413708CBD5}" type="slidenum">
              <a:rPr lang="th-TH" altLang="th-TH" smtClean="0"/>
              <a:pPr/>
              <a:t>75</a:t>
            </a:fld>
            <a:endParaRPr lang="th-TH" altLang="th-TH" smtClean="0"/>
          </a:p>
        </p:txBody>
      </p:sp>
      <p:sp>
        <p:nvSpPr>
          <p:cNvPr id="4" name="สี่เหลี่ยมผืนผ้า 3">
            <a:extLst>
              <a:ext uri="{FF2B5EF4-FFF2-40B4-BE49-F238E27FC236}"/>
            </a:extLst>
          </p:cNvPr>
          <p:cNvSpPr/>
          <p:nvPr/>
        </p:nvSpPr>
        <p:spPr>
          <a:xfrm>
            <a:off x="-71438" y="628650"/>
            <a:ext cx="9396413" cy="5392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h-TH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ฎีกา ๗๖๓๑/๕๒ “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สามีจำเลยทำสัญญากู้ยืมเงินโดยมี </a:t>
            </a:r>
            <a:r>
              <a:rPr lang="th-TH" sz="4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จำเลย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ซึ่งเป็นภริยาลงลายมือชื่อเป็นพยานในสัญญา 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จึงถือได้ว่า</a:t>
            </a: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จำเลย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ได้ให้สัตยาบัน</a:t>
            </a: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ในการทำสัญญากู้ยืมเงินดังกล่าว   หนี้กู้ยืมเงินจึง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เป็นหนี้ร่วมของสามีจำเลยและจำเลย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โจทก์ในฐานะเจ้าหนี้ ย่อมมีสิทธิฟ้องลูกหนี้ทุกคนพร้อมกัน 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หรือจะฟ้องลูกหนี้ทีละคนจนกว่าจะได้ได้รับชำระหนี้ครบถ้วน</a:t>
            </a:r>
          </a:p>
          <a:p>
            <a:pPr marL="836613" indent="-742950" eaLnBrk="1" hangingPunct="1">
              <a:spcBef>
                <a:spcPct val="20000"/>
              </a:spcBef>
              <a:buClr>
                <a:srgbClr val="3399FF"/>
              </a:buClr>
              <a:buSzPct val="65000"/>
              <a:defRPr/>
            </a:pPr>
            <a:r>
              <a:rPr lang="th-TH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ก็ได้ ตาม มาตรา ๒๙๑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19088" y="387350"/>
          <a:ext cx="8353425" cy="6540500"/>
        </p:xfrm>
        <a:graphic>
          <a:graphicData uri="http://schemas.openxmlformats.org/presentationml/2006/ole">
            <p:oleObj spid="_x0000_s2050" name="Document" r:id="rId3" imgW="8323773" imgH="6515637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205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4A05F2-29A7-49DE-A9FA-710FC1ADEF4A}" type="slidenum">
              <a:rPr lang="th-TH" altLang="th-TH" smtClean="0"/>
              <a:pPr/>
              <a:t>76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1000" y="798513"/>
            <a:ext cx="836771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ความรับผิดในหนี้ของทายาท             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72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</a:t>
            </a:r>
            <a:r>
              <a:rPr lang="th-TH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ทายาทของลูกหนี้ไม่จำต้องรับผิดเกินกว่าทรัพย์มรดกที่ตกทอดแก่ตน  (</a:t>
            </a:r>
            <a:r>
              <a:rPr lang="th-TH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ปพพ</a:t>
            </a:r>
            <a:r>
              <a:rPr lang="th-TH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.ม.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1601</a:t>
            </a:r>
            <a:r>
              <a:rPr lang="th-TH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)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728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22E375-6E78-4785-9D45-7DF45C8FCEBE}" type="slidenum">
              <a:rPr lang="th-TH" altLang="th-TH" smtClean="0"/>
              <a:pPr/>
              <a:t>77</a:t>
            </a:fld>
            <a:endParaRPr lang="th-TH" altLang="th-TH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46125" y="584200"/>
          <a:ext cx="7894638" cy="6661150"/>
        </p:xfrm>
        <a:graphic>
          <a:graphicData uri="http://schemas.openxmlformats.org/presentationml/2006/ole">
            <p:oleObj spid="_x0000_s3074" name="Document" r:id="rId3" imgW="8229471" imgH="6923044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307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94D02F-3C8C-418B-BE43-936FD3C90735}" type="slidenum">
              <a:rPr lang="th-TH" altLang="th-TH" smtClean="0"/>
              <a:pPr/>
              <a:t>78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09563" y="688975"/>
            <a:ext cx="877252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h-TH" sz="5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อายุความกรณีลูกหนี้ถึงแก่กรรม </a:t>
            </a:r>
            <a:r>
              <a:rPr lang="th-TH" sz="5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ปพพ</a:t>
            </a:r>
            <a:r>
              <a:rPr lang="th-TH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ม.1754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   </a:t>
            </a: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“ .....ห้ามมิให้เจ้าหนี้ฟ้องร้อง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      เมื่อพ้นกำหนดหนึ่งปี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th-TH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	      นับแต่เมื่อเจ้าหนี้รู้หรือควรได้รู้ถึงความตายของเจ้ามรดก....”</a:t>
            </a:r>
          </a:p>
          <a:p>
            <a:pPr eaLnBrk="1" hangingPunct="1">
              <a:spcBef>
                <a:spcPct val="50000"/>
              </a:spcBef>
              <a:defRPr/>
            </a:pPr>
            <a:endParaRPr lang="th-TH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830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42B3D6-EF8A-4A73-B618-616496E68A96}" type="slidenum">
              <a:rPr lang="th-TH" altLang="th-TH" smtClean="0"/>
              <a:pPr/>
              <a:t>79</a:t>
            </a:fld>
            <a:endParaRPr lang="th-TH" altLang="th-TH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4925" y="-100013"/>
            <a:ext cx="9043988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sz="6000" dirty="0"/>
              <a:t> </a:t>
            </a:r>
            <a:r>
              <a:rPr lang="th-TH" sz="4400" b="1" dirty="0">
                <a:latin typeface="Angsana New" pitchFamily="18" charset="-34"/>
              </a:rPr>
              <a:t>       ๓.กำหนดประเภท ลักษณะของสหกรณ์ วัตถุประสงค์แห่งการดำเนินกิจการ / สมาชิกสมทบ / หน้าที่และความรับผิดของกรรมการดำเนินการสหกรณ์ กรรมการ ผู้จัดการ และ จนท.ของสหกรณ์ </a:t>
            </a:r>
            <a:endParaRPr lang="en-US" sz="4400" b="1" dirty="0">
              <a:latin typeface="Angsana New" pitchFamily="18" charset="-34"/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en-US" sz="4400" b="1" dirty="0">
                <a:latin typeface="Angsana New" pitchFamily="18" charset="-34"/>
              </a:rPr>
              <a:t>       </a:t>
            </a:r>
            <a:r>
              <a:rPr lang="en-US" sz="4400" b="1" dirty="0"/>
              <a:t> </a:t>
            </a:r>
            <a:r>
              <a:rPr lang="th-TH" sz="4400" b="1" dirty="0"/>
              <a:t>๔.แก้ไขเพิ่มเติม ผู้ตรวจสอบกิจการ / งบการเงิน / การสอบบัญชี / </a:t>
            </a:r>
            <a:r>
              <a:rPr lang="th-TH" sz="4400" b="1" dirty="0">
                <a:solidFill>
                  <a:srgbClr val="FF0000"/>
                </a:solidFill>
              </a:rPr>
              <a:t>การดำเนินงานและการกำกับดูแลสหกรณ์ ทำนองเดียวกับสถาบันการเงิน 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  <a:defRPr/>
            </a:pP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๕.ให้มี </a:t>
            </a:r>
            <a:r>
              <a:rPr lang="th-TH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คก</a:t>
            </a:r>
            <a:r>
              <a:rPr lang="th-TH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ก.พิจารณาอุทธรณ์ / ให้สหกรณ์ จว.เป็นนายทะเบียนกลุ่มเกษตรกร / ปรับปรุงบทกำหนด-อัตราโทษ</a:t>
            </a:r>
            <a:endParaRPr lang="th-TH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2867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0DE309-2A05-4B38-BFDE-789B4F82E7D4}" type="slidenum">
              <a:rPr lang="th-TH" altLang="th-TH" smtClean="0"/>
              <a:pPr/>
              <a:t>8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36613"/>
            <a:ext cx="8785225" cy="554513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หนังสือบอกกล่าว </a:t>
            </a:r>
            <a:r>
              <a:rPr lang="en-US" sz="4800" b="1" dirty="0">
                <a:solidFill>
                  <a:srgbClr val="FF0000"/>
                </a:solidFill>
                <a:latin typeface="Angsana New" pitchFamily="18" charset="-34"/>
                <a:ea typeface="+mj-ea"/>
                <a:cs typeface="Angsana New" pitchFamily="18" charset="-34"/>
              </a:rPr>
              <a:t>3 </a:t>
            </a:r>
            <a:r>
              <a:rPr lang="th-TH" sz="48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ฉบับ (ถึงลูกหนี้ กับ ผู้ค้ำประกัน) </a:t>
            </a:r>
            <a:r>
              <a:rPr lang="th-TH" sz="40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4000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en-US" sz="4000" b="1" dirty="0">
                <a:solidFill>
                  <a:srgbClr val="7030A0"/>
                </a:solidFill>
                <a:latin typeface="Angsana New" pitchFamily="18" charset="-34"/>
                <a:ea typeface="+mj-ea"/>
                <a:cs typeface="Angsana New" pitchFamily="18" charset="-34"/>
              </a:rPr>
              <a:t>1</a:t>
            </a:r>
            <a:r>
              <a:rPr lang="th-TH" sz="40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. บอกกล่าวลูกหนี้ตาม ปกติ  </a:t>
            </a:r>
            <a:r>
              <a:rPr lang="en-US" sz="4000" b="1" dirty="0">
                <a:solidFill>
                  <a:srgbClr val="7030A0"/>
                </a:solidFill>
                <a:latin typeface="Angsana New" pitchFamily="18" charset="-34"/>
                <a:ea typeface="+mj-ea"/>
                <a:cs typeface="Angsana New" pitchFamily="18" charset="-34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Angsana New" pitchFamily="18" charset="-34"/>
                <a:ea typeface="+mj-ea"/>
                <a:cs typeface="Angsana New" pitchFamily="18" charset="-34"/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+mj-ea"/>
                <a:cs typeface="Angsana New" pitchFamily="18" charset="-34"/>
              </a:rPr>
              <a:t>2.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บอกกล่าวว่าให้ผู้ค้ำ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ทราบ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ว่าลูกหนี้ผิดนัด/ไม่ต้องกำหนดเวลา </a:t>
            </a:r>
            <a:b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+mj-ea"/>
                <a:cs typeface="Angsana New" pitchFamily="18" charset="-34"/>
              </a:rPr>
              <a:t>3.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บอกกล่าวเรียกให้ผู้ค้ำประกันชำระหนี้ หลังจากเจ้าหนี้มีหลักฐานพิสูจน์ได้ว่าหนังสือฉบับที่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ngsana New" pitchFamily="18" charset="-34"/>
                <a:ea typeface="+mj-ea"/>
                <a:cs typeface="Angsana New" pitchFamily="18" charset="-34"/>
              </a:rPr>
              <a:t>2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 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ไปถึง</a:t>
            </a: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ผู้ค้ำประกันแล้ว</a:t>
            </a:r>
            <a:b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sz="4000" b="1" dirty="0">
                <a:solidFill>
                  <a:schemeClr val="accent5">
                    <a:lumMod val="75000"/>
                  </a:schemeClr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en-US" sz="3600" b="1" dirty="0">
                <a:latin typeface="Angsana New" pitchFamily="18" charset="-34"/>
                <a:ea typeface="+mj-ea"/>
                <a:cs typeface="Angsana New" pitchFamily="18" charset="-34"/>
              </a:rPr>
              <a:t>***</a:t>
            </a:r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หากยังไม่บอกกล่าว  เรียกชำระหนี้ไม่ได้  จึงฟ้องผู้ค้ำไม่ได้</a:t>
            </a:r>
            <a:b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en-US" sz="3600" b="1" dirty="0">
                <a:latin typeface="Angsana New" pitchFamily="18" charset="-34"/>
                <a:ea typeface="+mj-ea"/>
                <a:cs typeface="Angsana New" pitchFamily="18" charset="-34"/>
              </a:rPr>
              <a:t>***</a:t>
            </a:r>
            <a:r>
              <a:rPr lang="th-TH" sz="3600" b="1" dirty="0">
                <a:solidFill>
                  <a:srgbClr val="7030A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ต้องบอกทุกครั้งที่ลูกหนี้ผิดนัด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9933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448EF2-B09E-4653-B383-F644BE1151C8}" type="slidenum">
              <a:rPr lang="th-TH" altLang="th-TH" smtClean="0"/>
              <a:pPr/>
              <a:t>80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5950" y="428625"/>
          <a:ext cx="8135938" cy="6419850"/>
        </p:xfrm>
        <a:graphic>
          <a:graphicData uri="http://schemas.openxmlformats.org/presentationml/2006/ole">
            <p:oleObj spid="_x0000_s4098" name="Document" r:id="rId3" imgW="7041337" imgH="5549798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410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B6FA5E-8514-4303-B29C-26FA958BB562}" type="slidenum">
              <a:rPr lang="th-TH" altLang="th-TH" smtClean="0"/>
              <a:pPr/>
              <a:t>81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11188" y="354013"/>
          <a:ext cx="8208962" cy="6530975"/>
        </p:xfrm>
        <a:graphic>
          <a:graphicData uri="http://schemas.openxmlformats.org/presentationml/2006/ole">
            <p:oleObj spid="_x0000_s5122" name="Document" r:id="rId3" imgW="7265575" imgH="6678168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512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4E7A40-F67F-4662-9D5E-26BC40B6E1FB}" type="slidenum">
              <a:rPr lang="th-TH" altLang="th-TH" smtClean="0"/>
              <a:pPr/>
              <a:t>82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3850" y="188913"/>
          <a:ext cx="8540750" cy="7315200"/>
        </p:xfrm>
        <a:graphic>
          <a:graphicData uri="http://schemas.openxmlformats.org/presentationml/2006/ole">
            <p:oleObj spid="_x0000_s6146" name="Document" r:id="rId3" imgW="7841146" imgH="6915483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614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936CCC-9364-4645-B642-CBC89CA4C5D6}" type="slidenum">
              <a:rPr lang="th-TH" altLang="th-TH" smtClean="0"/>
              <a:pPr/>
              <a:t>83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31800"/>
            <a:ext cx="8229600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latin typeface="Angsana New" pitchFamily="18" charset="-34"/>
                <a:ea typeface="+mj-ea"/>
              </a:rPr>
              <a:t/>
            </a:r>
            <a:br>
              <a:rPr lang="th-TH" b="1" dirty="0">
                <a:latin typeface="Angsana New" pitchFamily="18" charset="-34"/>
                <a:ea typeface="+mj-ea"/>
              </a:rPr>
            </a:br>
            <a:r>
              <a:rPr lang="th-TH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/>
            </a:r>
            <a:br>
              <a:rPr lang="th-TH" b="1" dirty="0"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</a:br>
            <a:r>
              <a:rPr lang="th-TH" sz="73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  <a:cs typeface="Angsana New" panose="02020603050405020304" pitchFamily="18" charset="-34"/>
              </a:rPr>
              <a:t>การบังคับจำนอง</a:t>
            </a:r>
          </a:p>
        </p:txBody>
      </p:sp>
      <p:sp>
        <p:nvSpPr>
          <p:cNvPr id="100355" name="Rectangle 3"/>
          <p:cNvSpPr>
            <a:spLocks noGrp="1"/>
          </p:cNvSpPr>
          <p:nvPr>
            <p:ph idx="1"/>
          </p:nvPr>
        </p:nvSpPr>
        <p:spPr>
          <a:xfrm>
            <a:off x="457200" y="1782763"/>
            <a:ext cx="8507413" cy="45259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54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ม.</a:t>
            </a:r>
            <a:r>
              <a:rPr lang="en-US" altLang="th-TH" sz="54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728 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 </a:t>
            </a:r>
            <a:r>
              <a:rPr lang="th-TH" altLang="th-TH" sz="5400" b="1" i="1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เมื่อจะบังคับจำนอง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นั้น ผู้รับจำนองต้องมีจดหมายบอกกล่าวไปยังลูกหนี้ก่อนว่าให้ชำระหนี้</a:t>
            </a:r>
            <a:r>
              <a:rPr lang="th-TH" altLang="th-TH" sz="54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ภายในเวลาอันสมควรซึ่งต้องไม่น้อยกว่าหกสิบวันนับแต่วันที่ลูกหนี้ได้รับคำบอกกล่าวนั้น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035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6A96F-609A-4A7F-A2D5-C5B88C9803D0}" type="slidenum">
              <a:rPr lang="th-TH" altLang="th-TH" smtClean="0"/>
              <a:pPr/>
              <a:t>84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4000" y="0"/>
          <a:ext cx="8280400" cy="8788400"/>
        </p:xfrm>
        <a:graphic>
          <a:graphicData uri="http://schemas.openxmlformats.org/presentationml/2006/ole">
            <p:oleObj spid="_x0000_s7170" name="Document" r:id="rId3" imgW="7394430" imgH="7842497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717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CFC70D-7687-45DF-8880-26A0FA5D7AC6}" type="slidenum">
              <a:rPr lang="th-TH" altLang="th-TH" smtClean="0"/>
              <a:pPr/>
              <a:t>85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9600" cy="1168400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6600" b="1">
                <a:solidFill>
                  <a:srgbClr val="000066"/>
                </a:solidFill>
                <a:latin typeface="Angsana New" panose="02020603050405020304" pitchFamily="18" charset="-34"/>
                <a:ea typeface="+mj-ea"/>
              </a:rPr>
              <a:t>เจ้าของผู้จำนองไม่ใช่ลูกหนี้</a:t>
            </a:r>
          </a:p>
        </p:txBody>
      </p:sp>
      <p:sp>
        <p:nvSpPr>
          <p:cNvPr id="101379" name="Rectangle 3"/>
          <p:cNvSpPr>
            <a:spLocks noGrp="1"/>
          </p:cNvSpPr>
          <p:nvPr>
            <p:ph idx="1"/>
          </p:nvPr>
        </p:nvSpPr>
        <p:spPr>
          <a:xfrm>
            <a:off x="288925" y="1196975"/>
            <a:ext cx="8820150" cy="5227638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      ม.</a:t>
            </a:r>
            <a:r>
              <a:rPr lang="en-US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728 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วรรคสอง</a:t>
            </a:r>
            <a:r>
              <a:rPr lang="en-US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“ในกรณีตามวรรคหนึ่ง ถ้าเป็นกรณีผู้จำนองซึ่ง</a:t>
            </a:r>
            <a:r>
              <a:rPr lang="th-TH" altLang="th-TH" sz="54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จำนองทรัพย์สินของตนไว้เพื่อประกันหนี้อันบุคคลอื่น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ต้องชำระ ผู้รับจำนอง</a:t>
            </a:r>
            <a:r>
              <a:rPr lang="th-TH" altLang="th-TH" sz="54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ต้องส่งหนังสือบอกกล่าวดังกล่าวให้ผู้จำนองทราบภายในสิบห้าวันนับแต่วันที่ส่งหนังสือให้ลูกหนี้ทราบ...</a:t>
            </a:r>
            <a:r>
              <a:rPr lang="th-TH" altLang="th-TH" sz="5400" b="1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”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138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FCA2E8-9CF3-47B3-AD3E-FE3B10F0B98F}" type="slidenum">
              <a:rPr lang="th-TH" altLang="th-TH" smtClean="0"/>
              <a:pPr/>
              <a:t>86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95288" y="-14288"/>
          <a:ext cx="8537575" cy="9069388"/>
        </p:xfrm>
        <a:graphic>
          <a:graphicData uri="http://schemas.openxmlformats.org/presentationml/2006/ole">
            <p:oleObj spid="_x0000_s8194" name="Document" r:id="rId3" imgW="7394430" imgH="7842497" progId="Word.Document.8">
              <p:embed/>
            </p:oleObj>
          </a:graphicData>
        </a:graphic>
      </p:graphicFrame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8196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6080FF-F5F9-4AE8-92D0-6C9BB44047FC}" type="slidenum">
              <a:rPr lang="th-TH" altLang="th-TH" smtClean="0"/>
              <a:pPr/>
              <a:t>87</a:t>
            </a:fld>
            <a:endParaRPr lang="th-TH" altLang="th-T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504825"/>
            <a:ext cx="7848600" cy="760412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สัญญาจำนองต้องระบุ</a:t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1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 วัตถุประสงค์ในการก่อหนี้</a:t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2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 ลักษณะของมูลหนี้</a:t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3 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จำนวนเงินสูงสุดที่จำนอง</a:t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4 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ระยะเวลาในการก่อหนี้รายที่จำนอง</a:t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(ม.</a:t>
            </a: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681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 มาโดยอนุโลมตาม ม.</a:t>
            </a: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707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)</a:t>
            </a:r>
            <a:r>
              <a:rPr lang="en-US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> </a:t>
            </a:r>
            <a: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  <a:t/>
            </a:r>
            <a:br>
              <a:rPr lang="th-TH" altLang="th-TH" sz="4800" b="1" dirty="0">
                <a:solidFill>
                  <a:srgbClr val="002060"/>
                </a:solidFill>
                <a:latin typeface="Angsana New" panose="02020603050405020304" pitchFamily="18" charset="-34"/>
                <a:ea typeface="+mj-ea"/>
              </a:rPr>
            </a:br>
            <a: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</a:rPr>
              <a:t/>
            </a:r>
            <a:br>
              <a:rPr lang="th-TH" altLang="th-TH" sz="28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</a:rPr>
            </a:br>
            <a:r>
              <a:rPr lang="th-TH" altLang="th-TH" sz="36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</a:rPr>
              <a:t/>
            </a:r>
            <a:br>
              <a:rPr lang="th-TH" altLang="th-TH" sz="3600" b="1" dirty="0">
                <a:solidFill>
                  <a:srgbClr val="FF0000"/>
                </a:solidFill>
                <a:latin typeface="Angsana New" panose="02020603050405020304" pitchFamily="18" charset="-34"/>
                <a:ea typeface="+mj-ea"/>
              </a:rPr>
            </a:br>
            <a:endParaRPr lang="th-TH" altLang="th-TH" sz="3600" b="1" dirty="0">
              <a:solidFill>
                <a:srgbClr val="FF0066"/>
              </a:solidFill>
              <a:ea typeface="+mj-ea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240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29E866-CAC3-4EF0-9FEF-36A6E225724F}" type="slidenum">
              <a:rPr lang="th-TH" altLang="th-TH" smtClean="0">
                <a:solidFill>
                  <a:schemeClr val="tx1"/>
                </a:solidFill>
                <a:latin typeface="Arial" pitchFamily="34" charset="0"/>
              </a:rPr>
              <a:pPr/>
              <a:t>88</a:t>
            </a:fld>
            <a:endParaRPr lang="th-TH" altLang="th-TH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>
          <a:xfrm>
            <a:off x="684213" y="692150"/>
            <a:ext cx="7848600" cy="5664200"/>
          </a:xfrm>
        </p:spPr>
        <p:txBody>
          <a:bodyPr/>
          <a:lstStyle/>
          <a:p>
            <a:pPr algn="ctr" eaLnBrk="1" hangingPunct="1"/>
            <a:r>
              <a:rPr lang="th-TH" altLang="th-TH" sz="8800" b="1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th-TH" altLang="th-TH" sz="8800" b="1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altLang="th-TH" sz="8800" b="1" smtClean="0">
                <a:solidFill>
                  <a:srgbClr val="002060"/>
                </a:solidFill>
                <a:latin typeface="Angsana New" pitchFamily="18" charset="-34"/>
              </a:rPr>
              <a:t>สหกรณ์ต้องระวัง</a:t>
            </a:r>
            <a:br>
              <a:rPr lang="th-TH" altLang="th-TH" sz="8800" b="1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altLang="th-TH" sz="8800" b="1" smtClean="0">
                <a:solidFill>
                  <a:srgbClr val="002060"/>
                </a:solidFill>
                <a:latin typeface="Angsana New" pitchFamily="18" charset="-34"/>
              </a:rPr>
              <a:t>เมื่อทรัพย์จำนองถูกโอน</a:t>
            </a:r>
            <a:endParaRPr lang="th-TH" altLang="th-TH" sz="8800" b="1" smtClean="0">
              <a:solidFill>
                <a:srgbClr val="FF0066"/>
              </a:solidFill>
            </a:endParaRPr>
          </a:p>
        </p:txBody>
      </p:sp>
      <p:sp>
        <p:nvSpPr>
          <p:cNvPr id="103427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0342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8E198438-172E-4311-A06E-6446893222A1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89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  <p:sp>
        <p:nvSpPr>
          <p:cNvPr id="3" name="กระจาย 2 2">
            <a:extLst>
              <a:ext uri="{FF2B5EF4-FFF2-40B4-BE49-F238E27FC236}"/>
            </a:extLst>
          </p:cNvPr>
          <p:cNvSpPr/>
          <p:nvPr/>
        </p:nvSpPr>
        <p:spPr>
          <a:xfrm>
            <a:off x="323410" y="421235"/>
            <a:ext cx="4967936" cy="23596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อันตราย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44463" y="241300"/>
            <a:ext cx="83883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ข้อสังเกตของคณะกรรมาธิการ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6200" y="998538"/>
            <a:ext cx="9043988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th-TH" sz="6000"/>
              <a:t>  </a:t>
            </a:r>
            <a:r>
              <a:rPr lang="en-US" altLang="th-TH" sz="4400" b="1"/>
              <a:t> </a:t>
            </a:r>
            <a:r>
              <a:rPr lang="th-TH" altLang="th-TH" sz="4400" b="1"/>
              <a:t>ในการจัดทำกฎกระทรวงเกี่ยวกับ หลักเกณฑ์ วิธีการ และเงื่อนไขต่างๆ 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</a:rPr>
              <a:t>       </a:t>
            </a:r>
            <a:r>
              <a:rPr lang="th-TH" altLang="th-TH" sz="4400" b="1">
                <a:solidFill>
                  <a:srgbClr val="FF0000"/>
                </a:solidFill>
                <a:latin typeface="Angsana New" pitchFamily="18" charset="-34"/>
              </a:rPr>
              <a:t>ควรจัดให้มีการรับฟังความคิดเห็นจากผู้เกี่ยวข้อง เพื่อนำไปประกอบการพิจารณาในการจัดทำด้วย</a:t>
            </a: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th-TH" altLang="th-TH" sz="4400" b="1">
                <a:latin typeface="Angsana New" pitchFamily="18" charset="-34"/>
              </a:rPr>
              <a:t>       นอกจากนี้การประกาศใชบังคับกฎกระทรวงรวมถึงระเบียบอื่น ๆ ควรให้สหกรณ์สามารถปรับตัวให้เข้ากับหลักเกณฑ์ตาม พรบ. </a:t>
            </a: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29701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0EF3F9-C8EF-4068-BE9B-25E73783DF8A}" type="slidenum">
              <a:rPr lang="th-TH" altLang="th-TH" smtClean="0"/>
              <a:pPr/>
              <a:t>9</a:t>
            </a:fld>
            <a:endParaRPr lang="th-TH" altLang="th-TH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>
          <a:xfrm>
            <a:off x="663575" y="260350"/>
            <a:ext cx="8229600" cy="792163"/>
          </a:xfrm>
        </p:spPr>
        <p:txBody>
          <a:bodyPr/>
          <a:lstStyle/>
          <a:p>
            <a:pPr eaLnBrk="1" hangingPunct="1"/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/>
            </a:r>
            <a:b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</a:br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>การจำนอง</a:t>
            </a:r>
            <a:b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</a:br>
            <a:endParaRPr lang="th-TH" altLang="th-TH" sz="6600" b="1" smtClean="0">
              <a:solidFill>
                <a:srgbClr val="002060"/>
              </a:solidFill>
              <a:latin typeface="Angsana New" pitchFamily="18" charset="-34"/>
            </a:endParaRPr>
          </a:p>
        </p:txBody>
      </p:sp>
      <p:sp>
        <p:nvSpPr>
          <p:cNvPr id="104451" name="Rectangle 3"/>
          <p:cNvSpPr>
            <a:spLocks noGrp="1"/>
          </p:cNvSpPr>
          <p:nvPr>
            <p:ph idx="1"/>
          </p:nvPr>
        </p:nvSpPr>
        <p:spPr>
          <a:xfrm>
            <a:off x="519113" y="112395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4800" b="1" smtClean="0">
                <a:latin typeface="Angsana New" pitchFamily="18" charset="-34"/>
                <a:cs typeface="Angsana New" pitchFamily="18" charset="-34"/>
              </a:rPr>
              <a:t>             ม.</a:t>
            </a:r>
            <a:r>
              <a:rPr lang="en-US" altLang="th-TH" sz="4800" b="1" smtClean="0">
                <a:latin typeface="Angsana New" pitchFamily="18" charset="-34"/>
                <a:cs typeface="Angsana New" pitchFamily="18" charset="-34"/>
              </a:rPr>
              <a:t>735 </a:t>
            </a:r>
            <a:r>
              <a:rPr lang="th-TH" altLang="th-TH" sz="4800" b="1" smtClean="0">
                <a:latin typeface="Angsana New" pitchFamily="18" charset="-34"/>
                <a:cs typeface="Angsana New" pitchFamily="18" charset="-34"/>
              </a:rPr>
              <a:t>“เมื่อผู้รับจำนองคนใดจะบังคับจำนองเอาแก่</a:t>
            </a:r>
            <a:r>
              <a:rPr lang="th-TH" altLang="th-TH" sz="4800" b="1" i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ผู้รับโอนทรัพย์สิน</a:t>
            </a:r>
            <a:r>
              <a:rPr lang="th-TH" altLang="th-TH" sz="4800" b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altLang="th-TH" sz="4800" b="1" smtClean="0">
                <a:latin typeface="Angsana New" pitchFamily="18" charset="-34"/>
                <a:cs typeface="Angsana New" pitchFamily="18" charset="-34"/>
              </a:rPr>
              <a:t>ซึ่งจำนอง ผู้รับจำนองต้องมีจดหมายบอกกล่าวแก่ผู้รับโอนทรัพย์สินซึ่งจำนอง </a:t>
            </a:r>
            <a:r>
              <a:rPr lang="th-TH" altLang="th-TH" sz="4800" b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ผู้รับจำนองต้องมีจดหมายบอกกล่าวแก่ผู้รับโอนล่วงหน้าเป็นระยะเวลาไม่น้อยกว่าหกสิบวัน</a:t>
            </a:r>
            <a:r>
              <a:rPr lang="th-TH" altLang="th-TH" sz="4800" b="1" smtClean="0">
                <a:latin typeface="Angsana New" pitchFamily="18" charset="-34"/>
                <a:cs typeface="Angsana New" pitchFamily="18" charset="-34"/>
              </a:rPr>
              <a:t>ก่อน จึงจะบังคับจำนองได้”</a:t>
            </a:r>
          </a:p>
        </p:txBody>
      </p:sp>
      <p:sp>
        <p:nvSpPr>
          <p:cNvPr id="104452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0445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86432A4-0D46-42F6-914C-D9C29B369014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90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ชื่อเรื่อง 2"/>
          <p:cNvSpPr>
            <a:spLocks noGrp="1"/>
          </p:cNvSpPr>
          <p:nvPr>
            <p:ph type="title"/>
          </p:nvPr>
        </p:nvSpPr>
        <p:spPr>
          <a:xfrm>
            <a:off x="533400" y="331788"/>
            <a:ext cx="6554788" cy="1524000"/>
          </a:xfrm>
        </p:spPr>
        <p:txBody>
          <a:bodyPr/>
          <a:lstStyle/>
          <a:p>
            <a:pPr eaLnBrk="1" hangingPunct="1"/>
            <a:r>
              <a:rPr lang="th-TH" altLang="th-TH" sz="6600" b="1" smtClean="0">
                <a:solidFill>
                  <a:srgbClr val="002060"/>
                </a:solidFill>
                <a:latin typeface="Angsana New" pitchFamily="18" charset="-34"/>
              </a:rPr>
              <a:t>ผู้รับโอนขอไถ่ถอน</a:t>
            </a:r>
          </a:p>
        </p:txBody>
      </p:sp>
      <p:sp>
        <p:nvSpPr>
          <p:cNvPr id="105475" name="Rectangle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25962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4800" b="1" smtClean="0">
                <a:solidFill>
                  <a:srgbClr val="FFFF00"/>
                </a:solidFill>
                <a:latin typeface="Angsana New" pitchFamily="18" charset="-34"/>
              </a:rPr>
              <a:t>       </a:t>
            </a:r>
            <a:r>
              <a:rPr lang="th-TH" alt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ม.</a:t>
            </a:r>
            <a:r>
              <a:rPr lang="en-US" alt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737 </a:t>
            </a:r>
            <a:r>
              <a:rPr lang="th-TH" alt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altLang="th-TH" sz="60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ผู้รับโอนจะไถ่ถอนจำนองเมื่อใดก็ได้ </a:t>
            </a:r>
            <a:r>
              <a:rPr lang="th-TH" altLang="th-TH" sz="60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แต่ถ้าผู้รับจำนองได้บอกกล่าวว่าจะบังคับจำนอง  ผู้รับโอนต้องไถ่ถอนจำนองภายในหกสิบวันนับแต่วันรับคำบอกกล่าว”</a:t>
            </a:r>
          </a:p>
        </p:txBody>
      </p:sp>
      <p:sp>
        <p:nvSpPr>
          <p:cNvPr id="105476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05477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585CDDC7-17B3-4018-9F61-190445537D49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91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/>
          </p:cNvSpPr>
          <p:nvPr>
            <p:ph idx="1"/>
          </p:nvPr>
        </p:nvSpPr>
        <p:spPr>
          <a:xfrm>
            <a:off x="179388" y="549275"/>
            <a:ext cx="8785225" cy="5461000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มาตรา ๗๓๘  </a:t>
            </a:r>
            <a:r>
              <a:rPr lang="th-TH" altLang="th-TH" sz="36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ผู้รับโอนซึ่งประสงค์จะไถ่ถอนจำนองต้องบอกกล่าวความประสงค์นั้นแก่ผู้เป็นลูกหนี้ชั้นต้น และต้องส่งคำเสนอไปยังบรรดาเจ้าหนี้ที่ได้จดทะเบียน ไม่ว่าในทางจำนองหรือประการอื่น ว่าจะรับใช้เงินให้เป็นจำนวนอันสมควรกับราคาทรัพย์สินนั้น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คำเสนอนั้นให้แจ้งข้อความทั้งหลายต่อไปนี้ คือ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(๑) ตำแหน่งแหล่งที่และลักษณะแห่งทรัพย์สินซึ่งจำนอง     (๒) วันซึ่งโอนกรรมสิทธิ์      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(๓) ชื่อเจ้าของเดิม     (๔) ชื่อและภูมิลำเนาของผู้รับโอน    (๕) จำนวนเงินที่เสนอว่าจะใช้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(๖) คำนวณยอดจำนวนเงินที่ค้างชำระแก่เจ้าหนี้คนหนึ่ง ๆ รวมทั้งอุปกรณ์และจำนวนเงินที่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จะจัดเป็นส่วนใช้แก่บรรดาเจ้าหนี้ตามลำดับกัน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28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อนึ่ง ให้คัดสำเนารายงานจดทะเบียนของเจ้าพนักงานในเรื่องทรัพย์สินซึ่งจำนองนั้น อันเจ้าพนักงานรับรองว่าเป็นสำเนาถูกถ้วนสอดส่งไปด้วย</a:t>
            </a:r>
          </a:p>
        </p:txBody>
      </p:sp>
      <p:sp>
        <p:nvSpPr>
          <p:cNvPr id="106499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06500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0641F62A-DDF5-4A15-8300-6DA3C46C46A6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92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776288"/>
            <a:ext cx="8785225" cy="5461000"/>
          </a:xfrm>
        </p:spPr>
        <p:txBody>
          <a:bodyPr rtlCol="0">
            <a:normAutofit lnSpcReduction="10000"/>
          </a:bodyPr>
          <a:lstStyle/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th-TH" altLang="th-TH" sz="36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th-TH" altLang="th-TH" sz="6000" b="1" dirty="0">
                <a:solidFill>
                  <a:srgbClr val="0000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๗๓๘  </a:t>
            </a:r>
            <a:r>
              <a:rPr lang="th-TH" altLang="th-TH" sz="60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ผู้รับโอนซึ่งประสงค์จะไถ่ถอนจำนองต้องบอกกล่าวความประสงค์นั้นแก่ผู้เป็นลูกหนี้ชั้นต้น และต้องส่งคำเสนอไปยังบรรดาเจ้าหนี้ที่ได้จดทะเบียน ไม่ว่าในทางจำนองหรือประการอื่น ว่าจะรับใช้เงินให้เป็นจำนวนอันสมควรกับราคาทรัพย์สินนั้น</a:t>
            </a:r>
          </a:p>
        </p:txBody>
      </p:sp>
      <p:sp>
        <p:nvSpPr>
          <p:cNvPr id="107523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898989"/>
                </a:solidFill>
              </a:rPr>
              <a:t>สมบัติ วงศ์กำแหง 3-4 ส.ค. 62</a:t>
            </a:r>
          </a:p>
        </p:txBody>
      </p:sp>
      <p:sp>
        <p:nvSpPr>
          <p:cNvPr id="107524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98F89BF8-275F-4DE2-A203-BBF5C267B578}" type="slidenum">
              <a:rPr lang="th-TH" altLang="th-TH" sz="1200" smtClean="0">
                <a:solidFill>
                  <a:srgbClr val="000000"/>
                </a:solidFill>
              </a:rPr>
              <a:pPr eaLnBrk="1" hangingPunct="1"/>
              <a:t>93</a:t>
            </a:fld>
            <a:endParaRPr lang="th-TH" altLang="th-TH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/>
          </p:cNvSpPr>
          <p:nvPr>
            <p:ph idx="1"/>
          </p:nvPr>
        </p:nvSpPr>
        <p:spPr>
          <a:xfrm>
            <a:off x="179388" y="404813"/>
            <a:ext cx="8785225" cy="6613525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36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มาตรา ๗๓๙  </a:t>
            </a:r>
            <a:r>
              <a:rPr lang="th-TH" altLang="th-TH" sz="4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ถ้าเจ้าหนี้คนหนึ่งคนใดไม่ยอมรับคำเสนอ เจ้าหนี้คนนั้นต้องฟ้องคดีต่อศาล</a:t>
            </a:r>
            <a:r>
              <a:rPr lang="th-TH" altLang="th-TH" sz="4400" b="1" u="sng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ภายในเดือนหนึ่ง</a:t>
            </a:r>
            <a:r>
              <a:rPr lang="th-TH" altLang="th-TH" sz="4400" b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นับแต่วันมีคำเสนอเพื่อให้ศาลพิพากษาสั่งขายทอดตลาดทรัพย์สินซึ่งจำนองนั้น </a:t>
            </a:r>
            <a:r>
              <a:rPr lang="th-TH" altLang="th-TH" sz="44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แต่ว่าเจ้าหนี้นั้นจะต้องปฏิบัติการดังจะกล่าวต่อไปนี้ด้วย คือ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32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(๑) ออกเงินทดรองค่าฤชาธรรมเนียมการขายทอดตลาด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32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 (๒) ต้องเข้าสู้ราคาเอง หรือแต่งคนเข้าสู้ราคาเป็นจำนวนเงินสูงกว่าที่รับโอนเสนอจะใช้                                                                                                                      </a:t>
            </a:r>
          </a:p>
          <a:p>
            <a:pPr marL="0" indent="0" eaLnBrk="1" hangingPunct="1">
              <a:buFont typeface="Wingdings 3" pitchFamily="18" charset="2"/>
              <a:buNone/>
            </a:pPr>
            <a:r>
              <a:rPr lang="th-TH" altLang="th-TH" sz="3200" b="1" smtClean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      (๓) บอกกล่าวการที่ตนไม่ยอมนั้นให้ผู้รับโอนและเจ้าหนี้คนอื่น ๆ บรรดาได้จดทะเบียน กับทั้งเจ้าของทรัพย์คนก่อนและลูกหนี้ชั้นต้นทราบด้วย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th-TH" altLang="th-TH" sz="2800" b="1" smtClean="0">
              <a:solidFill>
                <a:srgbClr val="0000FF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  <a:endParaRPr lang="th-TH" dirty="0"/>
          </a:p>
        </p:txBody>
      </p:sp>
      <p:sp>
        <p:nvSpPr>
          <p:cNvPr id="108548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AE2103BB-EE26-46BA-857F-BE113A7D800C}" type="slidenum">
              <a:rPr lang="th-TH" altLang="th-TH" sz="1200" smtClean="0">
                <a:solidFill>
                  <a:schemeClr val="tx1"/>
                </a:solidFill>
              </a:rPr>
              <a:pPr eaLnBrk="1" hangingPunct="1"/>
              <a:t>94</a:t>
            </a:fld>
            <a:endParaRPr lang="th-TH" altLang="th-TH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1000" y="1262063"/>
            <a:ext cx="8367713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หนังสือบอกกล่าว              อยู่ภายใต้ พร</a:t>
            </a:r>
            <a:r>
              <a:rPr lang="th-TH" sz="8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บ.ท</a:t>
            </a:r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วงถามหนี้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th-TH" sz="8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 </a:t>
            </a:r>
            <a:endParaRPr lang="th-TH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09572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DDA98E-0881-45F9-85AE-590539C4C537}" type="slidenum">
              <a:rPr lang="th-TH" altLang="th-TH" smtClean="0"/>
              <a:pPr/>
              <a:t>95</a:t>
            </a:fld>
            <a:endParaRPr lang="th-TH" altLang="th-TH" smtClean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5FC054-FBE2-41F7-9083-995853914C37}" type="slidenum">
              <a:rPr lang="en-US" altLang="th-TH" smtClean="0"/>
              <a:pPr/>
              <a:t>96</a:t>
            </a:fld>
            <a:endParaRPr lang="th-TH" altLang="th-TH" smtClean="0"/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865188" y="836613"/>
            <a:ext cx="88915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4000" b="1">
                <a:solidFill>
                  <a:srgbClr val="000000"/>
                </a:solidFill>
              </a:rPr>
              <a:t>ในพระราชบัญญัตินี้ มาตรา </a:t>
            </a:r>
            <a:r>
              <a:rPr lang="en-US" altLang="th-TH" sz="4000" b="1">
                <a:solidFill>
                  <a:srgbClr val="000000"/>
                </a:solidFill>
                <a:latin typeface="Angsana New" pitchFamily="18" charset="-34"/>
              </a:rPr>
              <a:t>3</a:t>
            </a:r>
            <a:r>
              <a:rPr lang="th-TH" altLang="th-TH" sz="4000" b="1">
                <a:solidFill>
                  <a:srgbClr val="000000"/>
                </a:solidFill>
              </a:rPr>
              <a:t>	</a:t>
            </a:r>
          </a:p>
          <a:p>
            <a:pPr algn="thaiDist" eaLnBrk="1" hangingPunct="1"/>
            <a:r>
              <a:rPr lang="th-TH" altLang="th-TH" sz="4000" b="1">
                <a:solidFill>
                  <a:srgbClr val="000000"/>
                </a:solidFill>
              </a:rPr>
              <a:t>	“ </a:t>
            </a:r>
            <a:r>
              <a:rPr lang="th-TH" altLang="th-TH" sz="4000" b="1">
                <a:solidFill>
                  <a:srgbClr val="FF0000"/>
                </a:solidFill>
              </a:rPr>
              <a:t>ผู้ทวงถามหนี้ </a:t>
            </a:r>
            <a:r>
              <a:rPr lang="th-TH" altLang="th-TH" sz="4000" b="1">
                <a:solidFill>
                  <a:srgbClr val="000000"/>
                </a:solidFill>
              </a:rPr>
              <a:t>” หมายความว่า</a:t>
            </a:r>
          </a:p>
          <a:p>
            <a:pPr algn="thaiDist" eaLnBrk="1" hangingPunct="1"/>
            <a:r>
              <a:rPr lang="th-TH" altLang="th-TH" sz="4000" b="1">
                <a:solidFill>
                  <a:srgbClr val="000000"/>
                </a:solidFill>
              </a:rPr>
              <a:t> -</a:t>
            </a:r>
            <a:r>
              <a:rPr lang="th-TH" altLang="th-TH" sz="4000" b="1">
                <a:solidFill>
                  <a:srgbClr val="0000FF"/>
                </a:solidFill>
              </a:rPr>
              <a:t>เจ้าหนี้</a:t>
            </a:r>
            <a:r>
              <a:rPr lang="th-TH" altLang="th-TH" sz="4000" b="1">
                <a:solidFill>
                  <a:srgbClr val="000000"/>
                </a:solidFill>
              </a:rPr>
              <a:t>ซึ่งเป็นผู้ให้สินเชื่อ </a:t>
            </a:r>
            <a:r>
              <a:rPr lang="th-TH" altLang="th-TH" sz="4000" b="1">
                <a:solidFill>
                  <a:srgbClr val="000000"/>
                </a:solidFill>
                <a:latin typeface="Angsana New" pitchFamily="18" charset="-34"/>
              </a:rPr>
              <a:t>(</a:t>
            </a:r>
            <a:r>
              <a:rPr lang="th-TH" altLang="th-TH" sz="4000" b="1">
                <a:solidFill>
                  <a:srgbClr val="7030A0"/>
                </a:solidFill>
                <a:latin typeface="Angsana New" pitchFamily="18" charset="-34"/>
              </a:rPr>
              <a:t>ให้กู้</a:t>
            </a:r>
            <a:r>
              <a:rPr lang="th-TH" altLang="th-TH" sz="4000" b="1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en-US" altLang="th-TH" sz="4000" b="1">
                <a:solidFill>
                  <a:srgbClr val="000000"/>
                </a:solidFill>
                <a:latin typeface="Angsana New" pitchFamily="18" charset="-34"/>
              </a:rPr>
              <a:t>: </a:t>
            </a:r>
            <a:r>
              <a:rPr lang="th-TH" altLang="th-TH" sz="4000" b="1">
                <a:solidFill>
                  <a:srgbClr val="FF0000"/>
                </a:solidFill>
                <a:latin typeface="Angsana New" pitchFamily="18" charset="-34"/>
              </a:rPr>
              <a:t>สหกรณ์</a:t>
            </a:r>
            <a:r>
              <a:rPr lang="th-TH" altLang="th-TH" sz="4000" b="1">
                <a:solidFill>
                  <a:srgbClr val="000000"/>
                </a:solidFill>
                <a:latin typeface="Angsana New" pitchFamily="18" charset="-34"/>
              </a:rPr>
              <a:t>)</a:t>
            </a:r>
          </a:p>
          <a:p>
            <a:pPr algn="thaiDist" eaLnBrk="1" hangingPunct="1"/>
            <a:r>
              <a:rPr lang="th-TH" altLang="th-TH" sz="4000" b="1">
                <a:solidFill>
                  <a:srgbClr val="000000"/>
                </a:solidFill>
              </a:rPr>
              <a:t>           </a:t>
            </a:r>
            <a:r>
              <a:rPr lang="th-TH" altLang="th-TH" sz="4000" b="1">
                <a:solidFill>
                  <a:srgbClr val="002060"/>
                </a:solidFill>
              </a:rPr>
              <a:t> ให้หมายความรวมถึง </a:t>
            </a:r>
          </a:p>
          <a:p>
            <a:pPr algn="thaiDist" eaLnBrk="1" hangingPunct="1"/>
            <a:r>
              <a:rPr lang="th-TH" altLang="th-TH" sz="4000" b="1">
                <a:solidFill>
                  <a:srgbClr val="0000FF"/>
                </a:solidFill>
              </a:rPr>
              <a:t> -ผู้รับมอบอำนาจจากเจ้าหนี้  </a:t>
            </a:r>
          </a:p>
          <a:p>
            <a:pPr algn="thaiDist" eaLnBrk="1" hangingPunct="1"/>
            <a:r>
              <a:rPr lang="th-TH" altLang="th-TH" sz="4000" b="1">
                <a:solidFill>
                  <a:srgbClr val="0000FF"/>
                </a:solidFill>
              </a:rPr>
              <a:t> -ผู้รับมอบอำนาจช่วงในการทวงถามหนี้    </a:t>
            </a:r>
          </a:p>
          <a:p>
            <a:pPr algn="thaiDist" eaLnBrk="1" hangingPunct="1"/>
            <a:r>
              <a:rPr lang="th-TH" altLang="th-TH" sz="4000" b="1">
                <a:solidFill>
                  <a:srgbClr val="0000FF"/>
                </a:solidFill>
              </a:rPr>
              <a:t> -ผู้ประกอบธุรกิจทวงถามหนี้ และ</a:t>
            </a:r>
          </a:p>
          <a:p>
            <a:pPr algn="thaiDist" eaLnBrk="1" hangingPunct="1"/>
            <a:r>
              <a:rPr lang="th-TH" altLang="th-TH" sz="4000" b="1">
                <a:solidFill>
                  <a:srgbClr val="0000FF"/>
                </a:solidFill>
              </a:rPr>
              <a:t> -ผู้รับมอบอำนาจจากผู้ประกอบธุรกิจทวงถามหนี้ด้วย </a:t>
            </a:r>
          </a:p>
        </p:txBody>
      </p:sp>
      <p:sp>
        <p:nvSpPr>
          <p:cNvPr id="110596" name="ตัวแทนท้ายกระดาษ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th-TH" altLang="th-TH" smtClean="0">
                <a:solidFill>
                  <a:srgbClr val="595959"/>
                </a:solidFill>
              </a:rPr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11619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F4DE5D-3B1F-40B5-AA03-E32DC0654848}" type="slidenum">
              <a:rPr lang="en-US" altLang="th-TH" smtClean="0">
                <a:solidFill>
                  <a:srgbClr val="7F7F7F"/>
                </a:solidFill>
              </a:rPr>
              <a:pPr/>
              <a:t>97</a:t>
            </a:fld>
            <a:endParaRPr lang="th-TH" altLang="th-TH" smtClean="0">
              <a:solidFill>
                <a:srgbClr val="7F7F7F"/>
              </a:solidFill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500063" y="917575"/>
            <a:ext cx="83581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sz="7200" b="1">
                <a:latin typeface="Angsana New" pitchFamily="18" charset="-34"/>
              </a:rPr>
              <a:t>“ </a:t>
            </a:r>
            <a:r>
              <a:rPr lang="th-TH" altLang="th-TH" sz="7200" b="1">
                <a:solidFill>
                  <a:srgbClr val="FF0000"/>
                </a:solidFill>
                <a:latin typeface="Angsana New" pitchFamily="18" charset="-34"/>
              </a:rPr>
              <a:t>ลูกหนี้ </a:t>
            </a:r>
            <a:r>
              <a:rPr lang="th-TH" altLang="th-TH" sz="7200" b="1">
                <a:latin typeface="Angsana New" pitchFamily="18" charset="-34"/>
              </a:rPr>
              <a:t>” หมายความว่า </a:t>
            </a:r>
            <a:r>
              <a:rPr lang="th-TH" altLang="th-TH" sz="7200" b="1">
                <a:solidFill>
                  <a:srgbClr val="0070C0"/>
                </a:solidFill>
                <a:latin typeface="Angsana New" pitchFamily="18" charset="-34"/>
              </a:rPr>
              <a:t>ลูกหนี้ซึ่งเป็น</a:t>
            </a:r>
            <a:r>
              <a:rPr lang="th-TH" altLang="th-TH" sz="7200" b="1" u="sng">
                <a:solidFill>
                  <a:srgbClr val="FF33CC"/>
                </a:solidFill>
                <a:latin typeface="Angsana New" pitchFamily="18" charset="-34"/>
              </a:rPr>
              <a:t>บุคคลธรรมดา</a:t>
            </a:r>
            <a:r>
              <a:rPr lang="th-TH" altLang="th-TH" sz="7200" b="1">
                <a:solidFill>
                  <a:srgbClr val="0070C0"/>
                </a:solidFill>
                <a:latin typeface="Angsana New" pitchFamily="18" charset="-34"/>
              </a:rPr>
              <a:t> และให้หมายความรวมถึงผู้ค้ำประกันซึ่งเป็น</a:t>
            </a:r>
            <a:r>
              <a:rPr lang="th-TH" altLang="th-TH" sz="7200" b="1" u="sng">
                <a:solidFill>
                  <a:srgbClr val="FF33CC"/>
                </a:solidFill>
                <a:latin typeface="Angsana New" pitchFamily="18" charset="-34"/>
              </a:rPr>
              <a:t>บุคคลธรรมดา</a:t>
            </a:r>
            <a:r>
              <a:rPr lang="th-TH" altLang="th-TH" sz="7200" b="1">
                <a:solidFill>
                  <a:srgbClr val="0070C0"/>
                </a:solidFill>
                <a:latin typeface="Angsana New" pitchFamily="18" charset="-34"/>
              </a:rPr>
              <a:t>ด้วย</a:t>
            </a:r>
          </a:p>
          <a:p>
            <a:pPr algn="thaiDist" eaLnBrk="1" hangingPunct="1"/>
            <a:endParaRPr lang="th-TH" altLang="th-TH" sz="4800" b="1">
              <a:solidFill>
                <a:srgbClr val="0070C0"/>
              </a:solidFill>
              <a:latin typeface="Angsana New" pitchFamily="18" charset="-34"/>
            </a:endParaRPr>
          </a:p>
          <a:p>
            <a:pPr algn="thaiDist" eaLnBrk="1" hangingPunct="1"/>
            <a:endParaRPr lang="th-TH" altLang="th-TH" b="1"/>
          </a:p>
        </p:txBody>
      </p:sp>
      <p:sp>
        <p:nvSpPr>
          <p:cNvPr id="26628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14313" y="142875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</a:rPr>
              <a:t>มาตรา 3 (ต่อ) </a:t>
            </a:r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  <p:sp>
        <p:nvSpPr>
          <p:cNvPr id="112643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204BC2-6067-41C4-A96C-24A7CDB6837B}" type="slidenum">
              <a:rPr lang="en-US" altLang="th-TH" smtClean="0">
                <a:solidFill>
                  <a:srgbClr val="7F7F7F"/>
                </a:solidFill>
              </a:rPr>
              <a:pPr/>
              <a:t>98</a:t>
            </a:fld>
            <a:endParaRPr lang="th-TH" altLang="th-TH" smtClean="0">
              <a:solidFill>
                <a:srgbClr val="7F7F7F"/>
              </a:solidFill>
            </a:endParaRPr>
          </a:p>
        </p:txBody>
      </p:sp>
      <p:sp>
        <p:nvSpPr>
          <p:cNvPr id="112644" name="Rectangle 6"/>
          <p:cNvSpPr>
            <a:spLocks noChangeArrowheads="1"/>
          </p:cNvSpPr>
          <p:nvPr/>
        </p:nvSpPr>
        <p:spPr bwMode="auto">
          <a:xfrm>
            <a:off x="142875" y="925513"/>
            <a:ext cx="1571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4400" b="1">
                <a:solidFill>
                  <a:srgbClr val="7030A0"/>
                </a:solidFill>
                <a:latin typeface="Angsana New" pitchFamily="18" charset="-34"/>
              </a:rPr>
              <a:t>มาตรา </a:t>
            </a:r>
            <a:r>
              <a:rPr lang="en-US" altLang="th-TH" sz="4400" b="1">
                <a:solidFill>
                  <a:srgbClr val="7030A0"/>
                </a:solidFill>
                <a:latin typeface="Angsana New" pitchFamily="18" charset="-34"/>
              </a:rPr>
              <a:t>5</a:t>
            </a:r>
            <a:r>
              <a:rPr lang="th-TH" altLang="th-TH" sz="4400" b="1">
                <a:solidFill>
                  <a:srgbClr val="7030A0"/>
                </a:solidFill>
                <a:latin typeface="Angsana New" pitchFamily="18" charset="-34"/>
              </a:rPr>
              <a:t> </a:t>
            </a:r>
            <a:endParaRPr lang="th-TH" altLang="th-TH" sz="4400">
              <a:solidFill>
                <a:srgbClr val="7030A0"/>
              </a:solidFill>
              <a:latin typeface="Angsana New" pitchFamily="18" charset="-34"/>
            </a:endParaRPr>
          </a:p>
        </p:txBody>
      </p:sp>
      <p:sp>
        <p:nvSpPr>
          <p:cNvPr id="112645" name="TextBox 4"/>
          <p:cNvSpPr txBox="1">
            <a:spLocks noChangeArrowheads="1"/>
          </p:cNvSpPr>
          <p:nvPr/>
        </p:nvSpPr>
        <p:spPr bwMode="auto">
          <a:xfrm>
            <a:off x="285750" y="1822450"/>
            <a:ext cx="85725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/>
            <a:r>
              <a:rPr lang="th-TH" altLang="th-TH" b="1"/>
              <a:t>	</a:t>
            </a:r>
            <a:r>
              <a:rPr lang="th-TH" altLang="th-TH" sz="6000" b="1">
                <a:solidFill>
                  <a:srgbClr val="FF0000"/>
                </a:solidFill>
                <a:latin typeface="Angsana New" pitchFamily="18" charset="-34"/>
              </a:rPr>
              <a:t>บุคคลใดประกอบธุรกิจทวงถามหนี้ ต้องจดทะเบียนการประกอบธุรกิจทวงถามหนี้ต่อนายทะเบียน.........</a:t>
            </a:r>
            <a:endParaRPr lang="en-US" altLang="th-TH" sz="6000" b="1">
              <a:solidFill>
                <a:srgbClr val="FF0000"/>
              </a:solidFill>
              <a:latin typeface="Angsana New" pitchFamily="18" charset="-34"/>
            </a:endParaRPr>
          </a:p>
          <a:p>
            <a:pPr algn="thaiDist" eaLnBrk="1" hangingPunct="1"/>
            <a:r>
              <a:rPr lang="en-US" altLang="th-TH" sz="3200" b="1">
                <a:solidFill>
                  <a:srgbClr val="002060"/>
                </a:solidFill>
                <a:latin typeface="Angsana New" pitchFamily="18" charset="-34"/>
              </a:rPr>
              <a:t> </a:t>
            </a:r>
            <a:r>
              <a:rPr lang="th-TH" altLang="th-TH" sz="3200" b="1">
                <a:solidFill>
                  <a:srgbClr val="002060"/>
                </a:solidFill>
                <a:latin typeface="Angsana New" pitchFamily="18" charset="-34"/>
              </a:rPr>
              <a:t>(โทษทางอาญาจำคุกไม่เกิน </a:t>
            </a:r>
            <a:r>
              <a:rPr lang="en-US" altLang="th-TH" sz="3200" b="1">
                <a:solidFill>
                  <a:srgbClr val="002060"/>
                </a:solidFill>
                <a:latin typeface="Angsana New" pitchFamily="18" charset="-34"/>
              </a:rPr>
              <a:t>1</a:t>
            </a:r>
            <a:r>
              <a:rPr lang="th-TH" altLang="th-TH" sz="3200" b="1">
                <a:solidFill>
                  <a:srgbClr val="002060"/>
                </a:solidFill>
                <a:latin typeface="Angsana New" pitchFamily="18" charset="-34"/>
              </a:rPr>
              <a:t> ปี ปรับไม่เกิน </a:t>
            </a:r>
            <a:r>
              <a:rPr lang="en-US" altLang="th-TH" sz="3200" b="1">
                <a:solidFill>
                  <a:srgbClr val="002060"/>
                </a:solidFill>
                <a:latin typeface="Angsana New" pitchFamily="18" charset="-34"/>
              </a:rPr>
              <a:t>100,000 </a:t>
            </a:r>
            <a:r>
              <a:rPr lang="th-TH" altLang="th-TH" sz="3200" b="1">
                <a:solidFill>
                  <a:srgbClr val="002060"/>
                </a:solidFill>
                <a:latin typeface="Angsana New" pitchFamily="18" charset="-34"/>
              </a:rPr>
              <a:t>บาท หรือทั้งจำทั้งปรับ)</a:t>
            </a:r>
            <a:endParaRPr lang="th-TH" altLang="th-TH" sz="3200" b="1">
              <a:solidFill>
                <a:srgbClr val="000000"/>
              </a:solidFill>
              <a:latin typeface="Angsana New" pitchFamily="18" charset="-34"/>
            </a:endParaRPr>
          </a:p>
          <a:p>
            <a:pPr eaLnBrk="1" hangingPunct="1"/>
            <a:endParaRPr lang="th-TH" altLang="th-TH" sz="6000" b="1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35C82-FE70-4E3A-9787-3AEA989748A5}" type="slidenum">
              <a:rPr lang="en-US" altLang="th-TH" smtClean="0"/>
              <a:pPr/>
              <a:t>99</a:t>
            </a:fld>
            <a:endParaRPr lang="th-TH" altLang="th-TH" smtClean="0"/>
          </a:p>
        </p:txBody>
      </p:sp>
      <p:sp>
        <p:nvSpPr>
          <p:cNvPr id="113667" name="TextBox 4"/>
          <p:cNvSpPr txBox="1">
            <a:spLocks noChangeArrowheads="1"/>
          </p:cNvSpPr>
          <p:nvPr/>
        </p:nvSpPr>
        <p:spPr bwMode="auto">
          <a:xfrm>
            <a:off x="214313" y="142875"/>
            <a:ext cx="5797550" cy="769938"/>
          </a:xfrm>
          <a:prstGeom prst="rect">
            <a:avLst/>
          </a:prstGeom>
          <a:solidFill>
            <a:srgbClr val="FCD8F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4400" b="1">
                <a:solidFill>
                  <a:srgbClr val="0000FF"/>
                </a:solidFill>
              </a:rPr>
              <a:t>การจดทะเบียนประกอบธุรกิจทวงหนี้</a:t>
            </a:r>
          </a:p>
        </p:txBody>
      </p:sp>
      <p:sp>
        <p:nvSpPr>
          <p:cNvPr id="113668" name="TextBox 4"/>
          <p:cNvSpPr txBox="1">
            <a:spLocks noChangeArrowheads="1"/>
          </p:cNvSpPr>
          <p:nvPr/>
        </p:nvSpPr>
        <p:spPr bwMode="auto">
          <a:xfrm>
            <a:off x="285750" y="1098550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h-TH" altLang="th-TH" sz="3800" b="1">
                <a:solidFill>
                  <a:srgbClr val="FF0000"/>
                </a:solidFill>
                <a:latin typeface="Angsana New" pitchFamily="18" charset="-34"/>
              </a:rPr>
              <a:t>สหกรณ์เป็น</a:t>
            </a:r>
            <a:r>
              <a:rPr lang="en-US" altLang="th-TH" sz="3800" b="1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altLang="th-TH" sz="3800" b="1">
                <a:solidFill>
                  <a:srgbClr val="FF0000"/>
                </a:solidFill>
                <a:latin typeface="Angsana New" pitchFamily="18" charset="-34"/>
              </a:rPr>
              <a:t>เจ้าหนี้ผู้ให้สินเชื่อ</a:t>
            </a:r>
            <a:r>
              <a:rPr lang="en-US" altLang="th-TH" sz="3800" b="1">
                <a:solidFill>
                  <a:srgbClr val="FF0000"/>
                </a:solidFill>
                <a:latin typeface="Angsana New" pitchFamily="18" charset="-34"/>
              </a:rPr>
              <a:t>:</a:t>
            </a:r>
            <a:r>
              <a:rPr lang="th-TH" altLang="th-TH" sz="3800" b="1">
                <a:solidFill>
                  <a:srgbClr val="FF0000"/>
                </a:solidFill>
                <a:latin typeface="Angsana New" pitchFamily="18" charset="-34"/>
              </a:rPr>
              <a:t>ไม่ใช่ผู้ประกอบธุรกิจทวงถามหนี้</a:t>
            </a:r>
          </a:p>
          <a:p>
            <a:pPr eaLnBrk="1" hangingPunct="1"/>
            <a:r>
              <a:rPr lang="th-TH" altLang="th-TH" sz="3800" b="1">
                <a:solidFill>
                  <a:srgbClr val="000066"/>
                </a:solidFill>
              </a:rPr>
              <a:t>      พนักงานของสหกรณ์  ซึ่งได้รับมอบหมายจากสหกรณ์ให้ติดตามทวงถามหนี้  เป็นการทำแทนสหกรณ์  จึงไม่ใช่ผู้ประกอบธุรกิจทวงถามหนี้ </a:t>
            </a:r>
          </a:p>
          <a:p>
            <a:pPr eaLnBrk="1" hangingPunct="1"/>
            <a:r>
              <a:rPr lang="th-TH" altLang="th-TH" sz="3800" b="1">
                <a:solidFill>
                  <a:srgbClr val="000066"/>
                </a:solidFill>
              </a:rPr>
              <a:t>      สหกรณ์/พนักงานของสหกรณ์  </a:t>
            </a:r>
            <a:r>
              <a:rPr lang="en-US" altLang="th-TH" sz="3800" b="1">
                <a:solidFill>
                  <a:srgbClr val="000066"/>
                </a:solidFill>
              </a:rPr>
              <a:t>:</a:t>
            </a:r>
            <a:r>
              <a:rPr lang="th-TH" altLang="th-TH" sz="3800" b="1">
                <a:solidFill>
                  <a:srgbClr val="000066"/>
                </a:solidFill>
              </a:rPr>
              <a:t>ไม่ต้องจดทะเบียน</a:t>
            </a:r>
          </a:p>
          <a:p>
            <a:pPr algn="thaiDist" eaLnBrk="1" hangingPunct="1"/>
            <a:r>
              <a:rPr lang="th-TH" altLang="th-TH" sz="3800" b="1">
                <a:solidFill>
                  <a:srgbClr val="FF0000"/>
                </a:solidFill>
                <a:latin typeface="Angsana New" pitchFamily="18" charset="-34"/>
              </a:rPr>
              <a:t>ทนายความ /</a:t>
            </a:r>
            <a:r>
              <a:rPr lang="en-US" altLang="th-TH" sz="3800" b="1">
                <a:solidFill>
                  <a:srgbClr val="FF0000"/>
                </a:solidFill>
                <a:latin typeface="Angsana New" pitchFamily="18" charset="-34"/>
              </a:rPr>
              <a:t>OUTSORCE </a:t>
            </a:r>
            <a:r>
              <a:rPr lang="th-TH" altLang="th-TH" sz="3800" b="1">
                <a:solidFill>
                  <a:srgbClr val="FF0000"/>
                </a:solidFill>
                <a:latin typeface="Angsana New" pitchFamily="18" charset="-34"/>
              </a:rPr>
              <a:t>ที่รับจ้างทวงถามหนี้</a:t>
            </a:r>
          </a:p>
          <a:p>
            <a:pPr algn="thaiDist" eaLnBrk="1" hangingPunct="1"/>
            <a:r>
              <a:rPr lang="th-TH" altLang="th-TH" sz="3800" b="1">
                <a:solidFill>
                  <a:srgbClr val="FF0000"/>
                </a:solidFill>
              </a:rPr>
              <a:t>       </a:t>
            </a:r>
            <a:r>
              <a:rPr lang="th-TH" altLang="th-TH" sz="3800" b="1">
                <a:solidFill>
                  <a:srgbClr val="002060"/>
                </a:solidFill>
              </a:rPr>
              <a:t>ต้องจดทะเบียนการประกอบธุรกิจทวงถามหนี้</a:t>
            </a:r>
          </a:p>
          <a:p>
            <a:pPr algn="thaiDist" eaLnBrk="1" hangingPunct="1"/>
            <a:r>
              <a:rPr lang="th-TH" altLang="th-TH" sz="3800" b="1">
                <a:solidFill>
                  <a:srgbClr val="FF0000"/>
                </a:solidFill>
              </a:rPr>
              <a:t>ทนายความที่รับว่าความให้สหกรณ์ </a:t>
            </a:r>
          </a:p>
          <a:p>
            <a:pPr algn="thaiDist" eaLnBrk="1" hangingPunct="1"/>
            <a:r>
              <a:rPr lang="th-TH" altLang="th-TH" sz="3800" b="1">
                <a:solidFill>
                  <a:srgbClr val="FF0000"/>
                </a:solidFill>
              </a:rPr>
              <a:t>       </a:t>
            </a:r>
            <a:r>
              <a:rPr lang="th-TH" altLang="th-TH" sz="3800" b="1">
                <a:solidFill>
                  <a:srgbClr val="002060"/>
                </a:solidFill>
              </a:rPr>
              <a:t>ไม่ต้องจดทะเบียน</a:t>
            </a:r>
          </a:p>
          <a:p>
            <a:pPr algn="thaiDist" eaLnBrk="1" hangingPunct="1"/>
            <a:endParaRPr lang="en-US" altLang="th-TH" sz="3800" b="1">
              <a:solidFill>
                <a:srgbClr val="002060"/>
              </a:solidFill>
            </a:endParaRPr>
          </a:p>
        </p:txBody>
      </p:sp>
      <p:sp>
        <p:nvSpPr>
          <p:cNvPr id="2" name="ตัวแทนท้ายกระดาษ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/>
              <a:t>สมบัติ วงศ์กำแหง 3-4 ส.ค. 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7467</TotalTime>
  <Words>11456</Words>
  <Application>Microsoft Office PowerPoint</Application>
  <PresentationFormat>นำเสนอทางหน้าจอ (4:3)</PresentationFormat>
  <Paragraphs>1296</Paragraphs>
  <Slides>213</Slides>
  <Notes>61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5</vt:i4>
      </vt:variant>
      <vt:variant>
        <vt:lpstr>เซิร์ฟเวอร์ OLE ฝังตัว</vt:lpstr>
      </vt:variant>
      <vt:variant>
        <vt:i4>2</vt:i4>
      </vt:variant>
      <vt:variant>
        <vt:lpstr>ชื่อเรื่องภาพนิ่ง</vt:lpstr>
      </vt:variant>
      <vt:variant>
        <vt:i4>213</vt:i4>
      </vt:variant>
    </vt:vector>
  </HeadingPairs>
  <TitlesOfParts>
    <vt:vector size="220" baseType="lpstr">
      <vt:lpstr>HDOfficeLightV0</vt:lpstr>
      <vt:lpstr>Executive</vt:lpstr>
      <vt:lpstr>ธีมของ Office</vt:lpstr>
      <vt:lpstr>1_Executive</vt:lpstr>
      <vt:lpstr>1_ชุดรูปแบบของ Office</vt:lpstr>
      <vt:lpstr>Document</vt:lpstr>
      <vt:lpstr>Equation</vt:lpstr>
      <vt:lpstr>สหกรณ์ออมทรัพย์สาธารณสุขจังหวัดอุดรธานี จำกัด</vt:lpstr>
      <vt:lpstr>ภาพนิ่ง 2</vt:lpstr>
      <vt:lpstr>ภาพนิ่ง 3</vt:lpstr>
      <vt:lpstr>สหกรณ์ออมทรัพย์สาธารณสุขจังหวัดอุดรธานี จำกัด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“สหกรณ์”</vt:lpstr>
      <vt:lpstr>ภาพนิ่ง 12</vt:lpstr>
      <vt:lpstr>โครงสร้างการบริหารสหกรณ์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สถาบันการเงินคำนึงถึง  กำไร  : เป้าหมาย   สภาพคล่อง  : สมาชิกถอนและรับเงินได้ทันที            แต่ต้องไม่ดำรงเงินจนเป็นภาระมากเกินไป   ความเสี่ยง : เสี่ยงมากผลตอบแทนมาก  แต่      ต้องบริหารให้อยู่ในเกณฑ์ที่รับได้  การ      ลงทุนที่ได้ผลตอบแทนสูง</vt:lpstr>
      <vt:lpstr>  สหกรณ์ ต้องคำนึงถึง  สภาพคล่อง : ความสามารถในการให้กู้   วัตถุประสงค์ / ความมั่นคง เสถียรภาพการดำเนินงาน/ ไม่ใช่นโยบายเฉพาะกิจ เฉพาะกลุ่ม เฉพาะบุคคล/ไม่เพิ่มภาระต่อสมาชิก-ผู้ค้ำฯ /ต้องเป็นสากล หลักเกณฑ์มาตรฐานของสถาบันการเงิน/ การจำแนกความรับผิดตามลำดับชั้นของการบริหาร (Line management)</vt:lpstr>
      <vt:lpstr>หลักทั่วไปในการให้เงินกู้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สิ่งที่ต้องระบุในสัญญาค้ำประกันหนี้อนาคต หรือ หนี้ที่มีเงื่อนไข      1 วัตถุประสงค์ในการก่อหนี้      2 ลักษณะของมูลหนี้      3 จำนวนเงินสูงสุดที่ค้ำประกัน      4 ระยะเวลาในการก่อหนี้รายที่ค้ำประกัน เพื่อให้ผู้ค้ำประกันทราบ : ต้องรับผิดมูลหนี้ใดในอนาคต วงเงินเท่าใด</vt:lpstr>
      <vt:lpstr>      การให้กู้ใหม่ ต้องทำสัญญาค้ำฯใหม่ทุกครั้ง      อนุมัติให้กู้โดยนำ สัญญาค้ำประกันเดิม มาเป็นหลักประกันหนี้ใหม่ไม่ได้   </vt:lpstr>
      <vt:lpstr>การค้ำประกัน 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หนังสือบอกกล่าว 3 ฉบับ (ถึงลูกหนี้ กับ ผู้ค้ำประกัน)  1. บอกกล่าวลูกหนี้ตาม ปกติ   2. บอกกล่าวว่าให้ผู้ค้ำทราบว่าลูกหนี้ผิดนัด/ไม่ต้องกำหนดเวลา  3. บอกกล่าวเรียกให้ผู้ค้ำประกันชำระหนี้ หลังจากเจ้าหนี้มีหลักฐานพิสูจน์ได้ว่าหนังสือฉบับที่ 2 ไปถึงผู้ค้ำประกันแล้ว  ***หากยังไม่บอกกล่าว  เรียกชำระหนี้ไม่ได้  จึงฟ้องผู้ค้ำไม่ได้ ***ต้องบอกทุกครั้งที่ลูกหนี้ผิดนัด </vt:lpstr>
      <vt:lpstr>ภาพนิ่ง 81</vt:lpstr>
      <vt:lpstr>ภาพนิ่ง 82</vt:lpstr>
      <vt:lpstr>ภาพนิ่ง 83</vt:lpstr>
      <vt:lpstr>  การบังคับจำนอง</vt:lpstr>
      <vt:lpstr>ภาพนิ่ง 85</vt:lpstr>
      <vt:lpstr>เจ้าของผู้จำนองไม่ใช่ลูกหนี้</vt:lpstr>
      <vt:lpstr>ภาพนิ่ง 87</vt:lpstr>
      <vt:lpstr>สัญญาจำนองต้องระบุ 1 วัตถุประสงค์ในการก่อหนี้ 2 ลักษณะของมูลหนี้ 3 จำนวนเงินสูงสุดที่จำนอง 4 ระยะเวลาในการก่อหนี้รายที่จำนอง (ม.681 มาโดยอนุโลมตาม ม.707)    </vt:lpstr>
      <vt:lpstr> สหกรณ์ต้องระวัง เมื่อทรัพย์จำนองถูกโอน</vt:lpstr>
      <vt:lpstr> การจำนอง </vt:lpstr>
      <vt:lpstr>ผู้รับโอนขอไถ่ถอน</vt:lpstr>
      <vt:lpstr>ภาพนิ่ง 92</vt:lpstr>
      <vt:lpstr>ภาพนิ่ง 93</vt:lpstr>
      <vt:lpstr>ภาพนิ่ง 94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  <vt:lpstr>ภาพนิ่ง 102</vt:lpstr>
      <vt:lpstr>ภาพนิ่ง 103</vt:lpstr>
      <vt:lpstr>ภาพนิ่ง 104</vt:lpstr>
      <vt:lpstr>ภาพนิ่ง 105</vt:lpstr>
      <vt:lpstr>ภาพนิ่ง 106</vt:lpstr>
      <vt:lpstr>ภาพนิ่ง 107</vt:lpstr>
      <vt:lpstr>ภาพนิ่ง 108</vt:lpstr>
      <vt:lpstr>ภาพนิ่ง 109</vt:lpstr>
      <vt:lpstr>ภาพนิ่ง 110</vt:lpstr>
      <vt:lpstr>ภาพนิ่ง 111</vt:lpstr>
      <vt:lpstr>ภาพนิ่ง 112</vt:lpstr>
      <vt:lpstr>ภาพนิ่ง 113</vt:lpstr>
      <vt:lpstr>ภาพนิ่ง 114</vt:lpstr>
      <vt:lpstr>ภาพนิ่ง 115</vt:lpstr>
      <vt:lpstr>ภาพนิ่ง 116</vt:lpstr>
      <vt:lpstr>ภาพนิ่ง 117</vt:lpstr>
      <vt:lpstr>ภาพนิ่ง 118</vt:lpstr>
      <vt:lpstr>ภาพนิ่ง 119</vt:lpstr>
      <vt:lpstr>ภาพนิ่ง 120</vt:lpstr>
      <vt:lpstr>ภาพนิ่ง 121</vt:lpstr>
      <vt:lpstr>ภาพนิ่ง 122</vt:lpstr>
      <vt:lpstr>ภาพนิ่ง 123</vt:lpstr>
      <vt:lpstr>ภาพนิ่ง 124</vt:lpstr>
      <vt:lpstr>ภาพนิ่ง 125</vt:lpstr>
      <vt:lpstr>ภาพนิ่ง 126</vt:lpstr>
      <vt:lpstr>ภาพนิ่ง 127</vt:lpstr>
      <vt:lpstr>ภาพนิ่ง 128</vt:lpstr>
      <vt:lpstr>ภาพนิ่ง 129</vt:lpstr>
      <vt:lpstr>ภาพนิ่ง 130</vt:lpstr>
      <vt:lpstr>ภาพนิ่ง 131</vt:lpstr>
      <vt:lpstr>ภาพนิ่ง 132</vt:lpstr>
      <vt:lpstr>ภาพนิ่ง 133</vt:lpstr>
      <vt:lpstr>ภาพนิ่ง 134</vt:lpstr>
      <vt:lpstr>ภาพนิ่ง 135</vt:lpstr>
      <vt:lpstr>ภาพนิ่ง 136</vt:lpstr>
      <vt:lpstr>ภาพนิ่ง 137</vt:lpstr>
      <vt:lpstr>ภาพนิ่ง 138</vt:lpstr>
      <vt:lpstr>  เมื่อสมาชิกสหกรณ์       ได้รับโนติส /                      ถูกฟ้องล้มละลาย</vt:lpstr>
      <vt:lpstr>        โกงเจ้าหนี้    </vt:lpstr>
      <vt:lpstr>                    ผลของคำสั่งพิทักษ์ทรัพย์</vt:lpstr>
      <vt:lpstr>            คำสั่งพิทักษ์ทรัพย์</vt:lpstr>
      <vt:lpstr>      การขอรับชำระหนี้ </vt:lpstr>
      <vt:lpstr>ภาพนิ่ง 144</vt:lpstr>
      <vt:lpstr>ภาพนิ่ง 145</vt:lpstr>
      <vt:lpstr>ปลดจากล้มละลายแล้ว  เจ้าหนี้ทวงหนี้ได้หรือไม่ </vt:lpstr>
      <vt:lpstr>การหลุดพ้นจากล้มละลาย</vt:lpstr>
      <vt:lpstr>การหลุดพ้นจากล้มละลาย</vt:lpstr>
      <vt:lpstr>การปรับปรุงโครงสร้างหนี้สหกรณ์</vt:lpstr>
      <vt:lpstr>วัตถุประสงค์การปรับปรุงโครงสร้างหนี้สหกรณ์</vt:lpstr>
      <vt:lpstr>คณะกรรมการปรับปรุงโครงสร้างหนี้สหกรณ์</vt:lpstr>
      <vt:lpstr>การติดตามเร่งรัดหนี้สิน</vt:lpstr>
      <vt:lpstr>ข้อควรปฏิบัติในการติดตามเร่งรัดหนี้สิน</vt:lpstr>
      <vt:lpstr>กลยุทธ์ในการติดตามเร่งรัดหนี้สิน</vt:lpstr>
      <vt:lpstr>กลยุทธ์ในการติดตามเร่งรัดหนี้สิน</vt:lpstr>
      <vt:lpstr>ภาพนิ่ง 156</vt:lpstr>
      <vt:lpstr>ภาพนิ่ง 157</vt:lpstr>
      <vt:lpstr>ภาพนิ่ง 158</vt:lpstr>
      <vt:lpstr>ภาพนิ่ง 159</vt:lpstr>
      <vt:lpstr>ภาพนิ่ง 160</vt:lpstr>
      <vt:lpstr>ภาพนิ่ง 161</vt:lpstr>
      <vt:lpstr>ภาพนิ่ง 162</vt:lpstr>
      <vt:lpstr>การหักกลบลบหนี้ ตามมาตรา 42 </vt:lpstr>
      <vt:lpstr>การหักกลบลบหนี้ ตามมาตรา 42 </vt:lpstr>
      <vt:lpstr>คณะกรรมการปรับปรุงโครงสร้างหนี้</vt:lpstr>
      <vt:lpstr>อำนาจหน้าที่ของคณะกรรมการปรับปรุงโครงสร้างหนี้</vt:lpstr>
      <vt:lpstr>สาระสำคัญในสัญญาปรับปรุงโครงสร้างหนี้</vt:lpstr>
      <vt:lpstr>ภาพนิ่ง 168</vt:lpstr>
      <vt:lpstr>ภาพนิ่ง 169</vt:lpstr>
      <vt:lpstr>ภาพนิ่ง 170</vt:lpstr>
      <vt:lpstr>ภาพนิ่ง 171</vt:lpstr>
      <vt:lpstr>ภาพนิ่ง 172</vt:lpstr>
      <vt:lpstr>ภาพนิ่ง 173</vt:lpstr>
      <vt:lpstr>ภาพนิ่ง 174</vt:lpstr>
      <vt:lpstr>ข้อดีของการปรับปรุงโครงสร้างหนี้ เมื่อเปรียบเทียบกับการดำเนินคดีในชั้นศาล</vt:lpstr>
      <vt:lpstr>ภาพนิ่ง 176</vt:lpstr>
      <vt:lpstr>ภาพนิ่ง 177</vt:lpstr>
      <vt:lpstr>ภาพนิ่ง 178</vt:lpstr>
      <vt:lpstr>ภาพนิ่ง 179</vt:lpstr>
      <vt:lpstr>ภาพนิ่ง 180</vt:lpstr>
      <vt:lpstr>ภาพนิ่ง 181</vt:lpstr>
      <vt:lpstr>ภาพนิ่ง 182</vt:lpstr>
      <vt:lpstr>ภาพนิ่ง 183</vt:lpstr>
      <vt:lpstr>การปรับโครงสร้างหนี้หลังจากศาลมีคำพิพากษา</vt:lpstr>
      <vt:lpstr>ภาพนิ่ง 185</vt:lpstr>
      <vt:lpstr>ขั้นตอนการดำเนินคดี</vt:lpstr>
      <vt:lpstr>การเตรียมฟ้องคดีติดตามหนี้</vt:lpstr>
      <vt:lpstr>การดำเนินคดี</vt:lpstr>
      <vt:lpstr>ภาพนิ่ง 189</vt:lpstr>
      <vt:lpstr>สหกรณ์ต้องไปศาล</vt:lpstr>
      <vt:lpstr>การสืบพยาน</vt:lpstr>
      <vt:lpstr>ภาพนิ่ง 192</vt:lpstr>
      <vt:lpstr>ภาพนิ่ง 193</vt:lpstr>
      <vt:lpstr>ภาพนิ่ง 194</vt:lpstr>
      <vt:lpstr>ภาพนิ่ง 195</vt:lpstr>
      <vt:lpstr>  สิทธิของเจ้าหนี้ตามคำพิพากษา</vt:lpstr>
      <vt:lpstr>ภาพนิ่ง 197</vt:lpstr>
      <vt:lpstr>ภาพนิ่ง 198</vt:lpstr>
      <vt:lpstr>     การยึดทรัพย์สิน</vt:lpstr>
      <vt:lpstr>การยึดทรัพย์สิน (จพค.ทำแทน จ/น จึงถือว่า จ/น ได้รับชำระหนี้ตั้งแต่วันขาย) </vt:lpstr>
      <vt:lpstr>ห้ามยึดทรัพย์สินเกินกว่าจำนวนหนี้ (ม. ๓๐๐)</vt:lpstr>
      <vt:lpstr>ทรัพย์สินที่ไม่อยู่ในความรับผิดแห่งการบังคับคดี  (ยึดไม่ได้  ม.301)</vt:lpstr>
      <vt:lpstr>ทรัพย์สินที่ไม่อยู่ในความรับผิดแห่งการบังคับคดี (ยึดไม่ได้)</vt:lpstr>
      <vt:lpstr>การขายทอดตลาดทรัพย์สิน (ม.333-334)</vt:lpstr>
      <vt:lpstr>เงินหรือสิทธิฯที่ไม่อยู่ในการบังคับคดี (อายัดไม่ได้)</vt:lpstr>
      <vt:lpstr>เงินหรือสิทธิฯที่ไม่อยู่ในการบังคับคดี (อายัดไม่ได้)</vt:lpstr>
      <vt:lpstr>ภาพนิ่ง 207</vt:lpstr>
      <vt:lpstr>บุคคลภายนอกไม่ชำระหนี้ตามคำสั่งอายัดเจ้าหนี้ ต้องร้องขอต่อศาล (ม. 321)</vt:lpstr>
      <vt:lpstr>บุคคลภายนอกไม่ส่งเงินตามคำสั่งอายัด</vt:lpstr>
      <vt:lpstr>ราคาเริ่มต้นในการขายทอดตลาด</vt:lpstr>
      <vt:lpstr>ภาพนิ่ง 211</vt:lpstr>
      <vt:lpstr>ต้องติดตามรับเงินมาตรา 345</vt:lpstr>
      <vt:lpstr>ภาพนิ่ง 213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10011894</dc:creator>
  <cp:lastModifiedBy>x220</cp:lastModifiedBy>
  <cp:revision>608</cp:revision>
  <cp:lastPrinted>2019-08-01T05:15:00Z</cp:lastPrinted>
  <dcterms:created xsi:type="dcterms:W3CDTF">2013-05-30T09:05:17Z</dcterms:created>
  <dcterms:modified xsi:type="dcterms:W3CDTF">2020-02-29T01:46:45Z</dcterms:modified>
</cp:coreProperties>
</file>