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4" r:id="rId12"/>
    <p:sldId id="276" r:id="rId13"/>
    <p:sldId id="275" r:id="rId14"/>
    <p:sldId id="277" r:id="rId15"/>
    <p:sldId id="266" r:id="rId16"/>
    <p:sldId id="267" r:id="rId17"/>
    <p:sldId id="273" r:id="rId18"/>
    <p:sldId id="278" r:id="rId19"/>
    <p:sldId id="280" r:id="rId20"/>
    <p:sldId id="279" r:id="rId21"/>
    <p:sldId id="281" r:id="rId22"/>
    <p:sldId id="268" r:id="rId23"/>
    <p:sldId id="269" r:id="rId24"/>
    <p:sldId id="270" r:id="rId25"/>
    <p:sldId id="282" r:id="rId26"/>
    <p:sldId id="286" r:id="rId27"/>
    <p:sldId id="283" r:id="rId28"/>
    <p:sldId id="284" r:id="rId29"/>
    <p:sldId id="271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%20%5b1%5d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%20%5b1%5d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%20%5b1%5d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%20%5b1%5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gun1\Documents\Received%20Files\&#3626;&#3606;&#3636;&#3605;&#3636;&#3626;&#3617;&#3634;&#3588;&#361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plotArea>
      <c:layout/>
      <c:barChart>
        <c:barDir val="col"/>
        <c:grouping val="clustered"/>
        <c:ser>
          <c:idx val="1"/>
          <c:order val="0"/>
          <c:tx>
            <c:strRef>
              <c:f>ป1!$A$3</c:f>
              <c:strCache>
                <c:ptCount val="1"/>
                <c:pt idx="0">
                  <c:v>เข้าใหม่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ป1!$B$3:$G$3</c:f>
              <c:numCache>
                <c:formatCode>General</c:formatCode>
                <c:ptCount val="6"/>
                <c:pt idx="0">
                  <c:v>117</c:v>
                </c:pt>
                <c:pt idx="1">
                  <c:v>305</c:v>
                </c:pt>
                <c:pt idx="2">
                  <c:v>321</c:v>
                </c:pt>
                <c:pt idx="3">
                  <c:v>278</c:v>
                </c:pt>
                <c:pt idx="4">
                  <c:v>346</c:v>
                </c:pt>
                <c:pt idx="5">
                  <c:v>367</c:v>
                </c:pt>
              </c:numCache>
            </c:numRef>
          </c:val>
        </c:ser>
        <c:ser>
          <c:idx val="3"/>
          <c:order val="1"/>
          <c:tx>
            <c:strRef>
              <c:f>ป1!$A$5</c:f>
              <c:strCache>
                <c:ptCount val="1"/>
                <c:pt idx="0">
                  <c:v>ลาออก/ให้ออก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ป1!$B$5:$G$5</c:f>
              <c:numCache>
                <c:formatCode>General</c:formatCode>
                <c:ptCount val="6"/>
                <c:pt idx="0">
                  <c:v>71</c:v>
                </c:pt>
                <c:pt idx="1">
                  <c:v>19</c:v>
                </c:pt>
                <c:pt idx="2">
                  <c:v>76</c:v>
                </c:pt>
                <c:pt idx="3">
                  <c:v>16</c:v>
                </c:pt>
                <c:pt idx="4">
                  <c:v>37</c:v>
                </c:pt>
                <c:pt idx="5">
                  <c:v>33</c:v>
                </c:pt>
              </c:numCache>
            </c:numRef>
          </c:val>
        </c:ser>
        <c:ser>
          <c:idx val="2"/>
          <c:order val="2"/>
          <c:tx>
            <c:strRef>
              <c:f>ป1!$A$4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ป1!$B$4:$G$4</c:f>
              <c:numCache>
                <c:formatCode>General</c:formatCode>
                <c:ptCount val="6"/>
                <c:pt idx="0">
                  <c:v>14</c:v>
                </c:pt>
                <c:pt idx="1">
                  <c:v>7</c:v>
                </c:pt>
                <c:pt idx="2">
                  <c:v>13</c:v>
                </c:pt>
                <c:pt idx="3">
                  <c:v>15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</c:ser>
        <c:ser>
          <c:idx val="4"/>
          <c:order val="3"/>
          <c:tx>
            <c:strRef>
              <c:f>ป1!$A$6</c:f>
              <c:strCache>
                <c:ptCount val="1"/>
                <c:pt idx="0">
                  <c:v>คงเหลือ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ป1!$B$6:$G$6</c:f>
              <c:numCache>
                <c:formatCode>General</c:formatCode>
                <c:ptCount val="6"/>
                <c:pt idx="0">
                  <c:v>2795</c:v>
                </c:pt>
                <c:pt idx="1">
                  <c:v>3074</c:v>
                </c:pt>
                <c:pt idx="2">
                  <c:v>3306</c:v>
                </c:pt>
                <c:pt idx="3">
                  <c:v>3569</c:v>
                </c:pt>
                <c:pt idx="4">
                  <c:v>3870</c:v>
                </c:pt>
                <c:pt idx="5">
                  <c:v>4192</c:v>
                </c:pt>
              </c:numCache>
            </c:numRef>
          </c:val>
        </c:ser>
        <c:axId val="70590464"/>
        <c:axId val="70592000"/>
      </c:barChart>
      <c:catAx>
        <c:axId val="70590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70592000"/>
        <c:crosses val="autoZero"/>
        <c:auto val="1"/>
        <c:lblAlgn val="ctr"/>
        <c:lblOffset val="100"/>
      </c:catAx>
      <c:valAx>
        <c:axId val="705920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th-TH"/>
          </a:p>
        </c:txPr>
        <c:crossAx val="705904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th-TH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col"/>
        <c:grouping val="clustered"/>
        <c:ser>
          <c:idx val="4"/>
          <c:order val="0"/>
          <c:tx>
            <c:strRef>
              <c:f>ป1!$A$15</c:f>
              <c:strCache>
                <c:ptCount val="1"/>
                <c:pt idx="0">
                  <c:v>คงเหลือ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ป1!$B$15:$G$15</c:f>
              <c:numCache>
                <c:formatCode>General</c:formatCode>
                <c:ptCount val="6"/>
                <c:pt idx="0">
                  <c:v>1184</c:v>
                </c:pt>
                <c:pt idx="1">
                  <c:v>1152</c:v>
                </c:pt>
                <c:pt idx="2">
                  <c:v>1120</c:v>
                </c:pt>
                <c:pt idx="3">
                  <c:v>1057</c:v>
                </c:pt>
                <c:pt idx="4">
                  <c:v>1041</c:v>
                </c:pt>
                <c:pt idx="5">
                  <c:v>1017</c:v>
                </c:pt>
              </c:numCache>
            </c:numRef>
          </c:val>
        </c:ser>
        <c:axId val="73628672"/>
        <c:axId val="73638656"/>
      </c:barChart>
      <c:catAx>
        <c:axId val="73628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73638656"/>
        <c:crosses val="autoZero"/>
        <c:auto val="1"/>
        <c:lblAlgn val="ctr"/>
        <c:lblOffset val="100"/>
      </c:catAx>
      <c:valAx>
        <c:axId val="736386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73628672"/>
        <c:crosses val="autoZero"/>
        <c:crossBetween val="between"/>
      </c:valAx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9.1267216422352027E-2"/>
          <c:y val="3.4952382392478949E-2"/>
          <c:w val="0.83040133995574306"/>
          <c:h val="0.86321814662291652"/>
        </c:manualLayout>
      </c:layout>
      <c:barChart>
        <c:barDir val="col"/>
        <c:grouping val="clustered"/>
        <c:ser>
          <c:idx val="1"/>
          <c:order val="0"/>
          <c:tx>
            <c:strRef>
              <c:f>'สินทรัพย์ หนี้สิน   รายได้'!$A$3</c:f>
              <c:strCache>
                <c:ptCount val="1"/>
                <c:pt idx="0">
                  <c:v>สินทรัพย์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numRef>
              <c:f>'สินทรัพย์ หนี้สิน   รายได้'!$B$2:$G$2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'สินทรัพย์ หนี้สิน   รายได้'!$B$3:$G$3</c:f>
              <c:numCache>
                <c:formatCode>_-* #,##0.00_-;\-* #,##0.00_-;_-* "-"??_-;_-@_-</c:formatCode>
                <c:ptCount val="6"/>
                <c:pt idx="0">
                  <c:v>4076658.62</c:v>
                </c:pt>
                <c:pt idx="1">
                  <c:v>4789129.37</c:v>
                </c:pt>
                <c:pt idx="2">
                  <c:v>4877517.6500000004</c:v>
                </c:pt>
                <c:pt idx="3">
                  <c:v>5317891.82</c:v>
                </c:pt>
                <c:pt idx="4">
                  <c:v>5548624.1399999997</c:v>
                </c:pt>
                <c:pt idx="5">
                  <c:v>5950042.6699999999</c:v>
                </c:pt>
              </c:numCache>
            </c:numRef>
          </c:val>
        </c:ser>
        <c:ser>
          <c:idx val="2"/>
          <c:order val="1"/>
          <c:tx>
            <c:strRef>
              <c:f>'สินทรัพย์ หนี้สิน   รายได้'!$A$4</c:f>
              <c:strCache>
                <c:ptCount val="1"/>
                <c:pt idx="0">
                  <c:v>หนี้สิน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numRef>
              <c:f>'สินทรัพย์ หนี้สิน   รายได้'!$B$2:$G$2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'สินทรัพย์ หนี้สิน   รายได้'!$B$4:$G$4</c:f>
              <c:numCache>
                <c:formatCode>_-* #,##0.00_-;\-* #,##0.00_-;_-* "-"??_-;_-@_-</c:formatCode>
                <c:ptCount val="6"/>
                <c:pt idx="0">
                  <c:v>2024036</c:v>
                </c:pt>
                <c:pt idx="1">
                  <c:v>2525893.41</c:v>
                </c:pt>
                <c:pt idx="2">
                  <c:v>2302327.5</c:v>
                </c:pt>
                <c:pt idx="3">
                  <c:v>2448872.7000000002</c:v>
                </c:pt>
                <c:pt idx="4">
                  <c:v>2516060.75</c:v>
                </c:pt>
                <c:pt idx="5">
                  <c:v>2704048.6</c:v>
                </c:pt>
              </c:numCache>
            </c:numRef>
          </c:val>
        </c:ser>
        <c:ser>
          <c:idx val="3"/>
          <c:order val="2"/>
          <c:tx>
            <c:strRef>
              <c:f>'สินทรัพย์ หนี้สิน   รายได้'!$A$5</c:f>
              <c:strCache>
                <c:ptCount val="1"/>
                <c:pt idx="0">
                  <c:v>ทุน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numRef>
              <c:f>'สินทรัพย์ หนี้สิน   รายได้'!$B$2:$G$2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'สินทรัพย์ หนี้สิน   รายได้'!$B$5:$G$5</c:f>
              <c:numCache>
                <c:formatCode>_-* #,##0.00_-;\-* #,##0.00_-;_-* "-"??_-;_-@_-</c:formatCode>
                <c:ptCount val="6"/>
                <c:pt idx="0">
                  <c:v>2052622.62</c:v>
                </c:pt>
                <c:pt idx="1">
                  <c:v>2263235.96</c:v>
                </c:pt>
                <c:pt idx="2">
                  <c:v>2575190.15</c:v>
                </c:pt>
                <c:pt idx="3">
                  <c:v>2869019.12</c:v>
                </c:pt>
                <c:pt idx="4">
                  <c:v>3032563.39</c:v>
                </c:pt>
                <c:pt idx="5">
                  <c:v>3245994.07</c:v>
                </c:pt>
              </c:numCache>
            </c:numRef>
          </c:val>
        </c:ser>
        <c:axId val="45072384"/>
        <c:axId val="45075456"/>
      </c:barChart>
      <c:catAx>
        <c:axId val="4507238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45075456"/>
        <c:crosses val="autoZero"/>
        <c:auto val="1"/>
        <c:lblAlgn val="ctr"/>
        <c:lblOffset val="100"/>
      </c:catAx>
      <c:valAx>
        <c:axId val="45075456"/>
        <c:scaling>
          <c:orientation val="minMax"/>
        </c:scaling>
        <c:axPos val="l"/>
        <c:majorGridlines/>
        <c:numFmt formatCode="_-* #,##0.00_-;\-* #,##0.00_-;_-* &quot;-&quot;??_-;_-@_-" sourceLinked="1"/>
        <c:tickLblPos val="nextTo"/>
        <c:txPr>
          <a:bodyPr/>
          <a:lstStyle/>
          <a:p>
            <a:pPr>
              <a:defRPr sz="1400"/>
            </a:pPr>
            <a:endParaRPr lang="th-TH"/>
          </a:p>
        </c:txPr>
        <c:crossAx val="45072384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84572704086420969"/>
          <c:y val="3.9978761151448994E-2"/>
          <c:w val="0.14337552193200406"/>
          <c:h val="0.28411644977079248"/>
        </c:manualLayout>
      </c:layout>
      <c:txPr>
        <a:bodyPr/>
        <a:lstStyle/>
        <a:p>
          <a:pPr>
            <a:defRPr sz="2000"/>
          </a:pPr>
          <a:endParaRPr lang="th-TH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0.10472756615590907"/>
          <c:y val="0.16483587353554185"/>
          <c:w val="0.85601142163167365"/>
          <c:h val="0.71605162243044096"/>
        </c:manualLayout>
      </c:layout>
      <c:barChart>
        <c:barDir val="col"/>
        <c:grouping val="clustered"/>
        <c:ser>
          <c:idx val="2"/>
          <c:order val="0"/>
          <c:tx>
            <c:strRef>
              <c:f>'สินทรัพย์ หนี้สิน   รายได้'!$A$8</c:f>
              <c:strCache>
                <c:ptCount val="1"/>
                <c:pt idx="0">
                  <c:v>รายได้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Val val="1"/>
          </c:dLbls>
          <c:cat>
            <c:numRef>
              <c:f>'สินทรัพย์ หนี้สิน   รายได้'!$B$7:$G$7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'สินทรัพย์ หนี้สิน   รายได้'!$B$8:$G$8</c:f>
              <c:numCache>
                <c:formatCode>_-* #,##0.00_-;\-* #,##0.00_-;_-* "-"??_-;_-@_-</c:formatCode>
                <c:ptCount val="6"/>
                <c:pt idx="0">
                  <c:v>718803.09</c:v>
                </c:pt>
                <c:pt idx="1">
                  <c:v>657466.26</c:v>
                </c:pt>
                <c:pt idx="2">
                  <c:v>774215.01</c:v>
                </c:pt>
                <c:pt idx="3">
                  <c:v>855701.22</c:v>
                </c:pt>
                <c:pt idx="4">
                  <c:v>757455.21</c:v>
                </c:pt>
                <c:pt idx="5">
                  <c:v>871332.23</c:v>
                </c:pt>
              </c:numCache>
            </c:numRef>
          </c:val>
        </c:ser>
        <c:ser>
          <c:idx val="0"/>
          <c:order val="1"/>
          <c:tx>
            <c:strRef>
              <c:f>'สินทรัพย์ หนี้สิน   รายได้'!$A$9</c:f>
              <c:strCache>
                <c:ptCount val="1"/>
                <c:pt idx="0">
                  <c:v>รายจ่าย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Val val="1"/>
          </c:dLbls>
          <c:cat>
            <c:numRef>
              <c:f>'สินทรัพย์ หนี้สิน   รายได้'!$B$7:$G$7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'สินทรัพย์ หนี้สิน   รายได้'!$B$9:$G$9</c:f>
              <c:numCache>
                <c:formatCode>_-* #,##0.00_-;\-* #,##0.00_-;_-* "-"??_-;_-@_-</c:formatCode>
                <c:ptCount val="6"/>
                <c:pt idx="0">
                  <c:v>413661.68</c:v>
                </c:pt>
                <c:pt idx="1">
                  <c:v>447872.92</c:v>
                </c:pt>
                <c:pt idx="2">
                  <c:v>462260.82</c:v>
                </c:pt>
                <c:pt idx="3">
                  <c:v>561872.25</c:v>
                </c:pt>
                <c:pt idx="4">
                  <c:v>593910.93999999994</c:v>
                </c:pt>
                <c:pt idx="5">
                  <c:v>657901.55000000005</c:v>
                </c:pt>
              </c:numCache>
            </c:numRef>
          </c:val>
        </c:ser>
        <c:ser>
          <c:idx val="3"/>
          <c:order val="2"/>
          <c:tx>
            <c:strRef>
              <c:f>'สินทรัพย์ หนี้สิน   รายได้'!$A$10</c:f>
              <c:strCache>
                <c:ptCount val="1"/>
                <c:pt idx="0">
                  <c:v>รายได้สูงกว่ารายจ่าย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/>
                </a:pPr>
                <a:endParaRPr lang="th-TH"/>
              </a:p>
            </c:txPr>
            <c:showVal val="1"/>
          </c:dLbls>
          <c:cat>
            <c:numRef>
              <c:f>'สินทรัพย์ หนี้สิน   รายได้'!$B$7:$G$7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'สินทรัพย์ หนี้สิน   รายได้'!$B$10:$G$10</c:f>
              <c:numCache>
                <c:formatCode>_-* #,##0.00_-;\-* #,##0.00_-;_-* "-"??_-;_-@_-</c:formatCode>
                <c:ptCount val="6"/>
                <c:pt idx="0">
                  <c:v>305141.40999999997</c:v>
                </c:pt>
                <c:pt idx="1">
                  <c:v>209593.34</c:v>
                </c:pt>
                <c:pt idx="2">
                  <c:v>311954.19</c:v>
                </c:pt>
                <c:pt idx="3">
                  <c:v>293828.96999999997</c:v>
                </c:pt>
                <c:pt idx="4">
                  <c:v>163544.26999999999</c:v>
                </c:pt>
                <c:pt idx="5">
                  <c:v>213430.68</c:v>
                </c:pt>
              </c:numCache>
            </c:numRef>
          </c:val>
        </c:ser>
        <c:axId val="70568192"/>
        <c:axId val="73388416"/>
      </c:barChart>
      <c:catAx>
        <c:axId val="705681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73388416"/>
        <c:crosses val="autoZero"/>
        <c:auto val="1"/>
        <c:lblAlgn val="ctr"/>
        <c:lblOffset val="100"/>
      </c:catAx>
      <c:valAx>
        <c:axId val="73388416"/>
        <c:scaling>
          <c:orientation val="minMax"/>
        </c:scaling>
        <c:axPos val="l"/>
        <c:majorGridlines/>
        <c:numFmt formatCode="_-* #,##0.00_-;\-* #,##0.00_-;_-* &quot;-&quot;??_-;_-@_-" sourceLinked="1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70568192"/>
        <c:crosses val="autoZero"/>
        <c:crossBetween val="between"/>
        <c:dispUnits>
          <c:builtInUnit val="millions"/>
        </c:dispUnits>
      </c:valAx>
    </c:plotArea>
    <c:legend>
      <c:legendPos val="r"/>
      <c:layout>
        <c:manualLayout>
          <c:xMode val="edge"/>
          <c:yMode val="edge"/>
          <c:x val="0.23279894435476689"/>
          <c:y val="2.4988130687916832E-2"/>
          <c:w val="0.7342262532033591"/>
          <c:h val="0.17876492162921118"/>
        </c:manualLayout>
      </c:layout>
      <c:txPr>
        <a:bodyPr/>
        <a:lstStyle/>
        <a:p>
          <a:pPr>
            <a:defRPr sz="2800"/>
          </a:pPr>
          <a:endParaRPr lang="th-TH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0.1649288016886237"/>
          <c:y val="0"/>
          <c:w val="0.62760351662657621"/>
          <c:h val="0.94045137499711806"/>
        </c:manualLayout>
      </c:layout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Val val="1"/>
            <c:showLeaderLines val="1"/>
          </c:dLbls>
          <c:cat>
            <c:strRef>
              <c:f>'สินทรัพย์ หนี้สิน   รายได้'!$A$16:$A$18</c:f>
              <c:strCache>
                <c:ptCount val="3"/>
                <c:pt idx="0">
                  <c:v>สินทรัพย์</c:v>
                </c:pt>
                <c:pt idx="1">
                  <c:v>หนี้สิน</c:v>
                </c:pt>
                <c:pt idx="2">
                  <c:v>ทุน</c:v>
                </c:pt>
              </c:strCache>
            </c:strRef>
          </c:cat>
          <c:val>
            <c:numRef>
              <c:f>'สินทรัพย์ หนี้สิน   รายได้'!$B$16:$B$18</c:f>
              <c:numCache>
                <c:formatCode>_-* #,##0.00_-;\-* #,##0.00_-;_-* "-"??_-;_-@_-</c:formatCode>
                <c:ptCount val="3"/>
                <c:pt idx="0">
                  <c:v>5950042.6699999999</c:v>
                </c:pt>
                <c:pt idx="1">
                  <c:v>2704048.6</c:v>
                </c:pt>
                <c:pt idx="2">
                  <c:v>3245994.07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>
        <c:manualLayout>
          <c:layoutTarget val="inner"/>
          <c:xMode val="edge"/>
          <c:yMode val="edge"/>
          <c:x val="0.19715181434434492"/>
          <c:y val="0"/>
          <c:w val="0.70266538958271652"/>
          <c:h val="0.95292977491354702"/>
        </c:manualLayout>
      </c:layout>
      <c:pieChart>
        <c:varyColors val="1"/>
        <c:ser>
          <c:idx val="0"/>
          <c:order val="0"/>
          <c:dPt>
            <c:idx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Val val="1"/>
            <c:showLeaderLines val="1"/>
          </c:dLbls>
          <c:cat>
            <c:strRef>
              <c:f>'สินทรัพย์ หนี้สิน   รายได้'!$A$21:$A$22</c:f>
              <c:strCache>
                <c:ptCount val="2"/>
                <c:pt idx="0">
                  <c:v>รายได้</c:v>
                </c:pt>
                <c:pt idx="1">
                  <c:v>รายจ่าย</c:v>
                </c:pt>
              </c:strCache>
            </c:strRef>
          </c:cat>
          <c:val>
            <c:numRef>
              <c:f>'สินทรัพย์ หนี้สิน   รายได้'!$B$21:$B$22</c:f>
              <c:numCache>
                <c:formatCode>_-* #,##0.00_-;\-* #,##0.00_-;_-* "-"??_-;_-@_-</c:formatCode>
                <c:ptCount val="2"/>
                <c:pt idx="0">
                  <c:v>871332.23</c:v>
                </c:pt>
                <c:pt idx="1">
                  <c:v>657901.55000000005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ป1!$A$3</c:f>
              <c:strCache>
                <c:ptCount val="1"/>
                <c:pt idx="0">
                  <c:v>เข้าใหม่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ป1!$B$3:$G$3</c:f>
              <c:numCache>
                <c:formatCode>General</c:formatCode>
                <c:ptCount val="6"/>
                <c:pt idx="0">
                  <c:v>117</c:v>
                </c:pt>
                <c:pt idx="1">
                  <c:v>305</c:v>
                </c:pt>
                <c:pt idx="2">
                  <c:v>321</c:v>
                </c:pt>
                <c:pt idx="3">
                  <c:v>278</c:v>
                </c:pt>
                <c:pt idx="4">
                  <c:v>346</c:v>
                </c:pt>
                <c:pt idx="5">
                  <c:v>367</c:v>
                </c:pt>
              </c:numCache>
            </c:numRef>
          </c:val>
        </c:ser>
        <c:axId val="70612480"/>
        <c:axId val="70614016"/>
      </c:barChart>
      <c:catAx>
        <c:axId val="706124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70614016"/>
        <c:crosses val="autoZero"/>
        <c:auto val="1"/>
        <c:lblAlgn val="ctr"/>
        <c:lblOffset val="100"/>
      </c:catAx>
      <c:valAx>
        <c:axId val="70614016"/>
        <c:scaling>
          <c:orientation val="minMax"/>
        </c:scaling>
        <c:axPos val="l"/>
        <c:majorGridlines/>
        <c:numFmt formatCode="General" sourceLinked="1"/>
        <c:tickLblPos val="nextTo"/>
        <c:crossAx val="70612480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clustered"/>
        <c:ser>
          <c:idx val="3"/>
          <c:order val="0"/>
          <c:tx>
            <c:strRef>
              <c:f>ป1!$A$5</c:f>
              <c:strCache>
                <c:ptCount val="1"/>
                <c:pt idx="0">
                  <c:v>ลาออก/ให้ออก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20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ป1!$B$5:$G$5</c:f>
              <c:numCache>
                <c:formatCode>General</c:formatCode>
                <c:ptCount val="6"/>
                <c:pt idx="0">
                  <c:v>71</c:v>
                </c:pt>
                <c:pt idx="1">
                  <c:v>19</c:v>
                </c:pt>
                <c:pt idx="2">
                  <c:v>76</c:v>
                </c:pt>
                <c:pt idx="3">
                  <c:v>16</c:v>
                </c:pt>
                <c:pt idx="4">
                  <c:v>37</c:v>
                </c:pt>
                <c:pt idx="5">
                  <c:v>33</c:v>
                </c:pt>
              </c:numCache>
            </c:numRef>
          </c:val>
        </c:ser>
        <c:axId val="73276032"/>
        <c:axId val="73302400"/>
      </c:barChart>
      <c:catAx>
        <c:axId val="73276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73302400"/>
        <c:crosses val="autoZero"/>
        <c:auto val="1"/>
        <c:lblAlgn val="ctr"/>
        <c:lblOffset val="100"/>
      </c:catAx>
      <c:valAx>
        <c:axId val="733024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7327603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ป1!$A$4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ป1!$B$4:$G$4</c:f>
              <c:numCache>
                <c:formatCode>General</c:formatCode>
                <c:ptCount val="6"/>
                <c:pt idx="0">
                  <c:v>14</c:v>
                </c:pt>
                <c:pt idx="1">
                  <c:v>7</c:v>
                </c:pt>
                <c:pt idx="2">
                  <c:v>13</c:v>
                </c:pt>
                <c:pt idx="3">
                  <c:v>15</c:v>
                </c:pt>
                <c:pt idx="4">
                  <c:v>8</c:v>
                </c:pt>
                <c:pt idx="5">
                  <c:v>12</c:v>
                </c:pt>
              </c:numCache>
            </c:numRef>
          </c:val>
        </c:ser>
        <c:axId val="73318400"/>
        <c:axId val="73319936"/>
      </c:barChart>
      <c:catAx>
        <c:axId val="733184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400"/>
            </a:pPr>
            <a:endParaRPr lang="th-TH"/>
          </a:p>
        </c:txPr>
        <c:crossAx val="73319936"/>
        <c:crosses val="autoZero"/>
        <c:auto val="1"/>
        <c:lblAlgn val="ctr"/>
        <c:lblOffset val="100"/>
      </c:catAx>
      <c:valAx>
        <c:axId val="73319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73318400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col"/>
        <c:grouping val="clustered"/>
        <c:ser>
          <c:idx val="4"/>
          <c:order val="0"/>
          <c:tx>
            <c:strRef>
              <c:f>ป1!$A$6</c:f>
              <c:strCache>
                <c:ptCount val="1"/>
                <c:pt idx="0">
                  <c:v>คงเหลือ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Val val="1"/>
          </c:dLbls>
          <c:cat>
            <c:numRef>
              <c:f>ป1!$B$2:$G$2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ป1!$B$6:$G$6</c:f>
              <c:numCache>
                <c:formatCode>General</c:formatCode>
                <c:ptCount val="6"/>
                <c:pt idx="0">
                  <c:v>2795</c:v>
                </c:pt>
                <c:pt idx="1">
                  <c:v>3074</c:v>
                </c:pt>
                <c:pt idx="2">
                  <c:v>3306</c:v>
                </c:pt>
                <c:pt idx="3">
                  <c:v>3569</c:v>
                </c:pt>
                <c:pt idx="4">
                  <c:v>3870</c:v>
                </c:pt>
                <c:pt idx="5">
                  <c:v>4192</c:v>
                </c:pt>
              </c:numCache>
            </c:numRef>
          </c:val>
        </c:ser>
        <c:axId val="73417856"/>
        <c:axId val="73419392"/>
      </c:barChart>
      <c:catAx>
        <c:axId val="7341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73419392"/>
        <c:crosses val="autoZero"/>
        <c:auto val="1"/>
        <c:lblAlgn val="ctr"/>
        <c:lblOffset val="100"/>
      </c:catAx>
      <c:valAx>
        <c:axId val="7341939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73417856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plotArea>
      <c:layout/>
      <c:barChart>
        <c:barDir val="col"/>
        <c:grouping val="clustered"/>
        <c:ser>
          <c:idx val="1"/>
          <c:order val="0"/>
          <c:tx>
            <c:strRef>
              <c:f>ป1!$A$12</c:f>
              <c:strCache>
                <c:ptCount val="1"/>
                <c:pt idx="0">
                  <c:v>เข้าใหม่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ป1!$B$12:$G$12</c:f>
              <c:numCache>
                <c:formatCode>General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28</c:v>
                </c:pt>
                <c:pt idx="3">
                  <c:v>10</c:v>
                </c:pt>
                <c:pt idx="4">
                  <c:v>27</c:v>
                </c:pt>
                <c:pt idx="5">
                  <c:v>30</c:v>
                </c:pt>
              </c:numCache>
            </c:numRef>
          </c:val>
        </c:ser>
        <c:ser>
          <c:idx val="3"/>
          <c:order val="1"/>
          <c:tx>
            <c:strRef>
              <c:f>ป1!$A$14</c:f>
              <c:strCache>
                <c:ptCount val="1"/>
                <c:pt idx="0">
                  <c:v>ลาออก/ให้ออก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ป1!$B$14:$G$14</c:f>
              <c:numCache>
                <c:formatCode>General</c:formatCode>
                <c:ptCount val="6"/>
                <c:pt idx="0">
                  <c:v>39</c:v>
                </c:pt>
                <c:pt idx="1">
                  <c:v>16</c:v>
                </c:pt>
                <c:pt idx="2">
                  <c:v>18</c:v>
                </c:pt>
                <c:pt idx="3">
                  <c:v>19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ป1!$A$13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200"/>
                </a:pPr>
                <a:endParaRPr lang="th-TH"/>
              </a:p>
            </c:txPr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ป1!$B$13:$G$13</c:f>
              <c:numCache>
                <c:formatCode>General</c:formatCode>
                <c:ptCount val="6"/>
                <c:pt idx="0">
                  <c:v>49</c:v>
                </c:pt>
                <c:pt idx="1">
                  <c:v>42</c:v>
                </c:pt>
                <c:pt idx="2">
                  <c:v>42</c:v>
                </c:pt>
                <c:pt idx="3">
                  <c:v>54</c:v>
                </c:pt>
                <c:pt idx="4">
                  <c:v>33</c:v>
                </c:pt>
                <c:pt idx="5">
                  <c:v>53</c:v>
                </c:pt>
              </c:numCache>
            </c:numRef>
          </c:val>
        </c:ser>
        <c:ser>
          <c:idx val="4"/>
          <c:order val="3"/>
          <c:tx>
            <c:strRef>
              <c:f>ป1!$A$15</c:f>
              <c:strCache>
                <c:ptCount val="1"/>
                <c:pt idx="0">
                  <c:v>คงเหลือ 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ป1!$B$15:$G$15</c:f>
              <c:numCache>
                <c:formatCode>General</c:formatCode>
                <c:ptCount val="6"/>
                <c:pt idx="0">
                  <c:v>1184</c:v>
                </c:pt>
                <c:pt idx="1">
                  <c:v>1152</c:v>
                </c:pt>
                <c:pt idx="2">
                  <c:v>1120</c:v>
                </c:pt>
                <c:pt idx="3">
                  <c:v>1057</c:v>
                </c:pt>
                <c:pt idx="4">
                  <c:v>1041</c:v>
                </c:pt>
                <c:pt idx="5">
                  <c:v>1017</c:v>
                </c:pt>
              </c:numCache>
            </c:numRef>
          </c:val>
        </c:ser>
        <c:axId val="73500544"/>
        <c:axId val="73502080"/>
      </c:barChart>
      <c:catAx>
        <c:axId val="735005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73502080"/>
        <c:crosses val="autoZero"/>
        <c:auto val="1"/>
        <c:lblAlgn val="ctr"/>
        <c:lblOffset val="100"/>
      </c:catAx>
      <c:valAx>
        <c:axId val="735020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th-TH"/>
          </a:p>
        </c:txPr>
        <c:crossAx val="735005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th-TH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h-TH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ป1!$A$12</c:f>
              <c:strCache>
                <c:ptCount val="1"/>
                <c:pt idx="0">
                  <c:v>เข้าใหม่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ป1!$B$12:$G$12</c:f>
              <c:numCache>
                <c:formatCode>General</c:formatCode>
                <c:ptCount val="6"/>
                <c:pt idx="0">
                  <c:v>25</c:v>
                </c:pt>
                <c:pt idx="1">
                  <c:v>26</c:v>
                </c:pt>
                <c:pt idx="2">
                  <c:v>28</c:v>
                </c:pt>
                <c:pt idx="3">
                  <c:v>10</c:v>
                </c:pt>
                <c:pt idx="4">
                  <c:v>27</c:v>
                </c:pt>
                <c:pt idx="5">
                  <c:v>30</c:v>
                </c:pt>
              </c:numCache>
            </c:numRef>
          </c:val>
        </c:ser>
        <c:axId val="73518464"/>
        <c:axId val="73335936"/>
      </c:barChart>
      <c:catAx>
        <c:axId val="7351846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73335936"/>
        <c:crosses val="autoZero"/>
        <c:auto val="1"/>
        <c:lblAlgn val="ctr"/>
        <c:lblOffset val="100"/>
      </c:catAx>
      <c:valAx>
        <c:axId val="7333593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73518464"/>
        <c:crosses val="autoZero"/>
        <c:crossBetween val="between"/>
      </c:valAx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clustered"/>
        <c:ser>
          <c:idx val="3"/>
          <c:order val="0"/>
          <c:tx>
            <c:strRef>
              <c:f>ป1!$A$14</c:f>
              <c:strCache>
                <c:ptCount val="1"/>
                <c:pt idx="0">
                  <c:v>ลาออก/ให้ออก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ป1!$B$14:$G$14</c:f>
              <c:numCache>
                <c:formatCode>General</c:formatCode>
                <c:ptCount val="6"/>
                <c:pt idx="0">
                  <c:v>39</c:v>
                </c:pt>
                <c:pt idx="1">
                  <c:v>16</c:v>
                </c:pt>
                <c:pt idx="2">
                  <c:v>18</c:v>
                </c:pt>
                <c:pt idx="3">
                  <c:v>19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</c:ser>
        <c:axId val="73364224"/>
        <c:axId val="73365760"/>
      </c:barChart>
      <c:catAx>
        <c:axId val="733642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73365760"/>
        <c:crosses val="autoZero"/>
        <c:auto val="1"/>
        <c:lblAlgn val="ctr"/>
        <c:lblOffset val="100"/>
      </c:catAx>
      <c:valAx>
        <c:axId val="73365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73364224"/>
        <c:crosses val="autoZero"/>
        <c:crossBetween val="between"/>
      </c:valAx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h-TH"/>
  <c:chart>
    <c:autoTitleDeleted val="1"/>
    <c:plotArea>
      <c:layout/>
      <c:barChart>
        <c:barDir val="col"/>
        <c:grouping val="clustered"/>
        <c:ser>
          <c:idx val="2"/>
          <c:order val="0"/>
          <c:tx>
            <c:strRef>
              <c:f>ป1!$A$13</c:f>
              <c:strCache>
                <c:ptCount val="1"/>
                <c:pt idx="0">
                  <c:v>เสียชีวิต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Val val="1"/>
          </c:dLbls>
          <c:cat>
            <c:numRef>
              <c:f>ป1!$B$11:$G$11</c:f>
              <c:numCache>
                <c:formatCode>General</c:formatCode>
                <c:ptCount val="6"/>
                <c:pt idx="0">
                  <c:v>2555</c:v>
                </c:pt>
                <c:pt idx="1">
                  <c:v>2556</c:v>
                </c:pt>
                <c:pt idx="2">
                  <c:v>2557</c:v>
                </c:pt>
                <c:pt idx="3">
                  <c:v>2558</c:v>
                </c:pt>
                <c:pt idx="4">
                  <c:v>2559</c:v>
                </c:pt>
                <c:pt idx="5">
                  <c:v>2560</c:v>
                </c:pt>
              </c:numCache>
            </c:numRef>
          </c:cat>
          <c:val>
            <c:numRef>
              <c:f>ป1!$B$13:$G$13</c:f>
              <c:numCache>
                <c:formatCode>General</c:formatCode>
                <c:ptCount val="6"/>
                <c:pt idx="0">
                  <c:v>49</c:v>
                </c:pt>
                <c:pt idx="1">
                  <c:v>42</c:v>
                </c:pt>
                <c:pt idx="2">
                  <c:v>42</c:v>
                </c:pt>
                <c:pt idx="3">
                  <c:v>54</c:v>
                </c:pt>
                <c:pt idx="4">
                  <c:v>33</c:v>
                </c:pt>
                <c:pt idx="5">
                  <c:v>53</c:v>
                </c:pt>
              </c:numCache>
            </c:numRef>
          </c:val>
        </c:ser>
        <c:axId val="73602944"/>
        <c:axId val="73604480"/>
      </c:barChart>
      <c:catAx>
        <c:axId val="7360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th-TH"/>
          </a:p>
        </c:txPr>
        <c:crossAx val="73604480"/>
        <c:crosses val="autoZero"/>
        <c:auto val="1"/>
        <c:lblAlgn val="ctr"/>
        <c:lblOffset val="100"/>
      </c:catAx>
      <c:valAx>
        <c:axId val="736044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th-TH"/>
          </a:p>
        </c:txPr>
        <c:crossAx val="73602944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288C2-579C-4888-99B6-819A0927C0DD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0CFFF-2BE8-45A8-9886-18488E82C16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8436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366" fontAlgn="base">
              <a:spcBef>
                <a:spcPct val="0"/>
              </a:spcBef>
              <a:spcAft>
                <a:spcPct val="0"/>
              </a:spcAft>
            </a:pPr>
            <a:fld id="{5DD8F9CD-3940-428E-B37C-A4F66B357C18}" type="slidenum">
              <a:rPr lang="en-US">
                <a:cs typeface="Arial" charset="0"/>
              </a:rPr>
              <a:pPr defTabSz="927366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th-TH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19460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366" fontAlgn="base">
              <a:spcBef>
                <a:spcPct val="0"/>
              </a:spcBef>
              <a:spcAft>
                <a:spcPct val="0"/>
              </a:spcAft>
            </a:pPr>
            <a:fld id="{DF8D5A0E-22BE-4949-99BC-E2938FCB5B0E}" type="slidenum">
              <a:rPr lang="en-US">
                <a:cs typeface="Arial" charset="0"/>
              </a:rPr>
              <a:pPr defTabSz="927366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th-TH" dirty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h-TH" smtClean="0"/>
          </a:p>
        </p:txBody>
      </p:sp>
      <p:sp>
        <p:nvSpPr>
          <p:cNvPr id="20484" name="ตัวแทน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7366" fontAlgn="base">
              <a:spcBef>
                <a:spcPct val="0"/>
              </a:spcBef>
              <a:spcAft>
                <a:spcPct val="0"/>
              </a:spcAft>
            </a:pPr>
            <a:fld id="{3A649982-2E94-40B6-AE12-2B3949EF7C5E}" type="slidenum">
              <a:rPr lang="en-US">
                <a:cs typeface="Arial" charset="0"/>
              </a:rPr>
              <a:pPr defTabSz="927366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th-TH" dirty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9CE0C-2887-41AF-AACD-ACC4105344D3}" type="datetimeFigureOut">
              <a:rPr lang="th-TH" smtClean="0"/>
              <a:pPr/>
              <a:t>09/03/61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AD8DF-F2EC-4892-9E86-3586F95D197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9"/>
          <p:cNvGrpSpPr>
            <a:grpSpLocks/>
          </p:cNvGrpSpPr>
          <p:nvPr/>
        </p:nvGrpSpPr>
        <p:grpSpPr bwMode="auto">
          <a:xfrm>
            <a:off x="2500298" y="3143248"/>
            <a:ext cx="4365625" cy="2428875"/>
            <a:chOff x="5866840" y="357166"/>
            <a:chExt cx="3436952" cy="2428892"/>
          </a:xfrm>
        </p:grpSpPr>
        <p:pic>
          <p:nvPicPr>
            <p:cNvPr id="7" name="Picture 4" descr="D:\My Pictures\svg\Family icon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17" y="357166"/>
              <a:ext cx="1285884" cy="100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 descr="D:\My Pictures\svg\hand_Care Hand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866840" y="469896"/>
              <a:ext cx="3436952" cy="231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Text Box 9"/>
          <p:cNvSpPr txBox="1">
            <a:spLocks noChangeArrowheads="1"/>
          </p:cNvSpPr>
          <p:nvPr/>
        </p:nvSpPr>
        <p:spPr bwMode="auto">
          <a:xfrm>
            <a:off x="250825" y="4533323"/>
            <a:ext cx="87137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สมาคมฌาปนกิจสงเคราะห์</a:t>
            </a:r>
            <a:endParaRPr lang="th-TH" sz="5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สมาชิกสหกรณ์ออมทรัพย์สาธารณสุขจังหวัดอุดรธานี  </a:t>
            </a: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itchFamily="18" charset="-34"/>
              </a:rPr>
              <a:t>จำกัด</a:t>
            </a:r>
            <a:endParaRPr lang="th-TH" sz="4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รูปภาพ 4" descr="อาคารใหม่ สวยแล้ว-600p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57166"/>
            <a:ext cx="4143383" cy="266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8" descr="D:\My Documents\My Pictures\โลโก้\โลโก้ ฌกส สี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71480"/>
            <a:ext cx="2643188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1</a:t>
            </a:fld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จำนวนสมาชิก  ประเภทที่ 1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001024" y="471488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ปีบัญชี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92867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57214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u="sng" dirty="0" smtClean="0">
                <a:latin typeface="AngsanaUPC" pitchFamily="18" charset="-34"/>
                <a:cs typeface="AngsanaUPC" pitchFamily="18" charset="-34"/>
              </a:rPr>
              <a:t>ประเภทที่  1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   หมายถึง    สมาชิกสหกรณ์ออมทรัพย์สาธารณสุขจังหวัดอุดรธานี จำกัด หรือ คู่สมรสตามกฎหมาย  หรือบุตรของสมาชิก หรือ พนักงานสมาคม  หรือคู่สมรสตามกฎหมายพนักงานสมาคม  มีอายุในวันสมัครไม่เกิน 60  ปีบริบูรณ์  ยกเว้น  บุตรของสมาชิกต้องมีอายุไม่เกิน  35  ปี</a:t>
            </a:r>
            <a:endParaRPr lang="th-TH" sz="2000" dirty="0"/>
          </a:p>
        </p:txBody>
      </p:sp>
      <p:graphicFrame>
        <p:nvGraphicFramePr>
          <p:cNvPr id="10" name="แผนภูมิ 9"/>
          <p:cNvGraphicFramePr/>
          <p:nvPr/>
        </p:nvGraphicFramePr>
        <p:xfrm>
          <a:off x="204787" y="1328737"/>
          <a:ext cx="87344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เข้าใหม่ ประเภทที่ 1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04787" y="1328737"/>
          <a:ext cx="87344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5072074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78579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ลาออก/ให้ออก ประเภทที่ 1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04787" y="1328737"/>
          <a:ext cx="87344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5039037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85723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เสียชีวิต ประเภทที่ 1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14282" y="1643050"/>
          <a:ext cx="87344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5039037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14298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คงเหลือ ประเภทที่ 1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04787" y="1328737"/>
          <a:ext cx="8734425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5039037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78579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Oval 2"/>
          <p:cNvSpPr>
            <a:spLocks noChangeArrowheads="1"/>
          </p:cNvSpPr>
          <p:nvPr/>
        </p:nvSpPr>
        <p:spPr bwMode="auto">
          <a:xfrm>
            <a:off x="2733675" y="5149850"/>
            <a:ext cx="3960813" cy="576263"/>
          </a:xfrm>
          <a:prstGeom prst="ellipse">
            <a:avLst/>
          </a:prstGeom>
          <a:solidFill>
            <a:srgbClr val="F6F4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68" name="Oval 3"/>
          <p:cNvSpPr>
            <a:spLocks noChangeArrowheads="1"/>
          </p:cNvSpPr>
          <p:nvPr/>
        </p:nvSpPr>
        <p:spPr bwMode="auto">
          <a:xfrm>
            <a:off x="2286000" y="52388"/>
            <a:ext cx="4572000" cy="194785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pPr algn="ctr"/>
            <a:endParaRPr lang="th-TH" sz="3800" b="1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2714625" y="2309813"/>
            <a:ext cx="3754438" cy="11398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/>
            <a:r>
              <a:rPr lang="en-US" sz="4200" b="1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200" b="1">
                <a:latin typeface="Angsana New" pitchFamily="18" charset="-34"/>
                <a:cs typeface="Angsana New" pitchFamily="18" charset="-34"/>
              </a:rPr>
            </a:br>
            <a:r>
              <a:rPr lang="th-TH" sz="3100" b="1">
                <a:latin typeface="Angsana New" pitchFamily="18" charset="-34"/>
                <a:cs typeface="Angsana New" pitchFamily="18" charset="-34"/>
              </a:rPr>
              <a:t>ช่วยเหลือศพละ </a:t>
            </a:r>
            <a:r>
              <a:rPr lang="en-US" sz="3100" b="1">
                <a:latin typeface="Angsana New" pitchFamily="18" charset="-34"/>
                <a:cs typeface="Angsana New" pitchFamily="18" charset="-34"/>
              </a:rPr>
              <a:t>50 </a:t>
            </a:r>
            <a:r>
              <a:rPr lang="th-TH" sz="3100" b="1">
                <a:latin typeface="Angsana New" pitchFamily="18" charset="-34"/>
                <a:cs typeface="Angsana New" pitchFamily="18" charset="-34"/>
              </a:rPr>
              <a:t> บาท</a:t>
            </a:r>
            <a:endParaRPr lang="en-US" sz="3100" b="1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70" name="Picture 5" descr="people3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05138" y="3968750"/>
            <a:ext cx="1727200" cy="1030288"/>
          </a:xfrm>
        </p:spPr>
      </p:pic>
      <p:sp>
        <p:nvSpPr>
          <p:cNvPr id="11271" name="AutoShape 6"/>
          <p:cNvSpPr>
            <a:spLocks noChangeArrowheads="1"/>
          </p:cNvSpPr>
          <p:nvPr/>
        </p:nvSpPr>
        <p:spPr bwMode="auto">
          <a:xfrm rot="-5400000">
            <a:off x="4375150" y="3457575"/>
            <a:ext cx="647700" cy="755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7" tIns="45713" rIns="91427" bIns="45713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2830513" y="5191125"/>
            <a:ext cx="3673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สมาชิกรวมกัน </a:t>
            </a:r>
            <a:r>
              <a:rPr lang="en-US" sz="2600" b="1" dirty="0" smtClean="0">
                <a:solidFill>
                  <a:srgbClr val="0000CC"/>
                </a:solidFill>
                <a:latin typeface="Angsana New" pitchFamily="18" charset="-34"/>
              </a:rPr>
              <a:t>4,026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2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73" name="Picture 8" descr="people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3884613"/>
            <a:ext cx="17272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AutoShape 9"/>
          <p:cNvSpPr>
            <a:spLocks noChangeArrowheads="1"/>
          </p:cNvSpPr>
          <p:nvPr/>
        </p:nvSpPr>
        <p:spPr bwMode="auto">
          <a:xfrm rot="-5400000">
            <a:off x="4443413" y="1836730"/>
            <a:ext cx="287337" cy="611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125413" y="5945188"/>
            <a:ext cx="901858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pPr algn="ctr"/>
            <a:r>
              <a:rPr lang="th-TH" sz="2600" b="1" u="sng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ตัวอย่าง...การคำนวณ</a:t>
            </a:r>
            <a:r>
              <a:rPr lang="th-TH" sz="2500" b="1" u="sng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เงินสงเคราะห์</a:t>
            </a:r>
            <a:endParaRPr lang="th-TH" sz="2600" b="1" u="sng">
              <a:solidFill>
                <a:srgbClr val="2850FC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500" b="1" u="sng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สมาคมฌาปนกิจสงเคราะห์สมาชิกสหกรณ์ออมทรัพย์สาธารณสุขจังหวัดอุดรธานี จำกัด</a:t>
            </a:r>
            <a:endParaRPr lang="th-TH" sz="2500" u="sng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2862263" y="1227122"/>
            <a:ext cx="3424249" cy="511175"/>
          </a:xfrm>
          <a:prstGeom prst="rect">
            <a:avLst/>
          </a:prstGeom>
          <a:solidFill>
            <a:srgbClr val="F6F4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/>
            <a:r>
              <a:rPr lang="th-TH" sz="2600" b="1" dirty="0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en-US" sz="2600" b="1" dirty="0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2600" b="1" dirty="0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เงินช่วยเหลือศพละ</a:t>
            </a:r>
            <a:endParaRPr lang="en-US" sz="2600" b="1" dirty="0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277" name="Rectangle 14"/>
          <p:cNvSpPr>
            <a:spLocks noChangeArrowheads="1"/>
          </p:cNvSpPr>
          <p:nvPr/>
        </p:nvSpPr>
        <p:spPr bwMode="auto">
          <a:xfrm>
            <a:off x="3425833" y="71414"/>
            <a:ext cx="2360613" cy="122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3902" tIns="11951" rIns="23902" bIns="11951">
            <a:spAutoFit/>
          </a:bodyPr>
          <a:lstStyle/>
          <a:p>
            <a:pPr algn="ctr"/>
            <a:r>
              <a:rPr lang="th-TH" sz="2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เงินสงเคราะห์</a:t>
            </a:r>
            <a:r>
              <a:rPr lang="th-TH" sz="2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ครอบครัว</a:t>
            </a:r>
          </a:p>
          <a:p>
            <a:pPr algn="ctr"/>
            <a:r>
              <a:rPr lang="th-TH" sz="2600" b="1" dirty="0" smtClean="0">
                <a:solidFill>
                  <a:srgbClr val="0000CC"/>
                </a:solidFill>
                <a:latin typeface="Angsana New" pitchFamily="18" charset="-34"/>
              </a:rPr>
              <a:t>สมาชิกประเภท1</a:t>
            </a:r>
            <a:endParaRPr lang="th-TH" sz="2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2600" b="1" dirty="0" smtClean="0">
                <a:solidFill>
                  <a:srgbClr val="8A0000"/>
                </a:solidFill>
                <a:latin typeface="Angsana New" pitchFamily="18" charset="-34"/>
              </a:rPr>
              <a:t>201,300.00 </a:t>
            </a:r>
            <a:r>
              <a:rPr lang="th-TH" sz="2600" b="1" dirty="0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  <a:endParaRPr lang="en-US" sz="2600" b="1" dirty="0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1278" name="Picture 10" descr="swreat08-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2433638"/>
            <a:ext cx="9096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4" descr="https://encrypted-tbn0.gstatic.com/images?q=tbn:ANd9GcSTlpl3LAPQq0uONoUV7ogKxfNrDsx16yvEJowsVT1RR6cLyuH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 l="23505" r="22437"/>
          <a:stretch>
            <a:fillRect/>
          </a:stretch>
        </p:blipFill>
        <p:spPr bwMode="auto">
          <a:xfrm>
            <a:off x="1000125" y="928688"/>
            <a:ext cx="16430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684463" y="1571629"/>
            <a:ext cx="1717675" cy="2428875"/>
            <a:chOff x="1691" y="893"/>
            <a:chExt cx="1082" cy="1530"/>
          </a:xfrm>
        </p:grpSpPr>
        <p:sp>
          <p:nvSpPr>
            <p:cNvPr id="11282" name="AutoShape 2"/>
            <p:cNvSpPr>
              <a:spLocks noChangeAspect="1" noChangeArrowheads="1" noTextEdit="1"/>
            </p:cNvSpPr>
            <p:nvPr/>
          </p:nvSpPr>
          <p:spPr bwMode="auto">
            <a:xfrm>
              <a:off x="1691" y="893"/>
              <a:ext cx="1082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4"/>
            <p:cNvSpPr>
              <a:spLocks/>
            </p:cNvSpPr>
            <p:nvPr/>
          </p:nvSpPr>
          <p:spPr bwMode="auto">
            <a:xfrm>
              <a:off x="1819" y="1163"/>
              <a:ext cx="665" cy="623"/>
            </a:xfrm>
            <a:custGeom>
              <a:avLst/>
              <a:gdLst>
                <a:gd name="T0" fmla="*/ 1283 w 6651"/>
                <a:gd name="T1" fmla="*/ 1556 h 6228"/>
                <a:gd name="T2" fmla="*/ 1285 w 6651"/>
                <a:gd name="T3" fmla="*/ 1458 h 6228"/>
                <a:gd name="T4" fmla="*/ 982 w 6651"/>
                <a:gd name="T5" fmla="*/ 1306 h 6228"/>
                <a:gd name="T6" fmla="*/ 792 w 6651"/>
                <a:gd name="T7" fmla="*/ 1102 h 6228"/>
                <a:gd name="T8" fmla="*/ 785 w 6651"/>
                <a:gd name="T9" fmla="*/ 875 h 6228"/>
                <a:gd name="T10" fmla="*/ 1046 w 6651"/>
                <a:gd name="T11" fmla="*/ 615 h 6228"/>
                <a:gd name="T12" fmla="*/ 1310 w 6651"/>
                <a:gd name="T13" fmla="*/ 606 h 6228"/>
                <a:gd name="T14" fmla="*/ 1592 w 6651"/>
                <a:gd name="T15" fmla="*/ 758 h 6228"/>
                <a:gd name="T16" fmla="*/ 1838 w 6651"/>
                <a:gd name="T17" fmla="*/ 1082 h 6228"/>
                <a:gd name="T18" fmla="*/ 2035 w 6651"/>
                <a:gd name="T19" fmla="*/ 1292 h 6228"/>
                <a:gd name="T20" fmla="*/ 2841 w 6651"/>
                <a:gd name="T21" fmla="*/ 1023 h 6228"/>
                <a:gd name="T22" fmla="*/ 2921 w 6651"/>
                <a:gd name="T23" fmla="*/ 902 h 6228"/>
                <a:gd name="T24" fmla="*/ 2220 w 6651"/>
                <a:gd name="T25" fmla="*/ 330 h 6228"/>
                <a:gd name="T26" fmla="*/ 2156 w 6651"/>
                <a:gd name="T27" fmla="*/ 151 h 6228"/>
                <a:gd name="T28" fmla="*/ 2234 w 6651"/>
                <a:gd name="T29" fmla="*/ 34 h 6228"/>
                <a:gd name="T30" fmla="*/ 2418 w 6651"/>
                <a:gd name="T31" fmla="*/ 1 h 6228"/>
                <a:gd name="T32" fmla="*/ 2643 w 6651"/>
                <a:gd name="T33" fmla="*/ 61 h 6228"/>
                <a:gd name="T34" fmla="*/ 3723 w 6651"/>
                <a:gd name="T35" fmla="*/ 981 h 6228"/>
                <a:gd name="T36" fmla="*/ 3708 w 6651"/>
                <a:gd name="T37" fmla="*/ 1116 h 6228"/>
                <a:gd name="T38" fmla="*/ 3463 w 6651"/>
                <a:gd name="T39" fmla="*/ 1327 h 6228"/>
                <a:gd name="T40" fmla="*/ 2930 w 6651"/>
                <a:gd name="T41" fmla="*/ 1615 h 6228"/>
                <a:gd name="T42" fmla="*/ 2975 w 6651"/>
                <a:gd name="T43" fmla="*/ 1773 h 6228"/>
                <a:gd name="T44" fmla="*/ 5256 w 6651"/>
                <a:gd name="T45" fmla="*/ 2937 h 6228"/>
                <a:gd name="T46" fmla="*/ 5548 w 6651"/>
                <a:gd name="T47" fmla="*/ 3051 h 6228"/>
                <a:gd name="T48" fmla="*/ 5902 w 6651"/>
                <a:gd name="T49" fmla="*/ 4045 h 6228"/>
                <a:gd name="T50" fmla="*/ 6051 w 6651"/>
                <a:gd name="T51" fmla="*/ 4239 h 6228"/>
                <a:gd name="T52" fmla="*/ 6605 w 6651"/>
                <a:gd name="T53" fmla="*/ 4551 h 6228"/>
                <a:gd name="T54" fmla="*/ 6651 w 6651"/>
                <a:gd name="T55" fmla="*/ 4677 h 6228"/>
                <a:gd name="T56" fmla="*/ 6573 w 6651"/>
                <a:gd name="T57" fmla="*/ 4852 h 6228"/>
                <a:gd name="T58" fmla="*/ 6250 w 6651"/>
                <a:gd name="T59" fmla="*/ 4836 h 6228"/>
                <a:gd name="T60" fmla="*/ 5699 w 6651"/>
                <a:gd name="T61" fmla="*/ 4698 h 6228"/>
                <a:gd name="T62" fmla="*/ 5572 w 6651"/>
                <a:gd name="T63" fmla="*/ 4537 h 6228"/>
                <a:gd name="T64" fmla="*/ 4779 w 6651"/>
                <a:gd name="T65" fmla="*/ 4375 h 6228"/>
                <a:gd name="T66" fmla="*/ 5097 w 6651"/>
                <a:gd name="T67" fmla="*/ 4613 h 6228"/>
                <a:gd name="T68" fmla="*/ 6120 w 6651"/>
                <a:gd name="T69" fmla="*/ 5009 h 6228"/>
                <a:gd name="T70" fmla="*/ 6471 w 6651"/>
                <a:gd name="T71" fmla="*/ 5166 h 6228"/>
                <a:gd name="T72" fmla="*/ 6543 w 6651"/>
                <a:gd name="T73" fmla="*/ 5382 h 6228"/>
                <a:gd name="T74" fmla="*/ 6547 w 6651"/>
                <a:gd name="T75" fmla="*/ 6052 h 6228"/>
                <a:gd name="T76" fmla="*/ 6383 w 6651"/>
                <a:gd name="T77" fmla="*/ 6223 h 6228"/>
                <a:gd name="T78" fmla="*/ 6197 w 6651"/>
                <a:gd name="T79" fmla="*/ 6161 h 6228"/>
                <a:gd name="T80" fmla="*/ 5987 w 6651"/>
                <a:gd name="T81" fmla="*/ 5668 h 6228"/>
                <a:gd name="T82" fmla="*/ 5710 w 6651"/>
                <a:gd name="T83" fmla="*/ 5362 h 6228"/>
                <a:gd name="T84" fmla="*/ 4531 w 6651"/>
                <a:gd name="T85" fmla="*/ 5033 h 6228"/>
                <a:gd name="T86" fmla="*/ 4353 w 6651"/>
                <a:gd name="T87" fmla="*/ 4913 h 6228"/>
                <a:gd name="T88" fmla="*/ 1610 w 6651"/>
                <a:gd name="T89" fmla="*/ 2301 h 6228"/>
                <a:gd name="T90" fmla="*/ 1463 w 6651"/>
                <a:gd name="T91" fmla="*/ 2236 h 6228"/>
                <a:gd name="T92" fmla="*/ 1253 w 6651"/>
                <a:gd name="T93" fmla="*/ 2300 h 6228"/>
                <a:gd name="T94" fmla="*/ 834 w 6651"/>
                <a:gd name="T95" fmla="*/ 2602 h 6228"/>
                <a:gd name="T96" fmla="*/ 810 w 6651"/>
                <a:gd name="T97" fmla="*/ 2720 h 6228"/>
                <a:gd name="T98" fmla="*/ 1213 w 6651"/>
                <a:gd name="T99" fmla="*/ 3470 h 6228"/>
                <a:gd name="T100" fmla="*/ 1243 w 6651"/>
                <a:gd name="T101" fmla="*/ 3720 h 6228"/>
                <a:gd name="T102" fmla="*/ 1112 w 6651"/>
                <a:gd name="T103" fmla="*/ 3860 h 6228"/>
                <a:gd name="T104" fmla="*/ 910 w 6651"/>
                <a:gd name="T105" fmla="*/ 3856 h 6228"/>
                <a:gd name="T106" fmla="*/ 746 w 6651"/>
                <a:gd name="T107" fmla="*/ 3702 h 6228"/>
                <a:gd name="T108" fmla="*/ 26 w 6651"/>
                <a:gd name="T109" fmla="*/ 2494 h 6228"/>
                <a:gd name="T110" fmla="*/ 37 w 6651"/>
                <a:gd name="T111" fmla="*/ 2248 h 6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51"/>
                <a:gd name="T169" fmla="*/ 0 h 6228"/>
                <a:gd name="T170" fmla="*/ 6651 w 6651"/>
                <a:gd name="T171" fmla="*/ 6228 h 6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51" h="6228">
                  <a:moveTo>
                    <a:pt x="1155" y="1633"/>
                  </a:moveTo>
                  <a:lnTo>
                    <a:pt x="1191" y="1617"/>
                  </a:lnTo>
                  <a:lnTo>
                    <a:pt x="1246" y="1585"/>
                  </a:lnTo>
                  <a:lnTo>
                    <a:pt x="1283" y="1556"/>
                  </a:lnTo>
                  <a:lnTo>
                    <a:pt x="1304" y="1529"/>
                  </a:lnTo>
                  <a:lnTo>
                    <a:pt x="1310" y="1504"/>
                  </a:lnTo>
                  <a:lnTo>
                    <a:pt x="1302" y="1480"/>
                  </a:lnTo>
                  <a:lnTo>
                    <a:pt x="1285" y="1458"/>
                  </a:lnTo>
                  <a:lnTo>
                    <a:pt x="1257" y="1437"/>
                  </a:lnTo>
                  <a:lnTo>
                    <a:pt x="1167" y="1389"/>
                  </a:lnTo>
                  <a:lnTo>
                    <a:pt x="1045" y="1339"/>
                  </a:lnTo>
                  <a:lnTo>
                    <a:pt x="982" y="1306"/>
                  </a:lnTo>
                  <a:lnTo>
                    <a:pt x="965" y="1290"/>
                  </a:lnTo>
                  <a:lnTo>
                    <a:pt x="829" y="1170"/>
                  </a:lnTo>
                  <a:lnTo>
                    <a:pt x="814" y="1149"/>
                  </a:lnTo>
                  <a:lnTo>
                    <a:pt x="792" y="1102"/>
                  </a:lnTo>
                  <a:lnTo>
                    <a:pt x="776" y="1049"/>
                  </a:lnTo>
                  <a:lnTo>
                    <a:pt x="770" y="992"/>
                  </a:lnTo>
                  <a:lnTo>
                    <a:pt x="772" y="934"/>
                  </a:lnTo>
                  <a:lnTo>
                    <a:pt x="785" y="875"/>
                  </a:lnTo>
                  <a:lnTo>
                    <a:pt x="808" y="819"/>
                  </a:lnTo>
                  <a:lnTo>
                    <a:pt x="842" y="765"/>
                  </a:lnTo>
                  <a:lnTo>
                    <a:pt x="864" y="741"/>
                  </a:lnTo>
                  <a:lnTo>
                    <a:pt x="1046" y="615"/>
                  </a:lnTo>
                  <a:lnTo>
                    <a:pt x="1080" y="602"/>
                  </a:lnTo>
                  <a:lnTo>
                    <a:pt x="1154" y="589"/>
                  </a:lnTo>
                  <a:lnTo>
                    <a:pt x="1231" y="591"/>
                  </a:lnTo>
                  <a:lnTo>
                    <a:pt x="1310" y="606"/>
                  </a:lnTo>
                  <a:lnTo>
                    <a:pt x="1388" y="632"/>
                  </a:lnTo>
                  <a:lnTo>
                    <a:pt x="1462" y="668"/>
                  </a:lnTo>
                  <a:lnTo>
                    <a:pt x="1531" y="711"/>
                  </a:lnTo>
                  <a:lnTo>
                    <a:pt x="1592" y="758"/>
                  </a:lnTo>
                  <a:lnTo>
                    <a:pt x="1618" y="783"/>
                  </a:lnTo>
                  <a:lnTo>
                    <a:pt x="1762" y="935"/>
                  </a:lnTo>
                  <a:lnTo>
                    <a:pt x="1790" y="982"/>
                  </a:lnTo>
                  <a:lnTo>
                    <a:pt x="1838" y="1082"/>
                  </a:lnTo>
                  <a:lnTo>
                    <a:pt x="1882" y="1156"/>
                  </a:lnTo>
                  <a:lnTo>
                    <a:pt x="1922" y="1204"/>
                  </a:lnTo>
                  <a:lnTo>
                    <a:pt x="1971" y="1250"/>
                  </a:lnTo>
                  <a:lnTo>
                    <a:pt x="2035" y="1292"/>
                  </a:lnTo>
                  <a:lnTo>
                    <a:pt x="2074" y="1312"/>
                  </a:lnTo>
                  <a:lnTo>
                    <a:pt x="2741" y="1069"/>
                  </a:lnTo>
                  <a:lnTo>
                    <a:pt x="2781" y="1053"/>
                  </a:lnTo>
                  <a:lnTo>
                    <a:pt x="2841" y="1023"/>
                  </a:lnTo>
                  <a:lnTo>
                    <a:pt x="2881" y="990"/>
                  </a:lnTo>
                  <a:lnTo>
                    <a:pt x="2905" y="957"/>
                  </a:lnTo>
                  <a:lnTo>
                    <a:pt x="2917" y="928"/>
                  </a:lnTo>
                  <a:lnTo>
                    <a:pt x="2921" y="902"/>
                  </a:lnTo>
                  <a:lnTo>
                    <a:pt x="2917" y="875"/>
                  </a:lnTo>
                  <a:lnTo>
                    <a:pt x="2915" y="872"/>
                  </a:lnTo>
                  <a:lnTo>
                    <a:pt x="2240" y="356"/>
                  </a:lnTo>
                  <a:lnTo>
                    <a:pt x="2220" y="330"/>
                  </a:lnTo>
                  <a:lnTo>
                    <a:pt x="2189" y="281"/>
                  </a:lnTo>
                  <a:lnTo>
                    <a:pt x="2168" y="234"/>
                  </a:lnTo>
                  <a:lnTo>
                    <a:pt x="2157" y="192"/>
                  </a:lnTo>
                  <a:lnTo>
                    <a:pt x="2156" y="151"/>
                  </a:lnTo>
                  <a:lnTo>
                    <a:pt x="2164" y="115"/>
                  </a:lnTo>
                  <a:lnTo>
                    <a:pt x="2179" y="83"/>
                  </a:lnTo>
                  <a:lnTo>
                    <a:pt x="2203" y="55"/>
                  </a:lnTo>
                  <a:lnTo>
                    <a:pt x="2234" y="34"/>
                  </a:lnTo>
                  <a:lnTo>
                    <a:pt x="2271" y="16"/>
                  </a:lnTo>
                  <a:lnTo>
                    <a:pt x="2314" y="5"/>
                  </a:lnTo>
                  <a:lnTo>
                    <a:pt x="2363" y="0"/>
                  </a:lnTo>
                  <a:lnTo>
                    <a:pt x="2418" y="1"/>
                  </a:lnTo>
                  <a:lnTo>
                    <a:pt x="2478" y="9"/>
                  </a:lnTo>
                  <a:lnTo>
                    <a:pt x="2541" y="24"/>
                  </a:lnTo>
                  <a:lnTo>
                    <a:pt x="2608" y="47"/>
                  </a:lnTo>
                  <a:lnTo>
                    <a:pt x="2643" y="61"/>
                  </a:lnTo>
                  <a:lnTo>
                    <a:pt x="3667" y="911"/>
                  </a:lnTo>
                  <a:lnTo>
                    <a:pt x="3683" y="925"/>
                  </a:lnTo>
                  <a:lnTo>
                    <a:pt x="3707" y="952"/>
                  </a:lnTo>
                  <a:lnTo>
                    <a:pt x="3723" y="981"/>
                  </a:lnTo>
                  <a:lnTo>
                    <a:pt x="3731" y="1011"/>
                  </a:lnTo>
                  <a:lnTo>
                    <a:pt x="3732" y="1041"/>
                  </a:lnTo>
                  <a:lnTo>
                    <a:pt x="3727" y="1071"/>
                  </a:lnTo>
                  <a:lnTo>
                    <a:pt x="3708" y="1116"/>
                  </a:lnTo>
                  <a:lnTo>
                    <a:pt x="3666" y="1176"/>
                  </a:lnTo>
                  <a:lnTo>
                    <a:pt x="3607" y="1233"/>
                  </a:lnTo>
                  <a:lnTo>
                    <a:pt x="3537" y="1283"/>
                  </a:lnTo>
                  <a:lnTo>
                    <a:pt x="3463" y="1327"/>
                  </a:lnTo>
                  <a:lnTo>
                    <a:pt x="3425" y="1345"/>
                  </a:lnTo>
                  <a:lnTo>
                    <a:pt x="2993" y="1559"/>
                  </a:lnTo>
                  <a:lnTo>
                    <a:pt x="2964" y="1577"/>
                  </a:lnTo>
                  <a:lnTo>
                    <a:pt x="2930" y="1615"/>
                  </a:lnTo>
                  <a:lnTo>
                    <a:pt x="2917" y="1652"/>
                  </a:lnTo>
                  <a:lnTo>
                    <a:pt x="2920" y="1687"/>
                  </a:lnTo>
                  <a:lnTo>
                    <a:pt x="2940" y="1734"/>
                  </a:lnTo>
                  <a:lnTo>
                    <a:pt x="2975" y="1773"/>
                  </a:lnTo>
                  <a:lnTo>
                    <a:pt x="2980" y="1776"/>
                  </a:lnTo>
                  <a:lnTo>
                    <a:pt x="4130" y="2745"/>
                  </a:lnTo>
                  <a:lnTo>
                    <a:pt x="5211" y="2931"/>
                  </a:lnTo>
                  <a:lnTo>
                    <a:pt x="5256" y="2937"/>
                  </a:lnTo>
                  <a:lnTo>
                    <a:pt x="5340" y="2954"/>
                  </a:lnTo>
                  <a:lnTo>
                    <a:pt x="5412" y="2979"/>
                  </a:lnTo>
                  <a:lnTo>
                    <a:pt x="5474" y="3007"/>
                  </a:lnTo>
                  <a:lnTo>
                    <a:pt x="5548" y="3051"/>
                  </a:lnTo>
                  <a:lnTo>
                    <a:pt x="5601" y="3094"/>
                  </a:lnTo>
                  <a:lnTo>
                    <a:pt x="5606" y="3098"/>
                  </a:lnTo>
                  <a:lnTo>
                    <a:pt x="5890" y="3993"/>
                  </a:lnTo>
                  <a:lnTo>
                    <a:pt x="5902" y="4045"/>
                  </a:lnTo>
                  <a:lnTo>
                    <a:pt x="5925" y="4106"/>
                  </a:lnTo>
                  <a:lnTo>
                    <a:pt x="5945" y="4140"/>
                  </a:lnTo>
                  <a:lnTo>
                    <a:pt x="5982" y="4186"/>
                  </a:lnTo>
                  <a:lnTo>
                    <a:pt x="6051" y="4239"/>
                  </a:lnTo>
                  <a:lnTo>
                    <a:pt x="6095" y="4263"/>
                  </a:lnTo>
                  <a:lnTo>
                    <a:pt x="6511" y="4495"/>
                  </a:lnTo>
                  <a:lnTo>
                    <a:pt x="6548" y="4512"/>
                  </a:lnTo>
                  <a:lnTo>
                    <a:pt x="6605" y="4551"/>
                  </a:lnTo>
                  <a:lnTo>
                    <a:pt x="6632" y="4585"/>
                  </a:lnTo>
                  <a:lnTo>
                    <a:pt x="6644" y="4612"/>
                  </a:lnTo>
                  <a:lnTo>
                    <a:pt x="6650" y="4642"/>
                  </a:lnTo>
                  <a:lnTo>
                    <a:pt x="6651" y="4677"/>
                  </a:lnTo>
                  <a:lnTo>
                    <a:pt x="6649" y="4697"/>
                  </a:lnTo>
                  <a:lnTo>
                    <a:pt x="6632" y="4818"/>
                  </a:lnTo>
                  <a:lnTo>
                    <a:pt x="6615" y="4832"/>
                  </a:lnTo>
                  <a:lnTo>
                    <a:pt x="6573" y="4852"/>
                  </a:lnTo>
                  <a:lnTo>
                    <a:pt x="6527" y="4861"/>
                  </a:lnTo>
                  <a:lnTo>
                    <a:pt x="6475" y="4864"/>
                  </a:lnTo>
                  <a:lnTo>
                    <a:pt x="6341" y="4850"/>
                  </a:lnTo>
                  <a:lnTo>
                    <a:pt x="6250" y="4836"/>
                  </a:lnTo>
                  <a:lnTo>
                    <a:pt x="5902" y="4775"/>
                  </a:lnTo>
                  <a:lnTo>
                    <a:pt x="5855" y="4761"/>
                  </a:lnTo>
                  <a:lnTo>
                    <a:pt x="5763" y="4732"/>
                  </a:lnTo>
                  <a:lnTo>
                    <a:pt x="5699" y="4698"/>
                  </a:lnTo>
                  <a:lnTo>
                    <a:pt x="5658" y="4666"/>
                  </a:lnTo>
                  <a:lnTo>
                    <a:pt x="5621" y="4625"/>
                  </a:lnTo>
                  <a:lnTo>
                    <a:pt x="5587" y="4570"/>
                  </a:lnTo>
                  <a:lnTo>
                    <a:pt x="5572" y="4537"/>
                  </a:lnTo>
                  <a:lnTo>
                    <a:pt x="5211" y="3762"/>
                  </a:lnTo>
                  <a:lnTo>
                    <a:pt x="4110" y="3431"/>
                  </a:lnTo>
                  <a:lnTo>
                    <a:pt x="4761" y="4348"/>
                  </a:lnTo>
                  <a:lnTo>
                    <a:pt x="4779" y="4375"/>
                  </a:lnTo>
                  <a:lnTo>
                    <a:pt x="4827" y="4431"/>
                  </a:lnTo>
                  <a:lnTo>
                    <a:pt x="4891" y="4484"/>
                  </a:lnTo>
                  <a:lnTo>
                    <a:pt x="4966" y="4536"/>
                  </a:lnTo>
                  <a:lnTo>
                    <a:pt x="5097" y="4613"/>
                  </a:lnTo>
                  <a:lnTo>
                    <a:pt x="5304" y="4710"/>
                  </a:lnTo>
                  <a:lnTo>
                    <a:pt x="5532" y="4801"/>
                  </a:lnTo>
                  <a:lnTo>
                    <a:pt x="5770" y="4889"/>
                  </a:lnTo>
                  <a:lnTo>
                    <a:pt x="6120" y="5009"/>
                  </a:lnTo>
                  <a:lnTo>
                    <a:pt x="6323" y="5082"/>
                  </a:lnTo>
                  <a:lnTo>
                    <a:pt x="6362" y="5096"/>
                  </a:lnTo>
                  <a:lnTo>
                    <a:pt x="6425" y="5129"/>
                  </a:lnTo>
                  <a:lnTo>
                    <a:pt x="6471" y="5166"/>
                  </a:lnTo>
                  <a:lnTo>
                    <a:pt x="6503" y="5207"/>
                  </a:lnTo>
                  <a:lnTo>
                    <a:pt x="6523" y="5253"/>
                  </a:lnTo>
                  <a:lnTo>
                    <a:pt x="6535" y="5302"/>
                  </a:lnTo>
                  <a:lnTo>
                    <a:pt x="6543" y="5382"/>
                  </a:lnTo>
                  <a:lnTo>
                    <a:pt x="6546" y="5439"/>
                  </a:lnTo>
                  <a:lnTo>
                    <a:pt x="6556" y="5990"/>
                  </a:lnTo>
                  <a:lnTo>
                    <a:pt x="6554" y="6012"/>
                  </a:lnTo>
                  <a:lnTo>
                    <a:pt x="6547" y="6052"/>
                  </a:lnTo>
                  <a:lnTo>
                    <a:pt x="6528" y="6105"/>
                  </a:lnTo>
                  <a:lnTo>
                    <a:pt x="6488" y="6161"/>
                  </a:lnTo>
                  <a:lnTo>
                    <a:pt x="6438" y="6200"/>
                  </a:lnTo>
                  <a:lnTo>
                    <a:pt x="6383" y="6223"/>
                  </a:lnTo>
                  <a:lnTo>
                    <a:pt x="6324" y="6228"/>
                  </a:lnTo>
                  <a:lnTo>
                    <a:pt x="6268" y="6216"/>
                  </a:lnTo>
                  <a:lnTo>
                    <a:pt x="6218" y="6185"/>
                  </a:lnTo>
                  <a:lnTo>
                    <a:pt x="6197" y="6161"/>
                  </a:lnTo>
                  <a:lnTo>
                    <a:pt x="6176" y="6129"/>
                  </a:lnTo>
                  <a:lnTo>
                    <a:pt x="6134" y="6043"/>
                  </a:lnTo>
                  <a:lnTo>
                    <a:pt x="6071" y="5888"/>
                  </a:lnTo>
                  <a:lnTo>
                    <a:pt x="5987" y="5668"/>
                  </a:lnTo>
                  <a:lnTo>
                    <a:pt x="5923" y="5533"/>
                  </a:lnTo>
                  <a:lnTo>
                    <a:pt x="5881" y="5471"/>
                  </a:lnTo>
                  <a:lnTo>
                    <a:pt x="5860" y="5452"/>
                  </a:lnTo>
                  <a:lnTo>
                    <a:pt x="5710" y="5362"/>
                  </a:lnTo>
                  <a:lnTo>
                    <a:pt x="4679" y="5075"/>
                  </a:lnTo>
                  <a:lnTo>
                    <a:pt x="4647" y="5069"/>
                  </a:lnTo>
                  <a:lnTo>
                    <a:pt x="4587" y="5052"/>
                  </a:lnTo>
                  <a:lnTo>
                    <a:pt x="4531" y="5033"/>
                  </a:lnTo>
                  <a:lnTo>
                    <a:pt x="4479" y="5007"/>
                  </a:lnTo>
                  <a:lnTo>
                    <a:pt x="4431" y="4979"/>
                  </a:lnTo>
                  <a:lnTo>
                    <a:pt x="4390" y="4947"/>
                  </a:lnTo>
                  <a:lnTo>
                    <a:pt x="4353" y="4913"/>
                  </a:lnTo>
                  <a:lnTo>
                    <a:pt x="4321" y="4876"/>
                  </a:lnTo>
                  <a:lnTo>
                    <a:pt x="4308" y="4856"/>
                  </a:lnTo>
                  <a:lnTo>
                    <a:pt x="3507" y="3950"/>
                  </a:lnTo>
                  <a:lnTo>
                    <a:pt x="1610" y="2301"/>
                  </a:lnTo>
                  <a:lnTo>
                    <a:pt x="1592" y="2286"/>
                  </a:lnTo>
                  <a:lnTo>
                    <a:pt x="1553" y="2262"/>
                  </a:lnTo>
                  <a:lnTo>
                    <a:pt x="1510" y="2244"/>
                  </a:lnTo>
                  <a:lnTo>
                    <a:pt x="1463" y="2236"/>
                  </a:lnTo>
                  <a:lnTo>
                    <a:pt x="1414" y="2238"/>
                  </a:lnTo>
                  <a:lnTo>
                    <a:pt x="1362" y="2248"/>
                  </a:lnTo>
                  <a:lnTo>
                    <a:pt x="1309" y="2269"/>
                  </a:lnTo>
                  <a:lnTo>
                    <a:pt x="1253" y="2300"/>
                  </a:lnTo>
                  <a:lnTo>
                    <a:pt x="1225" y="2320"/>
                  </a:lnTo>
                  <a:lnTo>
                    <a:pt x="913" y="2537"/>
                  </a:lnTo>
                  <a:lnTo>
                    <a:pt x="879" y="2570"/>
                  </a:lnTo>
                  <a:lnTo>
                    <a:pt x="834" y="2602"/>
                  </a:lnTo>
                  <a:lnTo>
                    <a:pt x="811" y="2620"/>
                  </a:lnTo>
                  <a:lnTo>
                    <a:pt x="797" y="2643"/>
                  </a:lnTo>
                  <a:lnTo>
                    <a:pt x="796" y="2675"/>
                  </a:lnTo>
                  <a:lnTo>
                    <a:pt x="810" y="2720"/>
                  </a:lnTo>
                  <a:lnTo>
                    <a:pt x="843" y="2782"/>
                  </a:lnTo>
                  <a:lnTo>
                    <a:pt x="868" y="2822"/>
                  </a:lnTo>
                  <a:lnTo>
                    <a:pt x="1193" y="3432"/>
                  </a:lnTo>
                  <a:lnTo>
                    <a:pt x="1213" y="3470"/>
                  </a:lnTo>
                  <a:lnTo>
                    <a:pt x="1241" y="3540"/>
                  </a:lnTo>
                  <a:lnTo>
                    <a:pt x="1254" y="3606"/>
                  </a:lnTo>
                  <a:lnTo>
                    <a:pt x="1254" y="3666"/>
                  </a:lnTo>
                  <a:lnTo>
                    <a:pt x="1243" y="3720"/>
                  </a:lnTo>
                  <a:lnTo>
                    <a:pt x="1222" y="3766"/>
                  </a:lnTo>
                  <a:lnTo>
                    <a:pt x="1193" y="3806"/>
                  </a:lnTo>
                  <a:lnTo>
                    <a:pt x="1156" y="3837"/>
                  </a:lnTo>
                  <a:lnTo>
                    <a:pt x="1112" y="3860"/>
                  </a:lnTo>
                  <a:lnTo>
                    <a:pt x="1065" y="3874"/>
                  </a:lnTo>
                  <a:lnTo>
                    <a:pt x="1015" y="3879"/>
                  </a:lnTo>
                  <a:lnTo>
                    <a:pt x="963" y="3872"/>
                  </a:lnTo>
                  <a:lnTo>
                    <a:pt x="910" y="3856"/>
                  </a:lnTo>
                  <a:lnTo>
                    <a:pt x="859" y="3828"/>
                  </a:lnTo>
                  <a:lnTo>
                    <a:pt x="811" y="3787"/>
                  </a:lnTo>
                  <a:lnTo>
                    <a:pt x="766" y="3734"/>
                  </a:lnTo>
                  <a:lnTo>
                    <a:pt x="746" y="3702"/>
                  </a:lnTo>
                  <a:lnTo>
                    <a:pt x="183" y="2797"/>
                  </a:lnTo>
                  <a:lnTo>
                    <a:pt x="125" y="2701"/>
                  </a:lnTo>
                  <a:lnTo>
                    <a:pt x="58" y="2572"/>
                  </a:lnTo>
                  <a:lnTo>
                    <a:pt x="26" y="2494"/>
                  </a:lnTo>
                  <a:lnTo>
                    <a:pt x="6" y="2423"/>
                  </a:lnTo>
                  <a:lnTo>
                    <a:pt x="0" y="2359"/>
                  </a:lnTo>
                  <a:lnTo>
                    <a:pt x="11" y="2300"/>
                  </a:lnTo>
                  <a:lnTo>
                    <a:pt x="37" y="2248"/>
                  </a:lnTo>
                  <a:lnTo>
                    <a:pt x="59" y="2226"/>
                  </a:lnTo>
                  <a:lnTo>
                    <a:pt x="1155" y="1633"/>
                  </a:lnTo>
                  <a:close/>
                </a:path>
              </a:pathLst>
            </a:custGeom>
            <a:solidFill>
              <a:srgbClr val="F9F9F9"/>
            </a:solidFill>
            <a:ln w="28575">
              <a:solidFill>
                <a:srgbClr val="00009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281" name="Rectangle 14"/>
          <p:cNvSpPr>
            <a:spLocks noChangeArrowheads="1"/>
          </p:cNvSpPr>
          <p:nvPr/>
        </p:nvSpPr>
        <p:spPr bwMode="auto">
          <a:xfrm>
            <a:off x="6783388" y="133350"/>
            <a:ext cx="23606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3902" tIns="11951" rIns="23902" bIns="11951">
            <a:spAutoFit/>
          </a:bodyPr>
          <a:lstStyle/>
          <a:p>
            <a:pPr algn="ctr"/>
            <a:r>
              <a:rPr lang="th-TH" sz="2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หมายเหตุ</a:t>
            </a:r>
            <a:r>
              <a:rPr lang="en-US" sz="2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: </a:t>
            </a:r>
            <a:endParaRPr lang="th-TH" sz="2600" b="1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600" b="1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หักร้อยละ 8 </a:t>
            </a:r>
          </a:p>
          <a:p>
            <a:pPr algn="ctr"/>
            <a:r>
              <a:rPr lang="th-TH" sz="2600" b="1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เป็นค่าบำรุงสมาคม</a:t>
            </a:r>
            <a:endParaRPr lang="en-US" sz="2600" b="1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15</a:t>
            </a:fld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500" b="1" dirty="0" smtClean="0">
                <a:latin typeface="AngsanaUPC" pitchFamily="18" charset="-34"/>
                <a:cs typeface="AngsanaUPC" pitchFamily="18" charset="-34"/>
              </a:rPr>
              <a:t>สมาชิก ณ 31 ธันวาคม2560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16" y="6429396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16</a:t>
            </a:fld>
            <a:endParaRPr lang="en-GB" sz="3200" dirty="0"/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/>
        </p:nvGraphicFramePr>
        <p:xfrm>
          <a:off x="785786" y="2397113"/>
          <a:ext cx="7500990" cy="40843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27045"/>
                <a:gridCol w="1973945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รายการ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จำนวนสมาชิก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ยกมา </a:t>
                      </a: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(31 ธันวาคม  2559)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1,041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บวก  เข้าใหม่ 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4400" dirty="0" smtClean="0">
                          <a:latin typeface="CordiaUPC" pitchFamily="34" charset="-34"/>
                          <a:ea typeface="Times New Roman"/>
                          <a:cs typeface="CordiaUPC" pitchFamily="34" charset="-34"/>
                        </a:rPr>
                        <a:t>30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25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หัก    เสียชีวิต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4400" dirty="0" smtClean="0">
                          <a:latin typeface="CordiaUPC" pitchFamily="34" charset="-34"/>
                          <a:ea typeface="Times New Roman"/>
                          <a:cs typeface="CordiaUPC" pitchFamily="34" charset="-34"/>
                        </a:rPr>
                        <a:t>53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25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         ลาออก/ให้ออก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ea typeface="Times New Roman"/>
                          <a:cs typeface="CordiaUPC" pitchFamily="34" charset="-34"/>
                        </a:rPr>
                        <a:t>1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คงเหลือ  ณ </a:t>
                      </a: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31 ธันวาคม</a:t>
                      </a:r>
                      <a:r>
                        <a:rPr lang="th-TH" sz="3600" baseline="0" dirty="0" smtClean="0">
                          <a:latin typeface="CordiaUPC" pitchFamily="34" charset="-34"/>
                          <a:cs typeface="CordiaUPC" pitchFamily="34" charset="-34"/>
                        </a:rPr>
                        <a:t>2560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1,017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>
                          <a:latin typeface="CordiaUPC" pitchFamily="34" charset="-34"/>
                          <a:cs typeface="CordiaUPC" pitchFamily="34" charset="-34"/>
                        </a:rPr>
                        <a:t>สมาชิกคุ้มครอง 180 วันแล้ว</a:t>
                      </a:r>
                      <a:endParaRPr lang="en-US" sz="440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1,004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Group 32"/>
          <p:cNvGraphicFramePr>
            <a:graphicFrameLocks noGrp="1"/>
          </p:cNvGraphicFramePr>
          <p:nvPr/>
        </p:nvGraphicFramePr>
        <p:xfrm>
          <a:off x="785786" y="1714488"/>
          <a:ext cx="1643073" cy="64294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430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ประเภท 2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จำนวนสมาชิก  ประเภทที่ 2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8001024" y="514351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ปีบัญชี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78579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572140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u="sng" dirty="0" smtClean="0">
                <a:latin typeface="AngsanaUPC" pitchFamily="18" charset="-34"/>
                <a:cs typeface="AngsanaUPC" pitchFamily="18" charset="-34"/>
              </a:rPr>
              <a:t>ประเภทที่  2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   หมายถึง    ข้าราชการบำนาญที่เป็นสมาชิกสหกรณ์ออมทรัพย์สาธารณสุขจังหวัดอุดรธานี จำกัด หรือบิดา  มารดาของสมาชิกสหกรณ์  หรือบิดา  มารดาพนักงานสมาคม </a:t>
            </a:r>
          </a:p>
          <a:p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มีอายุในวันสมัครไม่เกิน 65  ปีบริบูรณ์</a:t>
            </a:r>
          </a:p>
        </p:txBody>
      </p:sp>
      <p:graphicFrame>
        <p:nvGraphicFramePr>
          <p:cNvPr id="8" name="แผนภูมิ 7"/>
          <p:cNvGraphicFramePr/>
          <p:nvPr/>
        </p:nvGraphicFramePr>
        <p:xfrm>
          <a:off x="214312" y="1285875"/>
          <a:ext cx="8715376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เข้าใหม่ ประเภทที่ 2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428624" y="1500174"/>
          <a:ext cx="8715376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5039037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78579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ลาออก</a:t>
            </a:r>
            <a:r>
              <a:rPr lang="en-US" dirty="0" smtClean="0"/>
              <a:t>/</a:t>
            </a:r>
            <a:r>
              <a:rPr lang="th-TH" dirty="0" smtClean="0"/>
              <a:t>ให้ออก ประเภทที่ 2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14312" y="1285875"/>
          <a:ext cx="8715376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5039037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78579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ประวัติสมาคม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17713"/>
            <a:ext cx="7772400" cy="4003675"/>
          </a:xfrm>
          <a:solidFill>
            <a:schemeClr val="bg1">
              <a:alpha val="72940"/>
            </a:schemeClr>
          </a:solidFill>
        </p:spPr>
        <p:txBody>
          <a:bodyPr/>
          <a:lstStyle/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ก่อตั้งเมื่อวันที่  24  มีนาคม  2546  </a:t>
            </a: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โดยคณะกรรมการดำเนินการสหกรณ์ออมทรัพย์</a:t>
            </a:r>
          </a:p>
          <a:p>
            <a:pPr>
              <a:buFont typeface="Wingdings" pitchFamily="2" charset="2"/>
              <a:buNone/>
            </a:pP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      สาธารณสุขจังหวัดอุดรธานี  จำกัด  ชุดที่  10   </a:t>
            </a: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ที่อยู่  4/1  ถ.อธิบดี  ต.หมากแข้ง  อ.เมือง  จ.อุดรธานี  41000</a:t>
            </a: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โทรศัพท์.  042-211561 ต่อ 106</a:t>
            </a:r>
          </a:p>
          <a:p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โทรสาร.   </a:t>
            </a:r>
            <a:r>
              <a:rPr lang="th-TH" sz="3600" smtClean="0">
                <a:latin typeface="AngsanaUPC" pitchFamily="18" charset="-34"/>
                <a:cs typeface="AngsanaUPC" pitchFamily="18" charset="-34"/>
              </a:rPr>
              <a:t>042-211561 ต่อ 108</a:t>
            </a:r>
          </a:p>
        </p:txBody>
      </p:sp>
      <p:grpSp>
        <p:nvGrpSpPr>
          <p:cNvPr id="2" name="กลุ่ม 19"/>
          <p:cNvGrpSpPr>
            <a:grpSpLocks/>
          </p:cNvGrpSpPr>
          <p:nvPr/>
        </p:nvGrpSpPr>
        <p:grpSpPr bwMode="auto">
          <a:xfrm>
            <a:off x="5214938" y="285750"/>
            <a:ext cx="4365625" cy="2428875"/>
            <a:chOff x="5866840" y="357166"/>
            <a:chExt cx="3436952" cy="2428892"/>
          </a:xfrm>
        </p:grpSpPr>
        <p:pic>
          <p:nvPicPr>
            <p:cNvPr id="3077" name="Picture 4" descr="D:\My Pictures\svg\Family icon.wm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858017" y="357166"/>
              <a:ext cx="1285884" cy="1007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8" name="Picture 5" descr="D:\My Pictures\svg\hand_Care Hand.wm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5866840" y="469896"/>
              <a:ext cx="3436952" cy="231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2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เสียชีวิต ประเภทที่ 2</a:t>
            </a:r>
            <a:endParaRPr lang="th-TH" dirty="0"/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214312" y="1285875"/>
          <a:ext cx="8715376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286776" y="5039037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785794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สมาชิก คงเหลือ ประเภทที่ 2</a:t>
            </a:r>
            <a:endParaRPr lang="th-TH" dirty="0"/>
          </a:p>
        </p:txBody>
      </p:sp>
      <p:graphicFrame>
        <p:nvGraphicFramePr>
          <p:cNvPr id="4" name="แผนภูมิ 3"/>
          <p:cNvGraphicFramePr/>
          <p:nvPr/>
        </p:nvGraphicFramePr>
        <p:xfrm>
          <a:off x="214282" y="1285860"/>
          <a:ext cx="8715376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4786322"/>
            <a:ext cx="857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/>
              <a:t>ปีบัญชี</a:t>
            </a:r>
            <a:endParaRPr lang="th-TH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(คน)</a:t>
            </a: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C0AC527-B6D7-4D77-8345-921D939BC39F}" type="slidenum">
              <a:rPr lang="en-US">
                <a:cs typeface="TH SarabunPSK" pitchFamily="34" charset="-34"/>
              </a:rPr>
              <a:pPr>
                <a:defRPr/>
              </a:pPr>
              <a:t>22</a:t>
            </a:fld>
            <a:endParaRPr lang="th-TH">
              <a:cs typeface="TH SarabunPSK" pitchFamily="34" charset="-34"/>
            </a:endParaRPr>
          </a:p>
        </p:txBody>
      </p:sp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2733675" y="5149850"/>
            <a:ext cx="3960813" cy="576263"/>
          </a:xfrm>
          <a:prstGeom prst="ellipse">
            <a:avLst/>
          </a:prstGeom>
          <a:solidFill>
            <a:srgbClr val="F6F4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2214563" y="52388"/>
            <a:ext cx="4643437" cy="2090728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27" tIns="45713" rIns="91427" bIns="45713" anchor="ctr"/>
          <a:lstStyle/>
          <a:p>
            <a:pPr algn="ctr"/>
            <a:endParaRPr lang="th-TH" sz="3800" b="1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2714625" y="2309813"/>
            <a:ext cx="3754438" cy="11398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/>
            <a:r>
              <a:rPr lang="en-US" sz="4200" b="1"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200" b="1">
                <a:latin typeface="Angsana New" pitchFamily="18" charset="-34"/>
                <a:cs typeface="Angsana New" pitchFamily="18" charset="-34"/>
              </a:rPr>
            </a:br>
            <a:r>
              <a:rPr lang="th-TH" sz="3100" b="1">
                <a:latin typeface="Angsana New" pitchFamily="18" charset="-34"/>
                <a:cs typeface="Angsana New" pitchFamily="18" charset="-34"/>
              </a:rPr>
              <a:t>ช่วยเหลือศพละ </a:t>
            </a:r>
            <a:r>
              <a:rPr lang="en-US" sz="3100" b="1">
                <a:latin typeface="Angsana New" pitchFamily="18" charset="-34"/>
                <a:cs typeface="Angsana New" pitchFamily="18" charset="-34"/>
              </a:rPr>
              <a:t>50 </a:t>
            </a:r>
            <a:r>
              <a:rPr lang="th-TH" sz="3100" b="1">
                <a:latin typeface="Angsana New" pitchFamily="18" charset="-34"/>
                <a:cs typeface="Angsana New" pitchFamily="18" charset="-34"/>
              </a:rPr>
              <a:t> บาท</a:t>
            </a:r>
            <a:endParaRPr lang="en-US" sz="3100" b="1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8" name="Picture 5" descr="people3a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005138" y="3968750"/>
            <a:ext cx="1727200" cy="1030288"/>
          </a:xfrm>
        </p:spPr>
      </p:pic>
      <p:sp>
        <p:nvSpPr>
          <p:cNvPr id="13319" name="AutoShape 6"/>
          <p:cNvSpPr>
            <a:spLocks noChangeArrowheads="1"/>
          </p:cNvSpPr>
          <p:nvPr/>
        </p:nvSpPr>
        <p:spPr bwMode="auto">
          <a:xfrm rot="-5400000">
            <a:off x="4375150" y="3457575"/>
            <a:ext cx="647700" cy="7556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91427" tIns="45713" rIns="91427" bIns="45713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320" name="Text Box 7"/>
          <p:cNvSpPr txBox="1">
            <a:spLocks noChangeArrowheads="1"/>
          </p:cNvSpPr>
          <p:nvPr/>
        </p:nvSpPr>
        <p:spPr bwMode="auto">
          <a:xfrm>
            <a:off x="2830513" y="5191125"/>
            <a:ext cx="3673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>
            <a:spAutoFit/>
          </a:bodyPr>
          <a:lstStyle/>
          <a:p>
            <a:pPr algn="ctr"/>
            <a:r>
              <a:rPr lang="th-TH" sz="2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สมาชิกรวมกัน </a:t>
            </a:r>
            <a:r>
              <a:rPr lang="en-US" sz="2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1,004</a:t>
            </a:r>
            <a:r>
              <a:rPr lang="en-US" sz="26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คน</a:t>
            </a:r>
            <a:endParaRPr lang="en-US" sz="2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21" name="Picture 8" descr="people3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3884613"/>
            <a:ext cx="17272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AutoShape 9"/>
          <p:cNvSpPr>
            <a:spLocks noChangeArrowheads="1"/>
          </p:cNvSpPr>
          <p:nvPr/>
        </p:nvSpPr>
        <p:spPr bwMode="auto">
          <a:xfrm rot="-5400000">
            <a:off x="4443413" y="1979606"/>
            <a:ext cx="287337" cy="6111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endParaRPr lang="th-TH">
              <a:latin typeface="Calibri" pitchFamily="34" charset="0"/>
              <a:cs typeface="Cordia New" pitchFamily="34" charset="-34"/>
            </a:endParaRPr>
          </a:p>
        </p:txBody>
      </p:sp>
      <p:sp>
        <p:nvSpPr>
          <p:cNvPr id="13323" name="Rectangle 12"/>
          <p:cNvSpPr>
            <a:spLocks noChangeArrowheads="1"/>
          </p:cNvSpPr>
          <p:nvPr/>
        </p:nvSpPr>
        <p:spPr bwMode="auto">
          <a:xfrm>
            <a:off x="125413" y="5945188"/>
            <a:ext cx="9018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3" rIns="91427" bIns="45713" anchor="ctr">
            <a:spAutoFit/>
          </a:bodyPr>
          <a:lstStyle/>
          <a:p>
            <a:pPr algn="ctr"/>
            <a:r>
              <a:rPr lang="th-TH" sz="2800" b="1" u="sng" dirty="0">
                <a:solidFill>
                  <a:srgbClr val="0000FF"/>
                </a:solidFill>
                <a:latin typeface="Angsana New" pitchFamily="18" charset="-34"/>
                <a:cs typeface="Angsana New" pitchFamily="18" charset="-34"/>
              </a:rPr>
              <a:t>ตัวอย่าง...การคำนวณเงินสงเคราะห์</a:t>
            </a:r>
            <a:endParaRPr lang="th-TH" sz="2800" b="1" u="sng" dirty="0">
              <a:solidFill>
                <a:srgbClr val="2850FC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800" b="1" u="sng" dirty="0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สมาคมฌาปนกิจสงเคราะห์สมาชิกสหกรณ์ออมทรัพย์สาธารณสุขจังหวัดอุดรธานี จำกัด</a:t>
            </a:r>
            <a:endParaRPr lang="th-TH" sz="2800" u="sng" dirty="0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24" name="Rectangle 13"/>
          <p:cNvSpPr>
            <a:spLocks noChangeArrowheads="1"/>
          </p:cNvSpPr>
          <p:nvPr/>
        </p:nvSpPr>
        <p:spPr bwMode="auto">
          <a:xfrm>
            <a:off x="2790825" y="1274751"/>
            <a:ext cx="3600450" cy="511175"/>
          </a:xfrm>
          <a:prstGeom prst="rect">
            <a:avLst/>
          </a:prstGeom>
          <a:solidFill>
            <a:srgbClr val="F6F4D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7" tIns="45713" rIns="91427" bIns="45713" anchor="ctr"/>
          <a:lstStyle/>
          <a:p>
            <a:pPr algn="ctr"/>
            <a:r>
              <a:rPr lang="th-TH" sz="2600" b="1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จำนวนสมาชิก </a:t>
            </a:r>
            <a:r>
              <a:rPr lang="en-US" sz="2600" b="1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X </a:t>
            </a:r>
            <a:r>
              <a:rPr lang="th-TH" sz="2600" b="1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เงินช่วยเหลือศพละ</a:t>
            </a:r>
            <a:endParaRPr lang="en-US" sz="2600" b="1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25" name="Rectangle 14"/>
          <p:cNvSpPr>
            <a:spLocks noChangeArrowheads="1"/>
          </p:cNvSpPr>
          <p:nvPr/>
        </p:nvSpPr>
        <p:spPr bwMode="auto">
          <a:xfrm>
            <a:off x="3352800" y="128588"/>
            <a:ext cx="2719398" cy="122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3902" tIns="11951" rIns="23902" bIns="11951">
            <a:spAutoFit/>
          </a:bodyPr>
          <a:lstStyle/>
          <a:p>
            <a:pPr algn="ctr"/>
            <a:r>
              <a:rPr lang="th-TH" sz="2600" b="1" dirty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เงินสงเคราะห์</a:t>
            </a:r>
            <a:r>
              <a:rPr lang="th-TH" sz="2600" b="1" dirty="0" smtClean="0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ครอบครัวสมาชิกประเภท2</a:t>
            </a:r>
            <a:endParaRPr lang="th-TH" sz="2600" b="1" dirty="0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en-US" sz="2600" b="1" dirty="0" smtClean="0">
                <a:solidFill>
                  <a:srgbClr val="8A0000"/>
                </a:solidFill>
                <a:latin typeface="Angsana New" pitchFamily="18" charset="-34"/>
              </a:rPr>
              <a:t>50,200.00 </a:t>
            </a:r>
            <a:r>
              <a:rPr lang="th-TH" sz="2600" b="1" dirty="0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บาท</a:t>
            </a:r>
            <a:endParaRPr lang="en-US" sz="2600" b="1" dirty="0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26" name="Picture 10" descr="swreat08-05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4725" y="2433638"/>
            <a:ext cx="909638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4" descr="https://encrypted-tbn0.gstatic.com/images?q=tbn:ANd9GcSTlpl3LAPQq0uONoUV7ogKxfNrDsx16yvEJowsVT1RR6cLyuHV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AFCFB"/>
              </a:clrFrom>
              <a:clrTo>
                <a:srgbClr val="FAFCFB">
                  <a:alpha val="0"/>
                </a:srgbClr>
              </a:clrTo>
            </a:clrChange>
          </a:blip>
          <a:srcRect l="23505" r="22437"/>
          <a:stretch>
            <a:fillRect/>
          </a:stretch>
        </p:blipFill>
        <p:spPr bwMode="auto">
          <a:xfrm>
            <a:off x="1000125" y="928688"/>
            <a:ext cx="1643063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684463" y="1417638"/>
            <a:ext cx="1717675" cy="2428875"/>
            <a:chOff x="1691" y="893"/>
            <a:chExt cx="1082" cy="1530"/>
          </a:xfrm>
        </p:grpSpPr>
        <p:sp>
          <p:nvSpPr>
            <p:cNvPr id="13330" name="AutoShape 2"/>
            <p:cNvSpPr>
              <a:spLocks noChangeAspect="1" noChangeArrowheads="1" noTextEdit="1"/>
            </p:cNvSpPr>
            <p:nvPr/>
          </p:nvSpPr>
          <p:spPr bwMode="auto">
            <a:xfrm>
              <a:off x="1691" y="893"/>
              <a:ext cx="1082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4"/>
            <p:cNvSpPr>
              <a:spLocks/>
            </p:cNvSpPr>
            <p:nvPr/>
          </p:nvSpPr>
          <p:spPr bwMode="auto">
            <a:xfrm>
              <a:off x="1819" y="1308"/>
              <a:ext cx="665" cy="623"/>
            </a:xfrm>
            <a:custGeom>
              <a:avLst/>
              <a:gdLst>
                <a:gd name="T0" fmla="*/ 1283 w 6651"/>
                <a:gd name="T1" fmla="*/ 1556 h 6228"/>
                <a:gd name="T2" fmla="*/ 1285 w 6651"/>
                <a:gd name="T3" fmla="*/ 1458 h 6228"/>
                <a:gd name="T4" fmla="*/ 982 w 6651"/>
                <a:gd name="T5" fmla="*/ 1306 h 6228"/>
                <a:gd name="T6" fmla="*/ 792 w 6651"/>
                <a:gd name="T7" fmla="*/ 1102 h 6228"/>
                <a:gd name="T8" fmla="*/ 785 w 6651"/>
                <a:gd name="T9" fmla="*/ 875 h 6228"/>
                <a:gd name="T10" fmla="*/ 1046 w 6651"/>
                <a:gd name="T11" fmla="*/ 615 h 6228"/>
                <a:gd name="T12" fmla="*/ 1310 w 6651"/>
                <a:gd name="T13" fmla="*/ 606 h 6228"/>
                <a:gd name="T14" fmla="*/ 1592 w 6651"/>
                <a:gd name="T15" fmla="*/ 758 h 6228"/>
                <a:gd name="T16" fmla="*/ 1838 w 6651"/>
                <a:gd name="T17" fmla="*/ 1082 h 6228"/>
                <a:gd name="T18" fmla="*/ 2035 w 6651"/>
                <a:gd name="T19" fmla="*/ 1292 h 6228"/>
                <a:gd name="T20" fmla="*/ 2841 w 6651"/>
                <a:gd name="T21" fmla="*/ 1023 h 6228"/>
                <a:gd name="T22" fmla="*/ 2921 w 6651"/>
                <a:gd name="T23" fmla="*/ 902 h 6228"/>
                <a:gd name="T24" fmla="*/ 2220 w 6651"/>
                <a:gd name="T25" fmla="*/ 330 h 6228"/>
                <a:gd name="T26" fmla="*/ 2156 w 6651"/>
                <a:gd name="T27" fmla="*/ 151 h 6228"/>
                <a:gd name="T28" fmla="*/ 2234 w 6651"/>
                <a:gd name="T29" fmla="*/ 34 h 6228"/>
                <a:gd name="T30" fmla="*/ 2418 w 6651"/>
                <a:gd name="T31" fmla="*/ 1 h 6228"/>
                <a:gd name="T32" fmla="*/ 2643 w 6651"/>
                <a:gd name="T33" fmla="*/ 61 h 6228"/>
                <a:gd name="T34" fmla="*/ 3723 w 6651"/>
                <a:gd name="T35" fmla="*/ 981 h 6228"/>
                <a:gd name="T36" fmla="*/ 3708 w 6651"/>
                <a:gd name="T37" fmla="*/ 1116 h 6228"/>
                <a:gd name="T38" fmla="*/ 3463 w 6651"/>
                <a:gd name="T39" fmla="*/ 1327 h 6228"/>
                <a:gd name="T40" fmla="*/ 2930 w 6651"/>
                <a:gd name="T41" fmla="*/ 1615 h 6228"/>
                <a:gd name="T42" fmla="*/ 2975 w 6651"/>
                <a:gd name="T43" fmla="*/ 1773 h 6228"/>
                <a:gd name="T44" fmla="*/ 5256 w 6651"/>
                <a:gd name="T45" fmla="*/ 2937 h 6228"/>
                <a:gd name="T46" fmla="*/ 5548 w 6651"/>
                <a:gd name="T47" fmla="*/ 3051 h 6228"/>
                <a:gd name="T48" fmla="*/ 5902 w 6651"/>
                <a:gd name="T49" fmla="*/ 4045 h 6228"/>
                <a:gd name="T50" fmla="*/ 6051 w 6651"/>
                <a:gd name="T51" fmla="*/ 4239 h 6228"/>
                <a:gd name="T52" fmla="*/ 6605 w 6651"/>
                <a:gd name="T53" fmla="*/ 4551 h 6228"/>
                <a:gd name="T54" fmla="*/ 6651 w 6651"/>
                <a:gd name="T55" fmla="*/ 4677 h 6228"/>
                <a:gd name="T56" fmla="*/ 6573 w 6651"/>
                <a:gd name="T57" fmla="*/ 4852 h 6228"/>
                <a:gd name="T58" fmla="*/ 6250 w 6651"/>
                <a:gd name="T59" fmla="*/ 4836 h 6228"/>
                <a:gd name="T60" fmla="*/ 5699 w 6651"/>
                <a:gd name="T61" fmla="*/ 4698 h 6228"/>
                <a:gd name="T62" fmla="*/ 5572 w 6651"/>
                <a:gd name="T63" fmla="*/ 4537 h 6228"/>
                <a:gd name="T64" fmla="*/ 4779 w 6651"/>
                <a:gd name="T65" fmla="*/ 4375 h 6228"/>
                <a:gd name="T66" fmla="*/ 5097 w 6651"/>
                <a:gd name="T67" fmla="*/ 4613 h 6228"/>
                <a:gd name="T68" fmla="*/ 6120 w 6651"/>
                <a:gd name="T69" fmla="*/ 5009 h 6228"/>
                <a:gd name="T70" fmla="*/ 6471 w 6651"/>
                <a:gd name="T71" fmla="*/ 5166 h 6228"/>
                <a:gd name="T72" fmla="*/ 6543 w 6651"/>
                <a:gd name="T73" fmla="*/ 5382 h 6228"/>
                <a:gd name="T74" fmla="*/ 6547 w 6651"/>
                <a:gd name="T75" fmla="*/ 6052 h 6228"/>
                <a:gd name="T76" fmla="*/ 6383 w 6651"/>
                <a:gd name="T77" fmla="*/ 6223 h 6228"/>
                <a:gd name="T78" fmla="*/ 6197 w 6651"/>
                <a:gd name="T79" fmla="*/ 6161 h 6228"/>
                <a:gd name="T80" fmla="*/ 5987 w 6651"/>
                <a:gd name="T81" fmla="*/ 5668 h 6228"/>
                <a:gd name="T82" fmla="*/ 5710 w 6651"/>
                <a:gd name="T83" fmla="*/ 5362 h 6228"/>
                <a:gd name="T84" fmla="*/ 4531 w 6651"/>
                <a:gd name="T85" fmla="*/ 5033 h 6228"/>
                <a:gd name="T86" fmla="*/ 4353 w 6651"/>
                <a:gd name="T87" fmla="*/ 4913 h 6228"/>
                <a:gd name="T88" fmla="*/ 1610 w 6651"/>
                <a:gd name="T89" fmla="*/ 2301 h 6228"/>
                <a:gd name="T90" fmla="*/ 1463 w 6651"/>
                <a:gd name="T91" fmla="*/ 2236 h 6228"/>
                <a:gd name="T92" fmla="*/ 1253 w 6651"/>
                <a:gd name="T93" fmla="*/ 2300 h 6228"/>
                <a:gd name="T94" fmla="*/ 834 w 6651"/>
                <a:gd name="T95" fmla="*/ 2602 h 6228"/>
                <a:gd name="T96" fmla="*/ 810 w 6651"/>
                <a:gd name="T97" fmla="*/ 2720 h 6228"/>
                <a:gd name="T98" fmla="*/ 1213 w 6651"/>
                <a:gd name="T99" fmla="*/ 3470 h 6228"/>
                <a:gd name="T100" fmla="*/ 1243 w 6651"/>
                <a:gd name="T101" fmla="*/ 3720 h 6228"/>
                <a:gd name="T102" fmla="*/ 1112 w 6651"/>
                <a:gd name="T103" fmla="*/ 3860 h 6228"/>
                <a:gd name="T104" fmla="*/ 910 w 6651"/>
                <a:gd name="T105" fmla="*/ 3856 h 6228"/>
                <a:gd name="T106" fmla="*/ 746 w 6651"/>
                <a:gd name="T107" fmla="*/ 3702 h 6228"/>
                <a:gd name="T108" fmla="*/ 26 w 6651"/>
                <a:gd name="T109" fmla="*/ 2494 h 6228"/>
                <a:gd name="T110" fmla="*/ 37 w 6651"/>
                <a:gd name="T111" fmla="*/ 2248 h 6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51"/>
                <a:gd name="T169" fmla="*/ 0 h 6228"/>
                <a:gd name="T170" fmla="*/ 6651 w 6651"/>
                <a:gd name="T171" fmla="*/ 6228 h 6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51" h="6228">
                  <a:moveTo>
                    <a:pt x="1155" y="1633"/>
                  </a:moveTo>
                  <a:lnTo>
                    <a:pt x="1191" y="1617"/>
                  </a:lnTo>
                  <a:lnTo>
                    <a:pt x="1246" y="1585"/>
                  </a:lnTo>
                  <a:lnTo>
                    <a:pt x="1283" y="1556"/>
                  </a:lnTo>
                  <a:lnTo>
                    <a:pt x="1304" y="1529"/>
                  </a:lnTo>
                  <a:lnTo>
                    <a:pt x="1310" y="1504"/>
                  </a:lnTo>
                  <a:lnTo>
                    <a:pt x="1302" y="1480"/>
                  </a:lnTo>
                  <a:lnTo>
                    <a:pt x="1285" y="1458"/>
                  </a:lnTo>
                  <a:lnTo>
                    <a:pt x="1257" y="1437"/>
                  </a:lnTo>
                  <a:lnTo>
                    <a:pt x="1167" y="1389"/>
                  </a:lnTo>
                  <a:lnTo>
                    <a:pt x="1045" y="1339"/>
                  </a:lnTo>
                  <a:lnTo>
                    <a:pt x="982" y="1306"/>
                  </a:lnTo>
                  <a:lnTo>
                    <a:pt x="965" y="1290"/>
                  </a:lnTo>
                  <a:lnTo>
                    <a:pt x="829" y="1170"/>
                  </a:lnTo>
                  <a:lnTo>
                    <a:pt x="814" y="1149"/>
                  </a:lnTo>
                  <a:lnTo>
                    <a:pt x="792" y="1102"/>
                  </a:lnTo>
                  <a:lnTo>
                    <a:pt x="776" y="1049"/>
                  </a:lnTo>
                  <a:lnTo>
                    <a:pt x="770" y="992"/>
                  </a:lnTo>
                  <a:lnTo>
                    <a:pt x="772" y="934"/>
                  </a:lnTo>
                  <a:lnTo>
                    <a:pt x="785" y="875"/>
                  </a:lnTo>
                  <a:lnTo>
                    <a:pt x="808" y="819"/>
                  </a:lnTo>
                  <a:lnTo>
                    <a:pt x="842" y="765"/>
                  </a:lnTo>
                  <a:lnTo>
                    <a:pt x="864" y="741"/>
                  </a:lnTo>
                  <a:lnTo>
                    <a:pt x="1046" y="615"/>
                  </a:lnTo>
                  <a:lnTo>
                    <a:pt x="1080" y="602"/>
                  </a:lnTo>
                  <a:lnTo>
                    <a:pt x="1154" y="589"/>
                  </a:lnTo>
                  <a:lnTo>
                    <a:pt x="1231" y="591"/>
                  </a:lnTo>
                  <a:lnTo>
                    <a:pt x="1310" y="606"/>
                  </a:lnTo>
                  <a:lnTo>
                    <a:pt x="1388" y="632"/>
                  </a:lnTo>
                  <a:lnTo>
                    <a:pt x="1462" y="668"/>
                  </a:lnTo>
                  <a:lnTo>
                    <a:pt x="1531" y="711"/>
                  </a:lnTo>
                  <a:lnTo>
                    <a:pt x="1592" y="758"/>
                  </a:lnTo>
                  <a:lnTo>
                    <a:pt x="1618" y="783"/>
                  </a:lnTo>
                  <a:lnTo>
                    <a:pt x="1762" y="935"/>
                  </a:lnTo>
                  <a:lnTo>
                    <a:pt x="1790" y="982"/>
                  </a:lnTo>
                  <a:lnTo>
                    <a:pt x="1838" y="1082"/>
                  </a:lnTo>
                  <a:lnTo>
                    <a:pt x="1882" y="1156"/>
                  </a:lnTo>
                  <a:lnTo>
                    <a:pt x="1922" y="1204"/>
                  </a:lnTo>
                  <a:lnTo>
                    <a:pt x="1971" y="1250"/>
                  </a:lnTo>
                  <a:lnTo>
                    <a:pt x="2035" y="1292"/>
                  </a:lnTo>
                  <a:lnTo>
                    <a:pt x="2074" y="1312"/>
                  </a:lnTo>
                  <a:lnTo>
                    <a:pt x="2741" y="1069"/>
                  </a:lnTo>
                  <a:lnTo>
                    <a:pt x="2781" y="1053"/>
                  </a:lnTo>
                  <a:lnTo>
                    <a:pt x="2841" y="1023"/>
                  </a:lnTo>
                  <a:lnTo>
                    <a:pt x="2881" y="990"/>
                  </a:lnTo>
                  <a:lnTo>
                    <a:pt x="2905" y="957"/>
                  </a:lnTo>
                  <a:lnTo>
                    <a:pt x="2917" y="928"/>
                  </a:lnTo>
                  <a:lnTo>
                    <a:pt x="2921" y="902"/>
                  </a:lnTo>
                  <a:lnTo>
                    <a:pt x="2917" y="875"/>
                  </a:lnTo>
                  <a:lnTo>
                    <a:pt x="2915" y="872"/>
                  </a:lnTo>
                  <a:lnTo>
                    <a:pt x="2240" y="356"/>
                  </a:lnTo>
                  <a:lnTo>
                    <a:pt x="2220" y="330"/>
                  </a:lnTo>
                  <a:lnTo>
                    <a:pt x="2189" y="281"/>
                  </a:lnTo>
                  <a:lnTo>
                    <a:pt x="2168" y="234"/>
                  </a:lnTo>
                  <a:lnTo>
                    <a:pt x="2157" y="192"/>
                  </a:lnTo>
                  <a:lnTo>
                    <a:pt x="2156" y="151"/>
                  </a:lnTo>
                  <a:lnTo>
                    <a:pt x="2164" y="115"/>
                  </a:lnTo>
                  <a:lnTo>
                    <a:pt x="2179" y="83"/>
                  </a:lnTo>
                  <a:lnTo>
                    <a:pt x="2203" y="55"/>
                  </a:lnTo>
                  <a:lnTo>
                    <a:pt x="2234" y="34"/>
                  </a:lnTo>
                  <a:lnTo>
                    <a:pt x="2271" y="16"/>
                  </a:lnTo>
                  <a:lnTo>
                    <a:pt x="2314" y="5"/>
                  </a:lnTo>
                  <a:lnTo>
                    <a:pt x="2363" y="0"/>
                  </a:lnTo>
                  <a:lnTo>
                    <a:pt x="2418" y="1"/>
                  </a:lnTo>
                  <a:lnTo>
                    <a:pt x="2478" y="9"/>
                  </a:lnTo>
                  <a:lnTo>
                    <a:pt x="2541" y="24"/>
                  </a:lnTo>
                  <a:lnTo>
                    <a:pt x="2608" y="47"/>
                  </a:lnTo>
                  <a:lnTo>
                    <a:pt x="2643" y="61"/>
                  </a:lnTo>
                  <a:lnTo>
                    <a:pt x="3667" y="911"/>
                  </a:lnTo>
                  <a:lnTo>
                    <a:pt x="3683" y="925"/>
                  </a:lnTo>
                  <a:lnTo>
                    <a:pt x="3707" y="952"/>
                  </a:lnTo>
                  <a:lnTo>
                    <a:pt x="3723" y="981"/>
                  </a:lnTo>
                  <a:lnTo>
                    <a:pt x="3731" y="1011"/>
                  </a:lnTo>
                  <a:lnTo>
                    <a:pt x="3732" y="1041"/>
                  </a:lnTo>
                  <a:lnTo>
                    <a:pt x="3727" y="1071"/>
                  </a:lnTo>
                  <a:lnTo>
                    <a:pt x="3708" y="1116"/>
                  </a:lnTo>
                  <a:lnTo>
                    <a:pt x="3666" y="1176"/>
                  </a:lnTo>
                  <a:lnTo>
                    <a:pt x="3607" y="1233"/>
                  </a:lnTo>
                  <a:lnTo>
                    <a:pt x="3537" y="1283"/>
                  </a:lnTo>
                  <a:lnTo>
                    <a:pt x="3463" y="1327"/>
                  </a:lnTo>
                  <a:lnTo>
                    <a:pt x="3425" y="1345"/>
                  </a:lnTo>
                  <a:lnTo>
                    <a:pt x="2993" y="1559"/>
                  </a:lnTo>
                  <a:lnTo>
                    <a:pt x="2964" y="1577"/>
                  </a:lnTo>
                  <a:lnTo>
                    <a:pt x="2930" y="1615"/>
                  </a:lnTo>
                  <a:lnTo>
                    <a:pt x="2917" y="1652"/>
                  </a:lnTo>
                  <a:lnTo>
                    <a:pt x="2920" y="1687"/>
                  </a:lnTo>
                  <a:lnTo>
                    <a:pt x="2940" y="1734"/>
                  </a:lnTo>
                  <a:lnTo>
                    <a:pt x="2975" y="1773"/>
                  </a:lnTo>
                  <a:lnTo>
                    <a:pt x="2980" y="1776"/>
                  </a:lnTo>
                  <a:lnTo>
                    <a:pt x="4130" y="2745"/>
                  </a:lnTo>
                  <a:lnTo>
                    <a:pt x="5211" y="2931"/>
                  </a:lnTo>
                  <a:lnTo>
                    <a:pt x="5256" y="2937"/>
                  </a:lnTo>
                  <a:lnTo>
                    <a:pt x="5340" y="2954"/>
                  </a:lnTo>
                  <a:lnTo>
                    <a:pt x="5412" y="2979"/>
                  </a:lnTo>
                  <a:lnTo>
                    <a:pt x="5474" y="3007"/>
                  </a:lnTo>
                  <a:lnTo>
                    <a:pt x="5548" y="3051"/>
                  </a:lnTo>
                  <a:lnTo>
                    <a:pt x="5601" y="3094"/>
                  </a:lnTo>
                  <a:lnTo>
                    <a:pt x="5606" y="3098"/>
                  </a:lnTo>
                  <a:lnTo>
                    <a:pt x="5890" y="3993"/>
                  </a:lnTo>
                  <a:lnTo>
                    <a:pt x="5902" y="4045"/>
                  </a:lnTo>
                  <a:lnTo>
                    <a:pt x="5925" y="4106"/>
                  </a:lnTo>
                  <a:lnTo>
                    <a:pt x="5945" y="4140"/>
                  </a:lnTo>
                  <a:lnTo>
                    <a:pt x="5982" y="4186"/>
                  </a:lnTo>
                  <a:lnTo>
                    <a:pt x="6051" y="4239"/>
                  </a:lnTo>
                  <a:lnTo>
                    <a:pt x="6095" y="4263"/>
                  </a:lnTo>
                  <a:lnTo>
                    <a:pt x="6511" y="4495"/>
                  </a:lnTo>
                  <a:lnTo>
                    <a:pt x="6548" y="4512"/>
                  </a:lnTo>
                  <a:lnTo>
                    <a:pt x="6605" y="4551"/>
                  </a:lnTo>
                  <a:lnTo>
                    <a:pt x="6632" y="4585"/>
                  </a:lnTo>
                  <a:lnTo>
                    <a:pt x="6644" y="4612"/>
                  </a:lnTo>
                  <a:lnTo>
                    <a:pt x="6650" y="4642"/>
                  </a:lnTo>
                  <a:lnTo>
                    <a:pt x="6651" y="4677"/>
                  </a:lnTo>
                  <a:lnTo>
                    <a:pt x="6649" y="4697"/>
                  </a:lnTo>
                  <a:lnTo>
                    <a:pt x="6632" y="4818"/>
                  </a:lnTo>
                  <a:lnTo>
                    <a:pt x="6615" y="4832"/>
                  </a:lnTo>
                  <a:lnTo>
                    <a:pt x="6573" y="4852"/>
                  </a:lnTo>
                  <a:lnTo>
                    <a:pt x="6527" y="4861"/>
                  </a:lnTo>
                  <a:lnTo>
                    <a:pt x="6475" y="4864"/>
                  </a:lnTo>
                  <a:lnTo>
                    <a:pt x="6341" y="4850"/>
                  </a:lnTo>
                  <a:lnTo>
                    <a:pt x="6250" y="4836"/>
                  </a:lnTo>
                  <a:lnTo>
                    <a:pt x="5902" y="4775"/>
                  </a:lnTo>
                  <a:lnTo>
                    <a:pt x="5855" y="4761"/>
                  </a:lnTo>
                  <a:lnTo>
                    <a:pt x="5763" y="4732"/>
                  </a:lnTo>
                  <a:lnTo>
                    <a:pt x="5699" y="4698"/>
                  </a:lnTo>
                  <a:lnTo>
                    <a:pt x="5658" y="4666"/>
                  </a:lnTo>
                  <a:lnTo>
                    <a:pt x="5621" y="4625"/>
                  </a:lnTo>
                  <a:lnTo>
                    <a:pt x="5587" y="4570"/>
                  </a:lnTo>
                  <a:lnTo>
                    <a:pt x="5572" y="4537"/>
                  </a:lnTo>
                  <a:lnTo>
                    <a:pt x="5211" y="3762"/>
                  </a:lnTo>
                  <a:lnTo>
                    <a:pt x="4110" y="3431"/>
                  </a:lnTo>
                  <a:lnTo>
                    <a:pt x="4761" y="4348"/>
                  </a:lnTo>
                  <a:lnTo>
                    <a:pt x="4779" y="4375"/>
                  </a:lnTo>
                  <a:lnTo>
                    <a:pt x="4827" y="4431"/>
                  </a:lnTo>
                  <a:lnTo>
                    <a:pt x="4891" y="4484"/>
                  </a:lnTo>
                  <a:lnTo>
                    <a:pt x="4966" y="4536"/>
                  </a:lnTo>
                  <a:lnTo>
                    <a:pt x="5097" y="4613"/>
                  </a:lnTo>
                  <a:lnTo>
                    <a:pt x="5304" y="4710"/>
                  </a:lnTo>
                  <a:lnTo>
                    <a:pt x="5532" y="4801"/>
                  </a:lnTo>
                  <a:lnTo>
                    <a:pt x="5770" y="4889"/>
                  </a:lnTo>
                  <a:lnTo>
                    <a:pt x="6120" y="5009"/>
                  </a:lnTo>
                  <a:lnTo>
                    <a:pt x="6323" y="5082"/>
                  </a:lnTo>
                  <a:lnTo>
                    <a:pt x="6362" y="5096"/>
                  </a:lnTo>
                  <a:lnTo>
                    <a:pt x="6425" y="5129"/>
                  </a:lnTo>
                  <a:lnTo>
                    <a:pt x="6471" y="5166"/>
                  </a:lnTo>
                  <a:lnTo>
                    <a:pt x="6503" y="5207"/>
                  </a:lnTo>
                  <a:lnTo>
                    <a:pt x="6523" y="5253"/>
                  </a:lnTo>
                  <a:lnTo>
                    <a:pt x="6535" y="5302"/>
                  </a:lnTo>
                  <a:lnTo>
                    <a:pt x="6543" y="5382"/>
                  </a:lnTo>
                  <a:lnTo>
                    <a:pt x="6546" y="5439"/>
                  </a:lnTo>
                  <a:lnTo>
                    <a:pt x="6556" y="5990"/>
                  </a:lnTo>
                  <a:lnTo>
                    <a:pt x="6554" y="6012"/>
                  </a:lnTo>
                  <a:lnTo>
                    <a:pt x="6547" y="6052"/>
                  </a:lnTo>
                  <a:lnTo>
                    <a:pt x="6528" y="6105"/>
                  </a:lnTo>
                  <a:lnTo>
                    <a:pt x="6488" y="6161"/>
                  </a:lnTo>
                  <a:lnTo>
                    <a:pt x="6438" y="6200"/>
                  </a:lnTo>
                  <a:lnTo>
                    <a:pt x="6383" y="6223"/>
                  </a:lnTo>
                  <a:lnTo>
                    <a:pt x="6324" y="6228"/>
                  </a:lnTo>
                  <a:lnTo>
                    <a:pt x="6268" y="6216"/>
                  </a:lnTo>
                  <a:lnTo>
                    <a:pt x="6218" y="6185"/>
                  </a:lnTo>
                  <a:lnTo>
                    <a:pt x="6197" y="6161"/>
                  </a:lnTo>
                  <a:lnTo>
                    <a:pt x="6176" y="6129"/>
                  </a:lnTo>
                  <a:lnTo>
                    <a:pt x="6134" y="6043"/>
                  </a:lnTo>
                  <a:lnTo>
                    <a:pt x="6071" y="5888"/>
                  </a:lnTo>
                  <a:lnTo>
                    <a:pt x="5987" y="5668"/>
                  </a:lnTo>
                  <a:lnTo>
                    <a:pt x="5923" y="5533"/>
                  </a:lnTo>
                  <a:lnTo>
                    <a:pt x="5881" y="5471"/>
                  </a:lnTo>
                  <a:lnTo>
                    <a:pt x="5860" y="5452"/>
                  </a:lnTo>
                  <a:lnTo>
                    <a:pt x="5710" y="5362"/>
                  </a:lnTo>
                  <a:lnTo>
                    <a:pt x="4679" y="5075"/>
                  </a:lnTo>
                  <a:lnTo>
                    <a:pt x="4647" y="5069"/>
                  </a:lnTo>
                  <a:lnTo>
                    <a:pt x="4587" y="5052"/>
                  </a:lnTo>
                  <a:lnTo>
                    <a:pt x="4531" y="5033"/>
                  </a:lnTo>
                  <a:lnTo>
                    <a:pt x="4479" y="5007"/>
                  </a:lnTo>
                  <a:lnTo>
                    <a:pt x="4431" y="4979"/>
                  </a:lnTo>
                  <a:lnTo>
                    <a:pt x="4390" y="4947"/>
                  </a:lnTo>
                  <a:lnTo>
                    <a:pt x="4353" y="4913"/>
                  </a:lnTo>
                  <a:lnTo>
                    <a:pt x="4321" y="4876"/>
                  </a:lnTo>
                  <a:lnTo>
                    <a:pt x="4308" y="4856"/>
                  </a:lnTo>
                  <a:lnTo>
                    <a:pt x="3507" y="3950"/>
                  </a:lnTo>
                  <a:lnTo>
                    <a:pt x="1610" y="2301"/>
                  </a:lnTo>
                  <a:lnTo>
                    <a:pt x="1592" y="2286"/>
                  </a:lnTo>
                  <a:lnTo>
                    <a:pt x="1553" y="2262"/>
                  </a:lnTo>
                  <a:lnTo>
                    <a:pt x="1510" y="2244"/>
                  </a:lnTo>
                  <a:lnTo>
                    <a:pt x="1463" y="2236"/>
                  </a:lnTo>
                  <a:lnTo>
                    <a:pt x="1414" y="2238"/>
                  </a:lnTo>
                  <a:lnTo>
                    <a:pt x="1362" y="2248"/>
                  </a:lnTo>
                  <a:lnTo>
                    <a:pt x="1309" y="2269"/>
                  </a:lnTo>
                  <a:lnTo>
                    <a:pt x="1253" y="2300"/>
                  </a:lnTo>
                  <a:lnTo>
                    <a:pt x="1225" y="2320"/>
                  </a:lnTo>
                  <a:lnTo>
                    <a:pt x="913" y="2537"/>
                  </a:lnTo>
                  <a:lnTo>
                    <a:pt x="879" y="2570"/>
                  </a:lnTo>
                  <a:lnTo>
                    <a:pt x="834" y="2602"/>
                  </a:lnTo>
                  <a:lnTo>
                    <a:pt x="811" y="2620"/>
                  </a:lnTo>
                  <a:lnTo>
                    <a:pt x="797" y="2643"/>
                  </a:lnTo>
                  <a:lnTo>
                    <a:pt x="796" y="2675"/>
                  </a:lnTo>
                  <a:lnTo>
                    <a:pt x="810" y="2720"/>
                  </a:lnTo>
                  <a:lnTo>
                    <a:pt x="843" y="2782"/>
                  </a:lnTo>
                  <a:lnTo>
                    <a:pt x="868" y="2822"/>
                  </a:lnTo>
                  <a:lnTo>
                    <a:pt x="1193" y="3432"/>
                  </a:lnTo>
                  <a:lnTo>
                    <a:pt x="1213" y="3470"/>
                  </a:lnTo>
                  <a:lnTo>
                    <a:pt x="1241" y="3540"/>
                  </a:lnTo>
                  <a:lnTo>
                    <a:pt x="1254" y="3606"/>
                  </a:lnTo>
                  <a:lnTo>
                    <a:pt x="1254" y="3666"/>
                  </a:lnTo>
                  <a:lnTo>
                    <a:pt x="1243" y="3720"/>
                  </a:lnTo>
                  <a:lnTo>
                    <a:pt x="1222" y="3766"/>
                  </a:lnTo>
                  <a:lnTo>
                    <a:pt x="1193" y="3806"/>
                  </a:lnTo>
                  <a:lnTo>
                    <a:pt x="1156" y="3837"/>
                  </a:lnTo>
                  <a:lnTo>
                    <a:pt x="1112" y="3860"/>
                  </a:lnTo>
                  <a:lnTo>
                    <a:pt x="1065" y="3874"/>
                  </a:lnTo>
                  <a:lnTo>
                    <a:pt x="1015" y="3879"/>
                  </a:lnTo>
                  <a:lnTo>
                    <a:pt x="963" y="3872"/>
                  </a:lnTo>
                  <a:lnTo>
                    <a:pt x="910" y="3856"/>
                  </a:lnTo>
                  <a:lnTo>
                    <a:pt x="859" y="3828"/>
                  </a:lnTo>
                  <a:lnTo>
                    <a:pt x="811" y="3787"/>
                  </a:lnTo>
                  <a:lnTo>
                    <a:pt x="766" y="3734"/>
                  </a:lnTo>
                  <a:lnTo>
                    <a:pt x="746" y="3702"/>
                  </a:lnTo>
                  <a:lnTo>
                    <a:pt x="183" y="2797"/>
                  </a:lnTo>
                  <a:lnTo>
                    <a:pt x="125" y="2701"/>
                  </a:lnTo>
                  <a:lnTo>
                    <a:pt x="58" y="2572"/>
                  </a:lnTo>
                  <a:lnTo>
                    <a:pt x="26" y="2494"/>
                  </a:lnTo>
                  <a:lnTo>
                    <a:pt x="6" y="2423"/>
                  </a:lnTo>
                  <a:lnTo>
                    <a:pt x="0" y="2359"/>
                  </a:lnTo>
                  <a:lnTo>
                    <a:pt x="11" y="2300"/>
                  </a:lnTo>
                  <a:lnTo>
                    <a:pt x="37" y="2248"/>
                  </a:lnTo>
                  <a:lnTo>
                    <a:pt x="59" y="2226"/>
                  </a:lnTo>
                  <a:lnTo>
                    <a:pt x="1155" y="1633"/>
                  </a:lnTo>
                  <a:close/>
                </a:path>
              </a:pathLst>
            </a:custGeom>
            <a:solidFill>
              <a:srgbClr val="F9F9F9"/>
            </a:solidFill>
            <a:ln w="28575">
              <a:solidFill>
                <a:srgbClr val="00009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3329" name="Rectangle 14"/>
          <p:cNvSpPr>
            <a:spLocks noChangeArrowheads="1"/>
          </p:cNvSpPr>
          <p:nvPr/>
        </p:nvSpPr>
        <p:spPr bwMode="auto">
          <a:xfrm>
            <a:off x="6783388" y="133350"/>
            <a:ext cx="236061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3902" tIns="11951" rIns="23902" bIns="11951">
            <a:spAutoFit/>
          </a:bodyPr>
          <a:lstStyle/>
          <a:p>
            <a:pPr algn="ctr"/>
            <a:r>
              <a:rPr lang="th-TH" sz="2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หมายเหตุ</a:t>
            </a:r>
            <a:r>
              <a:rPr lang="en-US" sz="2600" b="1">
                <a:solidFill>
                  <a:srgbClr val="0000CC"/>
                </a:solidFill>
                <a:latin typeface="Angsana New" pitchFamily="18" charset="-34"/>
                <a:cs typeface="Angsana New" pitchFamily="18" charset="-34"/>
              </a:rPr>
              <a:t>: </a:t>
            </a:r>
            <a:endParaRPr lang="th-TH" sz="2600" b="1">
              <a:solidFill>
                <a:srgbClr val="0000CC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2600" b="1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หักร้อยละ 8 </a:t>
            </a:r>
          </a:p>
          <a:p>
            <a:pPr algn="ctr"/>
            <a:r>
              <a:rPr lang="th-TH" sz="2600" b="1">
                <a:solidFill>
                  <a:srgbClr val="8A0000"/>
                </a:solidFill>
                <a:latin typeface="Angsana New" pitchFamily="18" charset="-34"/>
                <a:cs typeface="Angsana New" pitchFamily="18" charset="-34"/>
              </a:rPr>
              <a:t>เป็นค่าบำรุงสมาคม</a:t>
            </a:r>
            <a:endParaRPr lang="en-US" sz="2600" b="1">
              <a:solidFill>
                <a:srgbClr val="8A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500" b="1" dirty="0" smtClean="0">
                <a:latin typeface="Angsana New" pitchFamily="18" charset="-34"/>
                <a:cs typeface="Angsana New" pitchFamily="18" charset="-34"/>
              </a:rPr>
              <a:t>กรณีสมาชิกเสียชีวิต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85938"/>
            <a:ext cx="8775700" cy="2928946"/>
          </a:xfrm>
          <a:solidFill>
            <a:schemeClr val="bg1">
              <a:alpha val="59999"/>
            </a:schemeClr>
          </a:solidFill>
        </p:spPr>
        <p:txBody>
          <a:bodyPr/>
          <a:lstStyle/>
          <a:p>
            <a:r>
              <a:rPr lang="th-TH" sz="4000" smtClean="0">
                <a:latin typeface="Angsana New" pitchFamily="18" charset="-34"/>
                <a:cs typeface="Angsana New" pitchFamily="18" charset="-34"/>
              </a:rPr>
              <a:t>จ่ายเงินสงเคราะห์ตามจำนวนสมาชิกที่ได้รับความคุ้มครอง โดยหักเงินสงเคราะห์ คนละ 50 บาทต่อศพ</a:t>
            </a:r>
          </a:p>
          <a:p>
            <a:r>
              <a:rPr lang="th-TH" sz="400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หักเงินสงเคราะห์ไว้เป็นค่าใช้จ่ายสมาคม</a:t>
            </a:r>
            <a:r>
              <a:rPr lang="en-US" sz="400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400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ร้อยละ 8  </a:t>
            </a:r>
          </a:p>
          <a:p>
            <a:r>
              <a:rPr lang="th-TH" sz="4000" smtClean="0">
                <a:latin typeface="Angsana New" pitchFamily="18" charset="-34"/>
                <a:cs typeface="Angsana New" pitchFamily="18" charset="-34"/>
              </a:rPr>
              <a:t>เงินที่เหลือจ่ายให้แก่ผู้รับผลประโยชน์ตามที่ระบุไว้</a:t>
            </a:r>
          </a:p>
          <a:p>
            <a:pPr>
              <a:buFont typeface="Wingdings" pitchFamily="2" charset="2"/>
              <a:buNone/>
            </a:pPr>
            <a:endParaRPr lang="th-TH" sz="4000" smtClean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23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7200" b="1" dirty="0" smtClean="0">
                <a:latin typeface="AngsanaUPC" pitchFamily="18" charset="-34"/>
                <a:cs typeface="AngsanaUPC" pitchFamily="18" charset="-34"/>
              </a:rPr>
              <a:t>          การขอรับเงินสงเคราะห์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679575" y="1714500"/>
            <a:ext cx="6678613" cy="4114800"/>
          </a:xfrm>
          <a:solidFill>
            <a:schemeClr val="bg1">
              <a:alpha val="59999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400" dirty="0" smtClean="0">
                <a:solidFill>
                  <a:schemeClr val="accent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สำเนาใบมรณะบัตร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400" dirty="0" smtClean="0">
                <a:solidFill>
                  <a:schemeClr val="accent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 สำเนาทะเบียนบ้านประทับ “ตาย”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400" dirty="0" smtClean="0">
                <a:solidFill>
                  <a:schemeClr val="accent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สำเนาบัตรประชาชนสมาชิก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400" dirty="0" smtClean="0">
                <a:solidFill>
                  <a:schemeClr val="accent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สำเนาทะเบียนบ้านผู้รับผลประโยชน์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th-TH" sz="4400" dirty="0" smtClean="0">
                <a:solidFill>
                  <a:schemeClr val="accent1">
                    <a:lumMod val="75000"/>
                  </a:schemeClr>
                </a:solidFill>
                <a:latin typeface="AngsanaUPC" pitchFamily="18" charset="-34"/>
                <a:cs typeface="AngsanaUPC" pitchFamily="18" charset="-34"/>
              </a:rPr>
              <a:t>สำเนาบัตรประจำตัวผู้รับผลประโยชน์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th-TH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Group 32"/>
          <p:cNvGraphicFramePr>
            <a:graphicFrameLocks noGrp="1"/>
          </p:cNvGraphicFramePr>
          <p:nvPr/>
        </p:nvGraphicFramePr>
        <p:xfrm>
          <a:off x="1071563" y="5643563"/>
          <a:ext cx="7429552" cy="64294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429552"/>
              </a:tblGrid>
              <a:tr h="6429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เอกสารทั้งหมดอย่างละ 3 ฉบับ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24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/>
          <a:lstStyle/>
          <a:p>
            <a:r>
              <a:rPr lang="th-TH" dirty="0" smtClean="0"/>
              <a:t>ข้อมูลผลประกอบการ</a:t>
            </a:r>
            <a:endParaRPr lang="th-TH" dirty="0"/>
          </a:p>
        </p:txBody>
      </p:sp>
      <p:graphicFrame>
        <p:nvGraphicFramePr>
          <p:cNvPr id="5" name="แผนภูมิ 4"/>
          <p:cNvGraphicFramePr/>
          <p:nvPr/>
        </p:nvGraphicFramePr>
        <p:xfrm>
          <a:off x="0" y="1785926"/>
          <a:ext cx="9323293" cy="451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1357298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ล้านบาท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786710" y="5929330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/>
              <a:t>ปีบัญชี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86832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/>
              <a:t>สินทรัพย์ หนี้สิน และทุน ระหว่างปี 2555 - 2560</a:t>
            </a:r>
            <a:endParaRPr lang="th-TH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/>
          <a:lstStyle/>
          <a:p>
            <a:r>
              <a:rPr lang="th-TH" dirty="0" smtClean="0"/>
              <a:t>ข้อมูลผลประกอบการ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1357298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ล้านบาท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786710" y="5929330"/>
            <a:ext cx="1357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/>
              <a:t>ปีบัญชี</a:t>
            </a:r>
            <a:endParaRPr lang="th-TH" dirty="0"/>
          </a:p>
        </p:txBody>
      </p:sp>
      <p:graphicFrame>
        <p:nvGraphicFramePr>
          <p:cNvPr id="10" name="แผนภูมิ 9"/>
          <p:cNvGraphicFramePr/>
          <p:nvPr/>
        </p:nvGraphicFramePr>
        <p:xfrm>
          <a:off x="0" y="857231"/>
          <a:ext cx="8858279" cy="6000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10" y="857232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dirty="0" smtClean="0"/>
              <a:t>รายได้ และรายจ่าย ระหว่างปี 2555 - 2560</a:t>
            </a:r>
            <a:endParaRPr lang="th-TH"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แผนภูมิ 7"/>
          <p:cNvGraphicFramePr/>
          <p:nvPr/>
        </p:nvGraphicFramePr>
        <p:xfrm>
          <a:off x="1142976" y="1643026"/>
          <a:ext cx="742955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สัดส่วน สินทรัพย์ หนี้สิน และทุน</a:t>
            </a:r>
            <a:endParaRPr lang="th-TH" dirty="0"/>
          </a:p>
        </p:txBody>
      </p:sp>
      <p:sp>
        <p:nvSpPr>
          <p:cNvPr id="5" name="TextBox 1"/>
          <p:cNvSpPr txBox="1"/>
          <p:nvPr/>
        </p:nvSpPr>
        <p:spPr>
          <a:xfrm>
            <a:off x="3286116" y="1928802"/>
            <a:ext cx="1285884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/>
              <a:t>ทุน</a:t>
            </a:r>
            <a:endParaRPr lang="th-TH" sz="3600" b="1" dirty="0"/>
          </a:p>
        </p:txBody>
      </p:sp>
      <p:sp>
        <p:nvSpPr>
          <p:cNvPr id="6" name="TextBox 1"/>
          <p:cNvSpPr txBox="1"/>
          <p:nvPr/>
        </p:nvSpPr>
        <p:spPr>
          <a:xfrm>
            <a:off x="4929190" y="2500306"/>
            <a:ext cx="1928826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/>
              <a:t>สินทรัพย์</a:t>
            </a:r>
            <a:endParaRPr lang="th-TH" sz="3600" b="1" dirty="0"/>
          </a:p>
        </p:txBody>
      </p:sp>
      <p:sp>
        <p:nvSpPr>
          <p:cNvPr id="7" name="TextBox 1"/>
          <p:cNvSpPr txBox="1"/>
          <p:nvPr/>
        </p:nvSpPr>
        <p:spPr>
          <a:xfrm>
            <a:off x="2857488" y="4286256"/>
            <a:ext cx="1928826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/>
              <a:t>หนี้สิน</a:t>
            </a:r>
            <a:endParaRPr lang="th-TH" sz="36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แผนภูมิ 7"/>
          <p:cNvGraphicFramePr/>
          <p:nvPr/>
        </p:nvGraphicFramePr>
        <p:xfrm>
          <a:off x="928662" y="1428736"/>
          <a:ext cx="707236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สัดส่วน รายได้ ต่อ รายจ่าย</a:t>
            </a:r>
            <a:endParaRPr lang="th-TH" dirty="0"/>
          </a:p>
        </p:txBody>
      </p:sp>
      <p:sp>
        <p:nvSpPr>
          <p:cNvPr id="6" name="TextBox 1"/>
          <p:cNvSpPr txBox="1"/>
          <p:nvPr/>
        </p:nvSpPr>
        <p:spPr>
          <a:xfrm>
            <a:off x="5286380" y="3071810"/>
            <a:ext cx="1285884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/>
              <a:t>รายได้</a:t>
            </a:r>
            <a:endParaRPr lang="th-TH" sz="3600" b="1" dirty="0"/>
          </a:p>
        </p:txBody>
      </p:sp>
      <p:sp>
        <p:nvSpPr>
          <p:cNvPr id="7" name="TextBox 2"/>
          <p:cNvSpPr txBox="1"/>
          <p:nvPr/>
        </p:nvSpPr>
        <p:spPr>
          <a:xfrm>
            <a:off x="2928926" y="2214554"/>
            <a:ext cx="1357322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b="1" dirty="0" smtClean="0"/>
              <a:t>รายจ่าย</a:t>
            </a:r>
            <a:endParaRPr lang="th-TH" sz="3600" b="1" dirty="0"/>
          </a:p>
        </p:txBody>
      </p:sp>
      <p:sp>
        <p:nvSpPr>
          <p:cNvPr id="9" name="TextBox 2"/>
          <p:cNvSpPr txBox="1"/>
          <p:nvPr/>
        </p:nvSpPr>
        <p:spPr>
          <a:xfrm>
            <a:off x="3714744" y="3214686"/>
            <a:ext cx="1357322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 smtClean="0"/>
              <a:t>บาท</a:t>
            </a:r>
            <a:endParaRPr lang="th-TH" sz="3600" dirty="0"/>
          </a:p>
        </p:txBody>
      </p:sp>
      <p:sp>
        <p:nvSpPr>
          <p:cNvPr id="10" name="TextBox 2"/>
          <p:cNvSpPr txBox="1"/>
          <p:nvPr/>
        </p:nvSpPr>
        <p:spPr>
          <a:xfrm>
            <a:off x="7215206" y="4000504"/>
            <a:ext cx="1357322" cy="64294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 smtClean="0"/>
              <a:t>บาท</a:t>
            </a:r>
            <a:endParaRPr lang="th-TH" sz="36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14282" y="5214950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dirty="0" smtClean="0"/>
              <a:t>รายได้สูงกว่ารายจ่าย 213,430.68 บาท</a:t>
            </a:r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7250" y="2024063"/>
            <a:ext cx="6940550" cy="1905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199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สวัสดี</a:t>
            </a:r>
            <a:endParaRPr lang="th-TH" sz="199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734637"/>
            <a:ext cx="2286016" cy="305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448300"/>
            <a:ext cx="16192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1643063"/>
            <a:ext cx="1857375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ชื่อเรื่อง 1"/>
          <p:cNvSpPr txBox="1">
            <a:spLocks/>
          </p:cNvSpPr>
          <p:nvPr/>
        </p:nvSpPr>
        <p:spPr bwMode="auto">
          <a:xfrm>
            <a:off x="126612" y="315901"/>
            <a:ext cx="8929750" cy="14700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400" b="1"/>
              <a:t>สหกรณ์ออมทรัพย์สาธารณสุขจังหวัดอุดรธานี จำกัด</a:t>
            </a:r>
            <a:endParaRPr lang="th-TH" sz="4400" b="1" dirty="0"/>
          </a:p>
        </p:txBody>
      </p:sp>
      <p:pic>
        <p:nvPicPr>
          <p:cNvPr id="11" name="Picture 2" descr="https://s-media-cache-ak0.pinimg.com/236x/fe/38/91/fe38910a9d6e1120f2ed28065360e9c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714752"/>
            <a:ext cx="22479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29</a:t>
            </a:fld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2928938" y="0"/>
            <a:ext cx="3643312" cy="96043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lIns="82694" tIns="41347" rIns="82694" bIns="41347">
            <a:spAutoFit/>
          </a:bodyPr>
          <a:lstStyle/>
          <a:p>
            <a:pPr algn="ctr"/>
            <a:endParaRPr lang="th-TH" sz="2600" b="1" dirty="0">
              <a:solidFill>
                <a:srgbClr val="000099"/>
              </a:solidFill>
              <a:latin typeface="Browallia New" pitchFamily="34" charset="-34"/>
              <a:cs typeface="LilyUPC" pitchFamily="34" charset="-34"/>
            </a:endParaRPr>
          </a:p>
          <a:p>
            <a:pPr algn="ctr"/>
            <a:r>
              <a:rPr lang="th-TH" sz="3100" b="1" dirty="0">
                <a:solidFill>
                  <a:srgbClr val="000099"/>
                </a:solidFill>
                <a:latin typeface="Browallia New" pitchFamily="34" charset="-34"/>
                <a:cs typeface="LilyUPC" pitchFamily="34" charset="-34"/>
              </a:rPr>
              <a:t>หลักการและ เหตุผล</a:t>
            </a:r>
          </a:p>
        </p:txBody>
      </p:sp>
      <p:grpSp>
        <p:nvGrpSpPr>
          <p:cNvPr id="2" name="กลุ่ม 8"/>
          <p:cNvGrpSpPr>
            <a:grpSpLocks/>
          </p:cNvGrpSpPr>
          <p:nvPr/>
        </p:nvGrpSpPr>
        <p:grpSpPr bwMode="auto">
          <a:xfrm>
            <a:off x="0" y="1000125"/>
            <a:ext cx="9074150" cy="4929188"/>
            <a:chOff x="449263" y="1209675"/>
            <a:chExt cx="8399462" cy="4562475"/>
          </a:xfrm>
        </p:grpSpPr>
        <p:sp>
          <p:nvSpPr>
            <p:cNvPr id="5124" name="Rectangle 7"/>
            <p:cNvSpPr>
              <a:spLocks noChangeArrowheads="1"/>
            </p:cNvSpPr>
            <p:nvPr/>
          </p:nvSpPr>
          <p:spPr bwMode="auto">
            <a:xfrm>
              <a:off x="1379435" y="1209675"/>
              <a:ext cx="6599367" cy="13268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82694" tIns="41347" rIns="82694" bIns="41347"/>
            <a:lstStyle/>
            <a:p>
              <a:pPr marL="400033" indent="-236534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>
                  <a:tab pos="400033" algn="l"/>
                </a:tabLst>
                <a:defRPr/>
              </a:pPr>
              <a:r>
                <a:rPr lang="th-TH" sz="2100" b="1" dirty="0">
                  <a:solidFill>
                    <a:srgbClr val="000066"/>
                  </a:solidFill>
                  <a:latin typeface="Browallia New" pitchFamily="34" charset="-34"/>
                </a:rPr>
                <a:t>1. การสร้างระบบหลักประกันร่วมกันในขบวนการสหกรณ์ออมทรัพย์</a:t>
              </a:r>
            </a:p>
            <a:p>
              <a:pPr marL="400033" indent="-236534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>
                  <a:tab pos="400033" algn="l"/>
                </a:tabLst>
                <a:defRPr/>
              </a:pPr>
              <a:r>
                <a:rPr lang="th-TH" sz="2100" b="1" dirty="0">
                  <a:solidFill>
                    <a:srgbClr val="000066"/>
                  </a:solidFill>
                  <a:latin typeface="Browallia New" pitchFamily="34" charset="-34"/>
                </a:rPr>
                <a:t>2. สร้างระบบความร่วมมือในขบวนการสหกรณ์ออมทรัพย์</a:t>
              </a:r>
            </a:p>
            <a:p>
              <a:pPr marL="400033" indent="-236534" fontAlgn="auto">
                <a:lnSpc>
                  <a:spcPct val="9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tabLst>
                  <a:tab pos="400033" algn="l"/>
                </a:tabLst>
                <a:defRPr/>
              </a:pPr>
              <a:r>
                <a:rPr lang="th-TH" sz="2100" b="1" dirty="0">
                  <a:solidFill>
                    <a:srgbClr val="000066"/>
                  </a:solidFill>
                  <a:latin typeface="Browallia New" pitchFamily="34" charset="-34"/>
                </a:rPr>
                <a:t>3. จัดสวัสดิการให้กับครอบครัวสมาชิกสหกรณ์ออมทรัพย์(บุตร ภรรยา สามี) ได้</a:t>
              </a: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5249863" y="2868613"/>
              <a:ext cx="3114675" cy="56038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82694" tIns="41347" rIns="82694" bIns="41347">
              <a:spAutoFit/>
            </a:bodyPr>
            <a:lstStyle/>
            <a:p>
              <a:pPr algn="ctr"/>
              <a:r>
                <a:rPr lang="th-TH" sz="3100" b="1">
                  <a:solidFill>
                    <a:srgbClr val="C00000"/>
                  </a:solidFill>
                  <a:latin typeface="Browallia New" pitchFamily="34" charset="-34"/>
                  <a:cs typeface="LilyUPC" pitchFamily="34" charset="-34"/>
                </a:rPr>
                <a:t>วัตถุประสงค์ของสมาคม</a:t>
              </a: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4726876" y="3366748"/>
              <a:ext cx="4121849" cy="238483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1401" tIns="45699" rIns="91401" bIns="45699"/>
            <a:lstStyle/>
            <a:p>
              <a:pPr marL="158935" indent="-158935" algn="thaiDist" defTabSz="91376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solidFill>
                    <a:srgbClr val="FFFFFF"/>
                  </a:solidFill>
                  <a:latin typeface="Browallia New" pitchFamily="34" charset="-34"/>
                  <a:cs typeface="Browallia New" pitchFamily="34" charset="-34"/>
                </a:rPr>
                <a:t>   </a:t>
              </a:r>
              <a:r>
                <a:rPr lang="th-TH" sz="2000" b="1" dirty="0">
                  <a:latin typeface="Browallia New" pitchFamily="34" charset="-34"/>
                  <a:cs typeface="Browallia New" pitchFamily="34" charset="-34"/>
                </a:rPr>
                <a:t>1. เพื่อสงเคราะห์ซึ่งกันและกันในการจัดการศพและ ช่วยเหลือครอบครัวสมาชิก</a:t>
              </a:r>
            </a:p>
            <a:p>
              <a:pPr marL="158935" indent="-158935" algn="thaiDist" defTabSz="913769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th-TH" sz="2000" b="1" dirty="0">
                  <a:latin typeface="Browallia New" pitchFamily="34" charset="-34"/>
                  <a:cs typeface="Browallia New" pitchFamily="34" charset="-34"/>
                </a:rPr>
                <a:t>   2. เพื่อเป็นการสร้างหลักประกันร่วมกันในขบวนการสหกรณ์ออมทรัพย์ และแบ่งเบาภาระของผู้ค้ำประกันของสมาชิกสหกรณ์ออมทรัพย์</a:t>
              </a:r>
            </a:p>
          </p:txBody>
        </p:sp>
        <p:sp>
          <p:nvSpPr>
            <p:cNvPr id="4104" name="Rectangle 6"/>
            <p:cNvSpPr>
              <a:spLocks noChangeArrowheads="1"/>
            </p:cNvSpPr>
            <p:nvPr/>
          </p:nvSpPr>
          <p:spPr bwMode="auto">
            <a:xfrm>
              <a:off x="1044369" y="2897464"/>
              <a:ext cx="3214687" cy="560387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lIns="82694" tIns="41347" rIns="82694" bIns="41347">
              <a:spAutoFit/>
            </a:bodyPr>
            <a:lstStyle/>
            <a:p>
              <a:pPr algn="ctr"/>
              <a:r>
                <a:rPr lang="th-TH" sz="3100" b="1">
                  <a:solidFill>
                    <a:srgbClr val="C00000"/>
                  </a:solidFill>
                  <a:latin typeface="Browallia New" pitchFamily="34" charset="-34"/>
                  <a:cs typeface="LilyUPC" pitchFamily="34" charset="-34"/>
                </a:rPr>
                <a:t>เป้าหมายของสมาคม</a:t>
              </a:r>
            </a:p>
          </p:txBody>
        </p:sp>
        <p:sp>
          <p:nvSpPr>
            <p:cNvPr id="4105" name="Rectangle 3"/>
            <p:cNvSpPr txBox="1">
              <a:spLocks noChangeArrowheads="1"/>
            </p:cNvSpPr>
            <p:nvPr/>
          </p:nvSpPr>
          <p:spPr bwMode="auto">
            <a:xfrm>
              <a:off x="449263" y="3346450"/>
              <a:ext cx="4146550" cy="2425700"/>
            </a:xfrm>
            <a:prstGeom prst="rect">
              <a:avLst/>
            </a:prstGeom>
            <a:solidFill>
              <a:srgbClr val="D4FCDE"/>
            </a:solidFill>
            <a:ln w="9525">
              <a:noFill/>
              <a:miter lim="800000"/>
              <a:headEnd/>
              <a:tailEnd/>
            </a:ln>
          </p:spPr>
          <p:txBody>
            <a:bodyPr lIns="91401" tIns="45699" rIns="91401" bIns="45699"/>
            <a:lstStyle/>
            <a:p>
              <a:pPr marL="158750" indent="-158750" algn="thaiDist" defTabSz="912813">
                <a:spcBef>
                  <a:spcPct val="20000"/>
                </a:spcBef>
              </a:pPr>
              <a:r>
                <a:rPr lang="th-TH" sz="2400" b="1">
                  <a:latin typeface="Browallia New" pitchFamily="34" charset="-34"/>
                  <a:cs typeface="Browallia New" pitchFamily="34" charset="-34"/>
                </a:rPr>
                <a:t>   </a:t>
              </a:r>
              <a:r>
                <a:rPr lang="th-TH" sz="2000" b="1">
                  <a:latin typeface="Browallia New" pitchFamily="34" charset="-34"/>
                  <a:cs typeface="Browallia New" pitchFamily="34" charset="-34"/>
                </a:rPr>
                <a:t>1. สร้างคุณภาพชีวิตที่ดีมีคุณค่าให้สมาชิกสหกรณ์</a:t>
              </a:r>
            </a:p>
            <a:p>
              <a:pPr marL="158750" indent="-158750" algn="thaiDist" defTabSz="912813">
                <a:spcBef>
                  <a:spcPct val="20000"/>
                </a:spcBef>
              </a:pPr>
              <a:r>
                <a:rPr lang="th-TH" sz="2000" b="1">
                  <a:latin typeface="Browallia New" pitchFamily="34" charset="-34"/>
                  <a:cs typeface="Browallia New" pitchFamily="34" charset="-34"/>
                </a:rPr>
                <a:t>    ออมทรัพย์ขณะมีชีวิตอยู่</a:t>
              </a:r>
            </a:p>
            <a:p>
              <a:pPr marL="158750" indent="-158750" algn="thaiDist" defTabSz="912813">
                <a:spcBef>
                  <a:spcPct val="20000"/>
                </a:spcBef>
              </a:pPr>
              <a:r>
                <a:rPr lang="th-TH" sz="2000" b="1">
                  <a:latin typeface="Browallia New" pitchFamily="34" charset="-34"/>
                  <a:cs typeface="Browallia New" pitchFamily="34" charset="-34"/>
                </a:rPr>
                <a:t>   2. เมื่อเสียชีวิตจัดการศพสมาชิกอย่างมีศักดิ์ศรี</a:t>
              </a:r>
            </a:p>
            <a:p>
              <a:pPr marL="158750" indent="-158750" algn="thaiDist" defTabSz="912813">
                <a:spcBef>
                  <a:spcPct val="20000"/>
                </a:spcBef>
              </a:pPr>
              <a:r>
                <a:rPr lang="th-TH" sz="2000" b="1">
                  <a:latin typeface="Browallia New" pitchFamily="34" charset="-34"/>
                  <a:cs typeface="Browallia New" pitchFamily="34" charset="-34"/>
                </a:rPr>
                <a:t>   3. ช่วยเหลือครอบครัวสมาชิกและแบ่งเบาภาระของ ผู้ค้ำประกัน</a:t>
              </a:r>
            </a:p>
            <a:p>
              <a:pPr marL="158750" indent="-158750" algn="thaiDist" defTabSz="912813">
                <a:spcBef>
                  <a:spcPct val="20000"/>
                </a:spcBef>
              </a:pPr>
              <a:r>
                <a:rPr lang="th-TH" sz="2000" b="1">
                  <a:latin typeface="Browallia New" pitchFamily="34" charset="-34"/>
                  <a:cs typeface="Browallia New" pitchFamily="34" charset="-34"/>
                </a:rPr>
                <a:t>   4. ประกันความเสี่ยงให้สหกรณ์ออมทรัพย์</a:t>
              </a:r>
            </a:p>
          </p:txBody>
        </p:sp>
      </p:grp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3</a:t>
            </a:fld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มุมมน 2"/>
          <p:cNvSpPr/>
          <p:nvPr/>
        </p:nvSpPr>
        <p:spPr>
          <a:xfrm>
            <a:off x="1371600" y="1905000"/>
            <a:ext cx="6477000" cy="3733800"/>
          </a:xfrm>
          <a:prstGeom prst="roundRect">
            <a:avLst>
              <a:gd name="adj" fmla="val 5769"/>
            </a:avLst>
          </a:prstGeom>
          <a:solidFill>
            <a:schemeClr val="accent6">
              <a:lumMod val="20000"/>
              <a:lumOff val="80000"/>
            </a:schemeClr>
          </a:solidFill>
          <a:ln cmpd="thickThin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12291" name="Picture 39" descr="โลโก้สหกรณ์ไฟสีแด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566738"/>
            <a:ext cx="1263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สี่เหลี่ยมผืนผ้า 27"/>
          <p:cNvSpPr>
            <a:spLocks noChangeArrowheads="1"/>
          </p:cNvSpPr>
          <p:nvPr/>
        </p:nvSpPr>
        <p:spPr bwMode="auto">
          <a:xfrm>
            <a:off x="2000232" y="4572000"/>
            <a:ext cx="31983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th-TH" dirty="0" smtClean="0"/>
              <a:t>นางสาว</a:t>
            </a:r>
            <a:r>
              <a:rPr lang="th-TH" dirty="0" err="1" smtClean="0"/>
              <a:t>ณัฐธ</a:t>
            </a:r>
            <a:r>
              <a:rPr lang="th-TH" dirty="0" smtClean="0"/>
              <a:t>พิมพ์  </a:t>
            </a:r>
            <a:r>
              <a:rPr lang="th-TH" dirty="0" err="1" smtClean="0"/>
              <a:t>สุมัง</a:t>
            </a:r>
            <a:r>
              <a:rPr lang="th-TH" dirty="0" smtClean="0"/>
              <a:t>เกษตร </a:t>
            </a:r>
          </a:p>
          <a:p>
            <a:pPr algn="ctr"/>
            <a:r>
              <a:rPr lang="th-TH" dirty="0" smtClean="0"/>
              <a:t>เจ้าหน้าที่การเงิน</a:t>
            </a:r>
            <a:endParaRPr lang="th-TH" dirty="0"/>
          </a:p>
        </p:txBody>
      </p:sp>
      <p:sp>
        <p:nvSpPr>
          <p:cNvPr id="12293" name="สี่เหลี่ยมผืนผ้า 28"/>
          <p:cNvSpPr>
            <a:spLocks noChangeArrowheads="1"/>
          </p:cNvSpPr>
          <p:nvPr/>
        </p:nvSpPr>
        <p:spPr bwMode="auto">
          <a:xfrm>
            <a:off x="5072085" y="4579938"/>
            <a:ext cx="2714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dirty="0" smtClean="0"/>
              <a:t>นางสาวสิริ</a:t>
            </a:r>
            <a:r>
              <a:rPr lang="th-TH" dirty="0"/>
              <a:t>พร  แสงตา</a:t>
            </a:r>
            <a:br>
              <a:rPr lang="th-TH" dirty="0"/>
            </a:br>
            <a:r>
              <a:rPr lang="th-TH" dirty="0"/>
              <a:t>เจ้าหน้าที่บัญชี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714348" y="685800"/>
            <a:ext cx="8429651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n w="10541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rgbClr val="FFC000">
                      <a:alpha val="40000"/>
                    </a:srgbClr>
                  </a:glow>
                </a:effectLst>
                <a:latin typeface="+mn-lt"/>
                <a:cs typeface="+mn-cs"/>
              </a:rPr>
              <a:t>สหกรณ์ออมทรัพย์สาธารณสุขจังหวัดอุดรธานี จำกัด </a:t>
            </a: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2214563" y="1428750"/>
            <a:ext cx="4786312" cy="928688"/>
          </a:xfrm>
          <a:prstGeom prst="roundRect">
            <a:avLst>
              <a:gd name="adj" fmla="val 5769"/>
            </a:avLst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71600" y="1629779"/>
            <a:ext cx="6477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200" b="1" dirty="0">
                <a:ln w="10541" cmpd="sng">
                  <a:noFill/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101600">
                    <a:schemeClr val="bg1">
                      <a:alpha val="40000"/>
                    </a:schemeClr>
                  </a:glow>
                </a:effectLst>
                <a:latin typeface="+mn-lt"/>
                <a:cs typeface="+mn-cs"/>
              </a:rPr>
              <a:t>เจ้าหน้าที่สมาคมฌาปนกิจสงเคราะห์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571744"/>
            <a:ext cx="1542776" cy="19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545" y="2571744"/>
            <a:ext cx="150622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ชื่อเรื่อง 22"/>
          <p:cNvSpPr>
            <a:spLocks noGrp="1"/>
          </p:cNvSpPr>
          <p:nvPr>
            <p:ph type="title"/>
          </p:nvPr>
        </p:nvSpPr>
        <p:spPr>
          <a:xfrm>
            <a:off x="457200" y="714375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สมาคมฌาปนกิจสงเคราะห์</a:t>
            </a:r>
            <a:br>
              <a:rPr lang="th-TH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</a:br>
            <a: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สมาชิกสหกรณ์ออมทรัพย์สาธารณสุขจังหวัดอุดรธานี  จำกัด</a:t>
            </a:r>
            <a:br>
              <a:rPr lang="th-TH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</a:br>
            <a:endParaRPr lang="th-TH" dirty="0"/>
          </a:p>
        </p:txBody>
      </p:sp>
      <p:sp>
        <p:nvSpPr>
          <p:cNvPr id="24" name="ชื่อเรื่อง 1"/>
          <p:cNvSpPr txBox="1">
            <a:spLocks/>
          </p:cNvSpPr>
          <p:nvPr/>
        </p:nvSpPr>
        <p:spPr>
          <a:xfrm>
            <a:off x="3243282" y="1928802"/>
            <a:ext cx="3043230" cy="7969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th-TH" sz="5400" dirty="0">
                <a:latin typeface="AngsanaUPC" pitchFamily="18" charset="-34"/>
                <a:cs typeface="AngsanaUPC" pitchFamily="18" charset="-34"/>
              </a:rPr>
              <a:t>ผู้ตรวจบัญชี</a:t>
            </a:r>
          </a:p>
        </p:txBody>
      </p:sp>
      <p:pic>
        <p:nvPicPr>
          <p:cNvPr id="6157" name="Picture 17"/>
          <p:cNvPicPr>
            <a:picLocks noChangeAspect="1" noChangeArrowheads="1"/>
          </p:cNvPicPr>
          <p:nvPr/>
        </p:nvPicPr>
        <p:blipFill>
          <a:blip r:embed="rId2"/>
          <a:srcRect t="4573"/>
          <a:stretch>
            <a:fillRect/>
          </a:stretch>
        </p:blipFill>
        <p:spPr bwMode="auto">
          <a:xfrm>
            <a:off x="3457587" y="2864461"/>
            <a:ext cx="26431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สี่เหลี่ยมผืนผ้า 25"/>
          <p:cNvSpPr/>
          <p:nvPr/>
        </p:nvSpPr>
        <p:spPr>
          <a:xfrm>
            <a:off x="3314712" y="5579086"/>
            <a:ext cx="2928938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/>
              <a:t>นายประเทือง  กลิ่นคล้ายกัน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/>
                </a:solidFill>
              </a:rPr>
              <a:t>ผู้ตรวจบัญชี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5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500" b="1" dirty="0" smtClean="0">
                <a:latin typeface="Angsana New" pitchFamily="18" charset="-34"/>
                <a:cs typeface="Angsana New" pitchFamily="18" charset="-34"/>
              </a:rPr>
              <a:t>สมาชิกประเภทที่ 1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017713"/>
            <a:ext cx="7772400" cy="4148137"/>
          </a:xfrm>
        </p:spPr>
        <p:txBody>
          <a:bodyPr/>
          <a:lstStyle/>
          <a:p>
            <a:r>
              <a:rPr lang="th-TH" sz="3700" b="1" u="sng" dirty="0" smtClean="0">
                <a:latin typeface="AngsanaUPC" pitchFamily="18" charset="-34"/>
                <a:cs typeface="AngsanaUPC" pitchFamily="18" charset="-34"/>
              </a:rPr>
              <a:t>ประเภทที่  1</a:t>
            </a:r>
            <a:r>
              <a:rPr lang="th-TH" sz="3700" dirty="0" smtClean="0"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3700" b="1" dirty="0" smtClean="0">
                <a:latin typeface="AngsanaUPC" pitchFamily="18" charset="-34"/>
                <a:cs typeface="AngsanaUPC" pitchFamily="18" charset="-34"/>
              </a:rPr>
              <a:t>หมายถึง    สมาชิกสหกรณ์ออมทรัพย์</a:t>
            </a:r>
          </a:p>
          <a:p>
            <a:pPr>
              <a:buFont typeface="Wingdings" pitchFamily="2" charset="2"/>
              <a:buNone/>
            </a:pPr>
            <a:r>
              <a:rPr lang="th-TH" sz="3700" b="1" dirty="0" smtClean="0">
                <a:latin typeface="AngsanaUPC" pitchFamily="18" charset="-34"/>
                <a:cs typeface="AngsanaUPC" pitchFamily="18" charset="-34"/>
              </a:rPr>
              <a:t>สาธารณสุขจังหวัดอุดรธานี จำกัด หรือ คู่สมรสตามกฎหมาย  </a:t>
            </a:r>
          </a:p>
          <a:p>
            <a:pPr>
              <a:buFont typeface="Wingdings" pitchFamily="2" charset="2"/>
              <a:buNone/>
            </a:pPr>
            <a:r>
              <a:rPr lang="th-TH" sz="3700" b="1" dirty="0" smtClean="0">
                <a:latin typeface="AngsanaUPC" pitchFamily="18" charset="-34"/>
                <a:cs typeface="AngsanaUPC" pitchFamily="18" charset="-34"/>
              </a:rPr>
              <a:t>หรือบุตรของสมาชิก หรือ พนักงานสมาคม  หรือคู่สมรสตาม</a:t>
            </a:r>
          </a:p>
          <a:p>
            <a:pPr>
              <a:buFont typeface="Wingdings" pitchFamily="2" charset="2"/>
              <a:buNone/>
            </a:pPr>
            <a:r>
              <a:rPr lang="th-TH" sz="3700" b="1" dirty="0" smtClean="0">
                <a:latin typeface="AngsanaUPC" pitchFamily="18" charset="-34"/>
                <a:cs typeface="AngsanaUPC" pitchFamily="18" charset="-34"/>
              </a:rPr>
              <a:t>กฎหมายพนักงานสมาคม  มีอายุในวันสมัครไม่เกิน 60  ปี</a:t>
            </a:r>
          </a:p>
          <a:p>
            <a:pPr>
              <a:buFont typeface="Wingdings" pitchFamily="2" charset="2"/>
              <a:buNone/>
            </a:pPr>
            <a:r>
              <a:rPr lang="th-TH" sz="3700" b="1" dirty="0" smtClean="0">
                <a:latin typeface="AngsanaUPC" pitchFamily="18" charset="-34"/>
                <a:cs typeface="AngsanaUPC" pitchFamily="18" charset="-34"/>
              </a:rPr>
              <a:t>บริบูรณ์  ยกเว้น  บุตรของสมาชิกต้องมีอายุไม่เกิน  35  ปี</a:t>
            </a:r>
          </a:p>
          <a:p>
            <a:pPr>
              <a:buFont typeface="Wingdings" pitchFamily="2" charset="2"/>
              <a:buNone/>
            </a:pPr>
            <a:endParaRPr lang="th-TH" sz="37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6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500" b="1" dirty="0" smtClean="0">
                <a:latin typeface="Angsana New" pitchFamily="18" charset="-34"/>
                <a:cs typeface="Angsana New" pitchFamily="18" charset="-34"/>
              </a:rPr>
              <a:t>สมาชิกประเภทที่ 2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th-TH" sz="4000" b="1" u="sng" dirty="0" smtClean="0">
                <a:latin typeface="AngsanaUPC" pitchFamily="18" charset="-34"/>
                <a:cs typeface="AngsanaUPC" pitchFamily="18" charset="-34"/>
              </a:rPr>
              <a:t>ประเภทที่  2</a:t>
            </a: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   หมายถึง    ข้าราชการบำนาญที่เป็นสมาชิก</a:t>
            </a:r>
          </a:p>
          <a:p>
            <a:pPr>
              <a:buFont typeface="Wingdings" pitchFamily="2" charset="2"/>
              <a:buNone/>
            </a:pP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สหกรณ์ออมทรัพย์สาธารณสุขจังหวัดอุดรธานี จำกัด หรือ</a:t>
            </a:r>
          </a:p>
          <a:p>
            <a:pPr>
              <a:buFont typeface="Wingdings" pitchFamily="2" charset="2"/>
              <a:buNone/>
            </a:pP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บิดา  มารดาของสมาชิกสหกรณ์  หรือบิดา  มารดาพนักงาน</a:t>
            </a:r>
          </a:p>
          <a:p>
            <a:pPr>
              <a:buFont typeface="Wingdings" pitchFamily="2" charset="2"/>
              <a:buNone/>
            </a:pPr>
            <a:r>
              <a:rPr lang="th-TH" sz="4000" b="1" dirty="0" smtClean="0">
                <a:latin typeface="AngsanaUPC" pitchFamily="18" charset="-34"/>
                <a:cs typeface="AngsanaUPC" pitchFamily="18" charset="-34"/>
              </a:rPr>
              <a:t>สมาคม  มีอายุในวันสมัครไม่เกิน 65  ปีบริบูรณ์</a:t>
            </a:r>
            <a:endParaRPr lang="th-TH" sz="4000" dirty="0" smtClean="0">
              <a:latin typeface="AngsanaUPC" pitchFamily="18" charset="-34"/>
              <a:cs typeface="AngsanaUPC" pitchFamily="18" charset="-34"/>
            </a:endParaRPr>
          </a:p>
          <a:p>
            <a:endParaRPr lang="th-TH" sz="40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7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214313"/>
            <a:ext cx="7793037" cy="1071562"/>
          </a:xfrm>
        </p:spPr>
        <p:txBody>
          <a:bodyPr/>
          <a:lstStyle/>
          <a:p>
            <a:r>
              <a:rPr lang="th-TH" sz="5500" b="1" smtClean="0">
                <a:latin typeface="Angsana New" pitchFamily="18" charset="-34"/>
              </a:rPr>
              <a:t>การรับสมัครสมาชิก</a:t>
            </a:r>
          </a:p>
        </p:txBody>
      </p:sp>
      <p:graphicFrame>
        <p:nvGraphicFramePr>
          <p:cNvPr id="11300" name="Group 36"/>
          <p:cNvGraphicFramePr>
            <a:graphicFrameLocks noGrp="1"/>
          </p:cNvGraphicFramePr>
          <p:nvPr>
            <p:ph idx="1"/>
          </p:nvPr>
        </p:nvGraphicFramePr>
        <p:xfrm>
          <a:off x="857250" y="2143125"/>
          <a:ext cx="8008938" cy="3017520"/>
        </p:xfrm>
        <a:graphic>
          <a:graphicData uri="http://schemas.openxmlformats.org/drawingml/2006/table">
            <a:tbl>
              <a:tblPr firstRow="1" firstCol="1" lastRow="1" bandRow="1" bandCol="1">
                <a:tableStyleId>{72833802-FEF1-4C79-8D5D-14CF1EAF98D9}</a:tableStyleId>
              </a:tblPr>
              <a:tblGrid>
                <a:gridCol w="3392488"/>
                <a:gridCol w="2322512"/>
                <a:gridCol w="2293938"/>
              </a:tblGrid>
              <a:tr h="3133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รายการ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ประเภทที่ 1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ประเภทที่ 2</a:t>
                      </a:r>
                      <a:endParaRPr kumimoji="0" lang="th-TH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/>
                </a:tc>
              </a:tr>
              <a:tr h="668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ค่าสมัคร(ครั้งเดียว)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ค่าบำรุงประจำปี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</a:t>
                      </a:r>
                      <a:r>
                        <a:rPr kumimoji="0" lang="th-TH" sz="3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ค่าสงเคราะห์ล่วงหน้า</a:t>
                      </a:r>
                      <a:endParaRPr kumimoji="0" lang="th-TH" sz="3600" u="none" strike="noStrike" cap="none" normalizeH="0" baseline="0" dirty="0" smtClean="0">
                        <a:ln>
                          <a:noFill/>
                        </a:ln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  บาท</a:t>
                      </a:r>
                    </a:p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  บาท</a:t>
                      </a:r>
                    </a:p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500 บาท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 บาท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50 บาท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1,000 บาท</a:t>
                      </a:r>
                    </a:p>
                  </a:txBody>
                  <a:tcPr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รวม</a:t>
                      </a:r>
                      <a:endParaRPr kumimoji="0" lang="th-TH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3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600</a:t>
                      </a: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บาท</a:t>
                      </a:r>
                      <a:endParaRPr kumimoji="0" lang="th-TH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6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1,100</a:t>
                      </a:r>
                      <a:r>
                        <a:rPr kumimoji="0" lang="th-TH" sz="3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ngsanaUPC" pitchFamily="18" charset="-34"/>
                          <a:cs typeface="AngsanaUPC" pitchFamily="18" charset="-34"/>
                        </a:rPr>
                        <a:t> บาท</a:t>
                      </a:r>
                      <a:endParaRPr kumimoji="0" lang="th-TH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ngsanaUPC" pitchFamily="18" charset="-34"/>
                        <a:cs typeface="AngsanaUPC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296" name="Group 32"/>
          <p:cNvGraphicFramePr>
            <a:graphicFrameLocks noGrp="1"/>
          </p:cNvGraphicFramePr>
          <p:nvPr/>
        </p:nvGraphicFramePr>
        <p:xfrm>
          <a:off x="71438" y="5500688"/>
          <a:ext cx="8858279" cy="64294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8858279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สมาชิกได้รับความคุ้มครองเมื่อคณะกรรมการรับเป็นสมาชิกครบ 180 วัน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7" name="ตัวยึดเนื้อหา 4"/>
          <p:cNvGraphicFramePr>
            <a:graphicFrameLocks noGrp="1"/>
          </p:cNvGraphicFramePr>
          <p:nvPr/>
        </p:nvGraphicFramePr>
        <p:xfrm>
          <a:off x="857250" y="1357313"/>
          <a:ext cx="2058988" cy="76200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058988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4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ค่าใช้จ่าย</a:t>
                      </a:r>
                      <a:endParaRPr kumimoji="0" lang="th-TH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8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5500" b="1" dirty="0" smtClean="0">
                <a:latin typeface="AngsanaUPC" pitchFamily="18" charset="-34"/>
                <a:cs typeface="AngsanaUPC" pitchFamily="18" charset="-34"/>
              </a:rPr>
              <a:t>สมาชิก ณ 31 ธันวาคม 2560</a:t>
            </a: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1143000" y="1979589"/>
          <a:ext cx="7500990" cy="38404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527045"/>
                <a:gridCol w="1973945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รายการ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จำนวนสมาชิก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ยกมา </a:t>
                      </a: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(31 ธันวาคม  2559)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3,870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บวก  เข้าใหม่ 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b="0" dirty="0" smtClean="0">
                          <a:latin typeface="CordiaUPC" pitchFamily="34" charset="-34"/>
                          <a:ea typeface="Times New Roman"/>
                          <a:cs typeface="CordiaUPC" pitchFamily="34" charset="-34"/>
                        </a:rPr>
                        <a:t>367</a:t>
                      </a:r>
                      <a:endParaRPr lang="en-US" sz="3600" b="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25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หัก    เสียชีวิต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ea typeface="Times New Roman"/>
                          <a:cs typeface="CordiaUPC" pitchFamily="34" charset="-34"/>
                        </a:rPr>
                        <a:t>12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2589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         ลาออก/ให้ออก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ea typeface="Times New Roman"/>
                          <a:cs typeface="CordiaUPC" pitchFamily="34" charset="-34"/>
                        </a:rPr>
                        <a:t>33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คงเหลือ  ณ </a:t>
                      </a: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31 ธ.ค.2560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th-TH" sz="3600" dirty="0" smtClean="0">
                          <a:latin typeface="CordiaUPC" pitchFamily="34" charset="-34"/>
                          <a:cs typeface="CordiaUPC" pitchFamily="34" charset="-34"/>
                        </a:rPr>
                        <a:t>4,192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  <a:tr h="5179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h-TH" sz="3600" dirty="0">
                          <a:latin typeface="CordiaUPC" pitchFamily="34" charset="-34"/>
                          <a:cs typeface="CordiaUPC" pitchFamily="34" charset="-34"/>
                        </a:rPr>
                        <a:t>สมาชิกคุ้มครอง 180 วันแล้ว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latin typeface="CordiaUPC" pitchFamily="34" charset="-34"/>
                          <a:cs typeface="CordiaUPC" pitchFamily="34" charset="-34"/>
                        </a:rPr>
                        <a:t>4,026</a:t>
                      </a:r>
                      <a:endParaRPr lang="en-US" sz="4400" dirty="0">
                        <a:latin typeface="CordiaUPC" pitchFamily="34" charset="-34"/>
                        <a:ea typeface="Times New Roman"/>
                        <a:cs typeface="CordiaUPC" pitchFamily="34" charset="-34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Group 32"/>
          <p:cNvGraphicFramePr>
            <a:graphicFrameLocks noGrp="1"/>
          </p:cNvGraphicFramePr>
          <p:nvPr/>
        </p:nvGraphicFramePr>
        <p:xfrm>
          <a:off x="1143000" y="1296964"/>
          <a:ext cx="1643073" cy="64294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43073"/>
              </a:tblGrid>
              <a:tr h="6429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ประเภท 1</a:t>
                      </a:r>
                      <a:endParaRPr kumimoji="0" lang="th-TH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3464A01F-A019-4135-8DF8-C3E6CA5D5096}" type="slidenum">
              <a:rPr lang="en-GB" sz="3200"/>
              <a:pPr>
                <a:defRPr/>
              </a:pPr>
              <a:t>9</a:t>
            </a:fld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922</Words>
  <Application>Microsoft Office PowerPoint</Application>
  <PresentationFormat>นำเสนอทางหน้าจอ (4:3)</PresentationFormat>
  <Paragraphs>195</Paragraphs>
  <Slides>29</Slides>
  <Notes>3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ชุดรูปแบบของ Office</vt:lpstr>
      <vt:lpstr>ภาพนิ่ง 1</vt:lpstr>
      <vt:lpstr>ประวัติสมาคม</vt:lpstr>
      <vt:lpstr>ภาพนิ่ง 3</vt:lpstr>
      <vt:lpstr>ภาพนิ่ง 4</vt:lpstr>
      <vt:lpstr>สมาคมฌาปนกิจสงเคราะห์ สมาชิกสหกรณ์ออมทรัพย์สาธารณสุขจังหวัดอุดรธานี  จำกัด </vt:lpstr>
      <vt:lpstr>สมาชิกประเภทที่ 1</vt:lpstr>
      <vt:lpstr>สมาชิกประเภทที่ 2</vt:lpstr>
      <vt:lpstr>การรับสมัครสมาชิก</vt:lpstr>
      <vt:lpstr>สมาชิก ณ 31 ธันวาคม 2560</vt:lpstr>
      <vt:lpstr>จำนวนสมาชิก  ประเภทที่ 1</vt:lpstr>
      <vt:lpstr>สมาชิก เข้าใหม่ ประเภทที่ 1</vt:lpstr>
      <vt:lpstr>สมาชิก ลาออก/ให้ออก ประเภทที่ 1</vt:lpstr>
      <vt:lpstr>สมาชิก เสียชีวิต ประเภทที่ 1</vt:lpstr>
      <vt:lpstr>สมาชิก คงเหลือ ประเภทที่ 1</vt:lpstr>
      <vt:lpstr>ภาพนิ่ง 15</vt:lpstr>
      <vt:lpstr>สมาชิก ณ 31 ธันวาคม2560</vt:lpstr>
      <vt:lpstr>จำนวนสมาชิก  ประเภทที่ 2</vt:lpstr>
      <vt:lpstr>สมาชิก เข้าใหม่ ประเภทที่ 2</vt:lpstr>
      <vt:lpstr>สมาชิก ลาออก/ให้ออก ประเภทที่ 2</vt:lpstr>
      <vt:lpstr>สมาชิก เสียชีวิต ประเภทที่ 2</vt:lpstr>
      <vt:lpstr>สมาชิก คงเหลือ ประเภทที่ 2</vt:lpstr>
      <vt:lpstr>ภาพนิ่ง 22</vt:lpstr>
      <vt:lpstr>กรณีสมาชิกเสียชีวิต</vt:lpstr>
      <vt:lpstr>          การขอรับเงินสงเคราะห์ </vt:lpstr>
      <vt:lpstr>ข้อมูลผลประกอบการ</vt:lpstr>
      <vt:lpstr>ข้อมูลผลประกอบการ</vt:lpstr>
      <vt:lpstr>สัดส่วน สินทรัพย์ หนี้สิน และทุน</vt:lpstr>
      <vt:lpstr>สัดส่วน รายได้ ต่อ รายจ่าย</vt:lpstr>
      <vt:lpstr>สวัสดี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gun1</dc:creator>
  <cp:lastModifiedBy>gun1</cp:lastModifiedBy>
  <cp:revision>24</cp:revision>
  <dcterms:created xsi:type="dcterms:W3CDTF">2018-03-09T08:33:17Z</dcterms:created>
  <dcterms:modified xsi:type="dcterms:W3CDTF">2018-03-09T10:09:25Z</dcterms:modified>
</cp:coreProperties>
</file>