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2" r:id="rId1"/>
    <p:sldMasterId id="2147485138" r:id="rId2"/>
    <p:sldMasterId id="2147485152" r:id="rId3"/>
    <p:sldMasterId id="2147485165" r:id="rId4"/>
    <p:sldMasterId id="2147485191" r:id="rId5"/>
  </p:sldMasterIdLst>
  <p:notesMasterIdLst>
    <p:notesMasterId r:id="rId87"/>
  </p:notesMasterIdLst>
  <p:handoutMasterIdLst>
    <p:handoutMasterId r:id="rId88"/>
  </p:handoutMasterIdLst>
  <p:sldIdLst>
    <p:sldId id="641" r:id="rId6"/>
    <p:sldId id="1158" r:id="rId7"/>
    <p:sldId id="1249" r:id="rId8"/>
    <p:sldId id="1372" r:id="rId9"/>
    <p:sldId id="1163" r:id="rId10"/>
    <p:sldId id="1421" r:id="rId11"/>
    <p:sldId id="1422" r:id="rId12"/>
    <p:sldId id="1430" r:id="rId13"/>
    <p:sldId id="1423" r:id="rId14"/>
    <p:sldId id="1424" r:id="rId15"/>
    <p:sldId id="1435" r:id="rId16"/>
    <p:sldId id="1436" r:id="rId17"/>
    <p:sldId id="1437" r:id="rId18"/>
    <p:sldId id="1438" r:id="rId19"/>
    <p:sldId id="1439" r:id="rId20"/>
    <p:sldId id="1440" r:id="rId21"/>
    <p:sldId id="1441" r:id="rId22"/>
    <p:sldId id="1442" r:id="rId23"/>
    <p:sldId id="1425" r:id="rId24"/>
    <p:sldId id="1426" r:id="rId25"/>
    <p:sldId id="1427" r:id="rId26"/>
    <p:sldId id="1443" r:id="rId27"/>
    <p:sldId id="1252" r:id="rId28"/>
    <p:sldId id="1254" r:id="rId29"/>
    <p:sldId id="1256" r:id="rId30"/>
    <p:sldId id="1258" r:id="rId31"/>
    <p:sldId id="1261" r:id="rId32"/>
    <p:sldId id="1262" r:id="rId33"/>
    <p:sldId id="1264" r:id="rId34"/>
    <p:sldId id="1265" r:id="rId35"/>
    <p:sldId id="1266" r:id="rId36"/>
    <p:sldId id="1268" r:id="rId37"/>
    <p:sldId id="1373" r:id="rId38"/>
    <p:sldId id="1374" r:id="rId39"/>
    <p:sldId id="1375" r:id="rId40"/>
    <p:sldId id="1454" r:id="rId41"/>
    <p:sldId id="1379" r:id="rId42"/>
    <p:sldId id="1380" r:id="rId43"/>
    <p:sldId id="1381" r:id="rId44"/>
    <p:sldId id="1382" r:id="rId45"/>
    <p:sldId id="1383" r:id="rId46"/>
    <p:sldId id="1455" r:id="rId47"/>
    <p:sldId id="1456" r:id="rId48"/>
    <p:sldId id="1459" r:id="rId49"/>
    <p:sldId id="1458" r:id="rId50"/>
    <p:sldId id="1460" r:id="rId51"/>
    <p:sldId id="1461" r:id="rId52"/>
    <p:sldId id="1468" r:id="rId53"/>
    <p:sldId id="1462" r:id="rId54"/>
    <p:sldId id="1463" r:id="rId55"/>
    <p:sldId id="1469" r:id="rId56"/>
    <p:sldId id="1470" r:id="rId57"/>
    <p:sldId id="1471" r:id="rId58"/>
    <p:sldId id="1464" r:id="rId59"/>
    <p:sldId id="1473" r:id="rId60"/>
    <p:sldId id="1474" r:id="rId61"/>
    <p:sldId id="1475" r:id="rId62"/>
    <p:sldId id="1476" r:id="rId63"/>
    <p:sldId id="1477" r:id="rId64"/>
    <p:sldId id="1396" r:id="rId65"/>
    <p:sldId id="1397" r:id="rId66"/>
    <p:sldId id="1398" r:id="rId67"/>
    <p:sldId id="1399" r:id="rId68"/>
    <p:sldId id="1479" r:id="rId69"/>
    <p:sldId id="1478" r:id="rId70"/>
    <p:sldId id="1401" r:id="rId71"/>
    <p:sldId id="1451" r:id="rId72"/>
    <p:sldId id="1452" r:id="rId73"/>
    <p:sldId id="1453" r:id="rId74"/>
    <p:sldId id="1410" r:id="rId75"/>
    <p:sldId id="1411" r:id="rId76"/>
    <p:sldId id="1417" r:id="rId77"/>
    <p:sldId id="1418" r:id="rId78"/>
    <p:sldId id="1419" r:id="rId79"/>
    <p:sldId id="1480" r:id="rId80"/>
    <p:sldId id="1445" r:id="rId81"/>
    <p:sldId id="1446" r:id="rId82"/>
    <p:sldId id="1448" r:id="rId83"/>
    <p:sldId id="1449" r:id="rId84"/>
    <p:sldId id="1447" r:id="rId85"/>
    <p:sldId id="1420" r:id="rId86"/>
  </p:sldIdLst>
  <p:sldSz cx="9144000" cy="6858000" type="screen4x3"/>
  <p:notesSz cx="6888163" cy="100218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BFF"/>
    <a:srgbClr val="009900"/>
    <a:srgbClr val="CCFFFF"/>
    <a:srgbClr val="EEDDFF"/>
    <a:srgbClr val="9933FF"/>
    <a:srgbClr val="FFFF99"/>
    <a:srgbClr val="FF00FF"/>
    <a:srgbClr val="CCFFCC"/>
    <a:srgbClr val="FEF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536" autoAdjust="0"/>
  </p:normalViewPr>
  <p:slideViewPr>
    <p:cSldViewPr>
      <p:cViewPr>
        <p:scale>
          <a:sx n="60" d="100"/>
          <a:sy n="60" d="100"/>
        </p:scale>
        <p:origin x="-224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640CEAD9-CFCA-4380-9CE8-51661CD40D85}" type="datetimeFigureOut">
              <a:rPr lang="th-TH"/>
              <a:pPr>
                <a:defRPr/>
              </a:pPr>
              <a:t>25/06/62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14835FFA-BAD0-4940-8AC2-D6828E168A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38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A41D3C79-01BB-44BB-83C5-E169EE7BD14B}" type="datetimeFigureOut">
              <a:rPr lang="th-TH"/>
              <a:pPr>
                <a:defRPr/>
              </a:pPr>
              <a:t>25/06/62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4437C842-BDBC-43A9-8543-BB40C448C7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441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โรงเรียนผู้สอบบัญชีสหกรณ์  กรมตรวจบัญชีสหกรณ์</a:t>
            </a:r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7EB10-1025-4AD6-909F-5ECFC07B30F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2406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DC0C930E-DEE0-4E1C-97BA-4EAF32742387}" type="slidenum">
              <a:rPr lang="en-US" smtClean="0">
                <a:solidFill>
                  <a:prstClr val="black"/>
                </a:solidFill>
              </a:rPr>
              <a:pPr defTabSz="940995"/>
              <a:t>33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2467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E9906919-0F88-45AB-8E9E-FDD34D854D39}" type="slidenum">
              <a:rPr lang="en-US" smtClean="0">
                <a:solidFill>
                  <a:prstClr val="black"/>
                </a:solidFill>
              </a:rPr>
              <a:pPr defTabSz="940995"/>
              <a:t>55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67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68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995"/>
            <a:fld id="{2721C3D4-1B83-4F06-90FE-6595220B667F}" type="slidenum">
              <a:rPr lang="en-US" smtClean="0"/>
              <a:pPr defTabSz="940995"/>
              <a:t>69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2475"/>
            <a:ext cx="5005388" cy="375602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954" y="4760195"/>
            <a:ext cx="5509881" cy="451025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01698" y="9519054"/>
            <a:ext cx="2984871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35644C6B-A407-428B-ADCA-FE33840CE379}" type="slidenum">
              <a:rPr lang="en-US" sz="1200">
                <a:solidFill>
                  <a:prstClr val="black"/>
                </a:solidFill>
              </a:rPr>
              <a:pPr algn="r"/>
              <a:t>72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01698" y="9519054"/>
            <a:ext cx="2984871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FDF929F6-8AC6-43BF-BFDB-A009214E58B7}" type="slidenum">
              <a:rPr lang="en-US" sz="1200">
                <a:solidFill>
                  <a:prstClr val="black"/>
                </a:solidFill>
              </a:rPr>
              <a:pPr algn="r"/>
              <a:t>73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01698" y="9519054"/>
            <a:ext cx="2984871" cy="5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2C7D5EE1-E6CB-4C62-9BF3-5F2515F19879}" type="slidenum">
              <a:rPr lang="en-US" sz="1200">
                <a:solidFill>
                  <a:prstClr val="black"/>
                </a:solidFill>
              </a:rPr>
              <a:pPr algn="r"/>
              <a:t>74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0CA95-3AC5-4445-A2E5-A1A5D14CB56A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EC20E-25BE-4EF9-9F2D-664298F4E6F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F4CDD-97B2-4A48-A438-3A2771072E67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866FF-00A7-42B0-A616-635031FD664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F673-1880-45D9-BBFD-9B95E829C0F0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4724D-00B4-413C-8C26-3ACAF11B4E9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81800" y="228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4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4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692" y="1138238"/>
            <a:ext cx="8218487" cy="525621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8B2F6C6-B3D9-41A3-A5EB-DC666C213B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0CA95-3AC5-4445-A2E5-A1A5D14CB56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EC20E-25BE-4EF9-9F2D-664298F4E6F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7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46572-E721-4E73-9B75-FC6A4435BA0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EE0D-7354-49F7-97E0-453DDA4B1E0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27911-050A-468D-BC3B-F02A1EDE05CA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5FFD-1F1E-4464-BE03-7F47EE9E8F4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3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0FBFB-4BD1-4667-B521-E0AF4BA01AD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04CBE-154E-4FAA-B62F-417496AAA8A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DC8B2-EF04-43E9-909C-7E391A1D0D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283E-3EC2-481F-9F56-6EA649DA783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B4BE8-4272-4EE7-AA50-D3F8A189EF0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4DC69-1C45-4305-9676-1D4737E79D3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0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46572-E721-4E73-9B75-FC6A4435BA09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EE0D-7354-49F7-97E0-453DDA4B1E0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30720-6636-4FCA-BA0C-8A2EBB12A92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7FFB-CE09-4943-A76E-13CA552BC22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3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B8FBD-060B-4FE3-9F87-63DC7F4846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BCCF-E579-4977-8724-D475712EF31A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E508C-C78D-43BC-8F57-F1588942B1C6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7D693-D91A-4FCB-9EA2-EDC93B7962F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F4CDD-97B2-4A48-A438-3A2771072E6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866FF-00A7-42B0-A616-635031FD66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2F673-1880-45D9-BBFD-9B95E829C0F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4724D-00B4-413C-8C26-3ACAF11B4E9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5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781800" y="228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3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4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692" y="1138238"/>
            <a:ext cx="8218487" cy="525621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8B2F6C6-B3D9-41A3-A5EB-DC666C213B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www.themegallery.com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25382" y="260350"/>
          <a:ext cx="5596296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483" name="Image" r:id="rId3" imgW="4457143" imgH="4780952" progId="">
                  <p:embed/>
                </p:oleObj>
              </mc:Choice>
              <mc:Fallback>
                <p:oleObj name="Image" r:id="rId3" imgW="4457143" imgH="4780952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382" y="260350"/>
                        <a:ext cx="5596296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"/>
          <p:cNvSpPr>
            <a:spLocks/>
          </p:cNvSpPr>
          <p:nvPr/>
        </p:nvSpPr>
        <p:spPr bwMode="gray">
          <a:xfrm>
            <a:off x="2699600" y="0"/>
            <a:ext cx="6625070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071800" y="0"/>
            <a:ext cx="5037860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24012" y="188913"/>
            <a:ext cx="12243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400" b="1">
                <a:solidFill>
                  <a:srgbClr val="000000"/>
                </a:solidFill>
                <a:latin typeface="Verdana" pitchFamily="34" charset="0"/>
                <a:ea typeface="Gulim" pitchFamily="34" charset="-127"/>
                <a:cs typeface="Arial" pitchFamily="34" charset="0"/>
              </a:rPr>
              <a:t>LOGO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20" y="6165864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3653" y="6553200"/>
            <a:ext cx="2896695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289" y="6553200"/>
            <a:ext cx="2133700" cy="152400"/>
          </a:xfrm>
        </p:spPr>
        <p:txBody>
          <a:bodyPr/>
          <a:lstStyle>
            <a:lvl1pPr algn="r"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28BD65CA-DD39-4CDA-AB31-75AF628BB0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2"/>
          </p:nvPr>
        </p:nvSpPr>
        <p:spPr>
          <a:xfrm>
            <a:off x="456901" y="6553200"/>
            <a:ext cx="2133700" cy="152400"/>
          </a:xfrm>
        </p:spPr>
        <p:txBody>
          <a:bodyPr/>
          <a:lstStyle>
            <a:lvl1pPr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64494CD2-7DE5-4A46-AF39-53A26FA1DB3C}" type="datetimeFigureOut">
              <a:rPr lang="ko-KR" altLang="en-US"/>
              <a:pPr>
                <a:defRPr/>
              </a:pPr>
              <a:t>2019-06-25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61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0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92CD157A-BA4C-4193-8F1F-26849BB4DF0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6675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3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9EC5C867-CD56-40C6-AA16-DB45F36AE37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8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27911-050A-468D-BC3B-F02A1EDE05CA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5FFD-1F1E-4464-BE03-7F47EE9E8F4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5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45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6DDE704-8996-48B0-AF5C-6480C3B1C5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253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57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70C4BE9-E827-4719-9134-E321E6C925C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7492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60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00770C96-E8B3-4641-A522-607EE7A5E0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828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601B9A13-9C04-4F67-9190-906C79CD9C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6784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5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D4F69A3-A23B-4FEA-B083-601EC35403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8448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7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50ABBE9-0853-4D82-B91F-F55904CEB8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5499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9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9F043453-6BC3-4E37-81BE-287047F3FD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258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2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7" y="265127"/>
            <a:ext cx="2054225" cy="61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265127"/>
            <a:ext cx="6011862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7A967B84-1602-4462-9B5E-70C8DE9BADC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4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7" y="265113"/>
            <a:ext cx="7178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695" y="1138238"/>
            <a:ext cx="8218487" cy="525621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E357EAC-C154-49EF-8075-4385B49B01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3763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57188" y="1171575"/>
            <a:ext cx="8405812" cy="477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 smtClean="0">
              <a:solidFill>
                <a:prstClr val="black"/>
              </a:solidFill>
            </a:endParaRPr>
          </a:p>
        </p:txBody>
      </p:sp>
      <p:pic>
        <p:nvPicPr>
          <p:cNvPr id="5" name="Picture 30" descr="03_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96975"/>
            <a:ext cx="8347075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7467600" y="6858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en-US" altLang="th-TH" sz="2400" b="1" i="1" smtClean="0">
                <a:solidFill>
                  <a:srgbClr val="000066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7" name="Picture 31" descr="03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749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635375" y="5029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495800"/>
            <a:ext cx="4648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45720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7700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141370-8827-4C63-9CCF-F30815BB9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0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0FBFB-4BD1-4667-B521-E0AF4BA01ADE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04CBE-154E-4FAA-B62F-417496AAA8A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E955-51EA-4AA7-A06D-43F4F05B4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47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7E32-5CB3-451A-96ED-C8CF007F1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12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70AA-720A-4C45-8667-BFFED84E6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1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36B0-EE32-4260-BA3E-FE86D5DBB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639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1FAA-88C4-42A1-A66D-08B7BF10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00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45C3-F624-4A06-9FB3-CB3B8D85D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60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B278-9BC4-4475-B3F8-7F3FD5E8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31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8008-3CF6-4884-A931-A14B2A2C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25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17085-14CB-4CEE-8266-8E8FD2D35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462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736E-C4D4-432D-B0BE-2F8A7F773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2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DC8B2-EF04-43E9-909C-7E391A1D0DE9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283E-3EC2-481F-9F56-6EA649DA783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6688"/>
            <a:ext cx="8229600" cy="47164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B947-9B89-4C26-AC7B-FF1A8058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27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71551" y="1773240"/>
            <a:ext cx="7129463" cy="194468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1" y="4097340"/>
            <a:ext cx="7129463" cy="987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Arial" pitchFamily="34" charset="0"/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6901" y="6553200"/>
            <a:ext cx="2133700" cy="152400"/>
          </a:xfrm>
        </p:spPr>
        <p:txBody>
          <a:bodyPr/>
          <a:lstStyle>
            <a:lvl1pPr>
              <a:defRPr sz="1400">
                <a:latin typeface="Times New Roman" pitchFamily="18" charset="0"/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53" y="6553200"/>
            <a:ext cx="2896695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00" y="6553200"/>
            <a:ext cx="2133699" cy="152400"/>
          </a:xfrm>
        </p:spPr>
        <p:txBody>
          <a:bodyPr/>
          <a:lstStyle>
            <a:lvl1pPr algn="r" eaLnBrk="0" hangingPunct="0">
              <a:defRPr sz="1400">
                <a:latin typeface="Times New Roman" pitchFamily="18" charset="0"/>
                <a:cs typeface="DilleniaUPC" pitchFamily="18" charset="-34"/>
              </a:defRPr>
            </a:lvl1pPr>
          </a:lstStyle>
          <a:p>
            <a:pPr>
              <a:defRPr/>
            </a:pPr>
            <a:fld id="{F6A7186D-85EF-4CD2-A2C8-E479E30A93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8192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3570A492-A491-441C-9A06-A9B2DD44507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51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0615E352-CA34-48B5-96FB-76D4D33C88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241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EBF4BF9A-EA5B-4783-9694-DEDC0B265F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8940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B4982F5B-0FE7-4CDB-8AFA-0DB49A91526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0428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06FBCE8D-5220-42F4-8CE0-388BA0F987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0121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B9563FA0-8761-4660-8A35-54FA2DF8EC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339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3C3C6984-DF2F-406A-83FF-BA590E4112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6225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FA219311-9C5E-414D-B141-9F58D23D226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53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B4BE8-4272-4EE7-AA50-D3F8A189EF03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4DC69-1C45-4305-9676-1D4737E79D3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C3B3A02E-B134-4385-B62C-2CF762CA976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3507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C6429ED1-849C-42BE-9E79-65E75E7643A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5436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18488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1" y="1371600"/>
            <a:ext cx="82296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DilleniaUPC" panose="02020603050405020304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DilleniaUPC" pitchFamily="18" charset="-34"/>
              </a:defRPr>
            </a:lvl1pPr>
          </a:lstStyle>
          <a:p>
            <a:pPr>
              <a:defRPr/>
            </a:pPr>
            <a:fld id="{749A4249-B38A-4A93-9077-39E9CFA227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90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30720-6636-4FCA-BA0C-8A2EBB12A925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7FFB-CE09-4943-A76E-13CA552BC22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B8FBD-060B-4FE3-9F87-63DC7F484634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BCCF-E579-4977-8724-D475712EF31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E508C-C78D-43BC-8F57-F1588942B1C6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7D693-D91A-4FCB-9EA2-EDC93B7962F0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DA85B-C4B1-4B87-AF94-B81AD058917C}" type="datetimeFigureOut">
              <a:rPr lang="th-TH" smtClean="0"/>
              <a:pPr>
                <a:defRPr/>
              </a:pPr>
              <a:t>25/06/62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87ABBE-C8D1-4335-AD13-E7FE2EF5C43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7" r:id="rId12"/>
    <p:sldLayoutId id="21474852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DA85B-C4B1-4B87-AF94-B81AD058917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87ABBE-C8D1-4335-AD13-E7FE2EF5C43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  <p:sldLayoutId id="21474851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gray">
          <a:xfrm>
            <a:off x="13439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3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59" name="Image" r:id="rId15" imgW="7580952" imgH="695238" progId="">
                  <p:embed/>
                </p:oleObj>
              </mc:Choice>
              <mc:Fallback>
                <p:oleObj name="Image" r:id="rId15" imgW="7580952" imgH="69523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136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2155" y="6526216"/>
            <a:ext cx="57635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E2ED82CE-7095-4D8D-8D1D-D85B4CE4056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42" y="6526213"/>
            <a:ext cx="304750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4014" y="6526213"/>
            <a:ext cx="131695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1066" y="1138238"/>
            <a:ext cx="821825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403554" y="265113"/>
            <a:ext cx="717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7691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  <p:sldLayoutId id="2147485164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8" descr="03_back_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609600"/>
            <a:ext cx="26304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3"/>
          <p:cNvSpPr>
            <a:spLocks noChangeArrowheads="1"/>
          </p:cNvSpPr>
          <p:nvPr/>
        </p:nvSpPr>
        <p:spPr bwMode="auto">
          <a:xfrm>
            <a:off x="228600" y="5905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 smtClean="0">
              <a:solidFill>
                <a:prstClr val="black"/>
              </a:solidFill>
            </a:endParaRPr>
          </a:p>
        </p:txBody>
      </p:sp>
      <p:sp>
        <p:nvSpPr>
          <p:cNvPr id="1028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 smtClean="0">
              <a:solidFill>
                <a:prstClr val="black"/>
              </a:solidFill>
            </a:endParaRPr>
          </a:p>
        </p:txBody>
      </p:sp>
      <p:sp>
        <p:nvSpPr>
          <p:cNvPr id="1029" name="Rectangle 54"/>
          <p:cNvSpPr>
            <a:spLocks noChangeArrowheads="1"/>
          </p:cNvSpPr>
          <p:nvPr/>
        </p:nvSpPr>
        <p:spPr bwMode="gray">
          <a:xfrm>
            <a:off x="609600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 smtClean="0">
              <a:solidFill>
                <a:prstClr val="black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6688"/>
            <a:ext cx="8229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697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i="1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LOGO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7459A-DDE2-48C6-BCF6-24DF95A9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31788"/>
            <a:ext cx="4648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pic>
        <p:nvPicPr>
          <p:cNvPr id="1035" name="Picture 59" descr="03_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66688"/>
            <a:ext cx="749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9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174" r:id="rId9"/>
    <p:sldLayoutId id="2147485175" r:id="rId10"/>
    <p:sldLayoutId id="2147485176" r:id="rId11"/>
    <p:sldLayoutId id="2147485177" r:id="rId12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6901" y="304800"/>
            <a:ext cx="821825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  <p:sp>
        <p:nvSpPr>
          <p:cNvPr id="16486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02" y="1371600"/>
            <a:ext cx="82301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6998" y="6477000"/>
            <a:ext cx="25144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4198" y="6477000"/>
            <a:ext cx="28952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5953" y="6477000"/>
            <a:ext cx="213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1A3EFCCE-942F-45DD-9DF5-6A1B52BB97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764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  <p:sldLayoutId id="214748520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7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924010" cy="6858000"/>
          </a:xfrm>
          <a:prstGeom prst="rect">
            <a:avLst/>
          </a:prstGeom>
          <a:noFill/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399946" y="2160818"/>
            <a:ext cx="7500990" cy="209288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65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การดำเนินกิจการ</a:t>
            </a:r>
          </a:p>
          <a:p>
            <a:pPr algn="ctr">
              <a:defRPr/>
            </a:pPr>
            <a:r>
              <a:rPr lang="th-TH" sz="65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ของสหกรณ์ออมทรัพย์</a:t>
            </a:r>
            <a:endParaRPr lang="th-TH" sz="6500" b="1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715108" y="214290"/>
            <a:ext cx="2143172" cy="2071750"/>
            <a:chOff x="5868144" y="2060848"/>
            <a:chExt cx="2808312" cy="2808312"/>
          </a:xfrm>
        </p:grpSpPr>
        <p:sp>
          <p:nvSpPr>
            <p:cNvPr id="7" name="Oval 21"/>
            <p:cNvSpPr/>
            <p:nvPr/>
          </p:nvSpPr>
          <p:spPr>
            <a:xfrm>
              <a:off x="5868144" y="2060848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8" name="Picture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4521" y="2276750"/>
              <a:ext cx="2314595" cy="23050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 descr="C:\Documents and Settings\admin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857760"/>
            <a:ext cx="714380" cy="900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0"/>
          <p:cNvSpPr>
            <a:spLocks noGrp="1"/>
          </p:cNvSpPr>
          <p:nvPr>
            <p:ph type="title"/>
          </p:nvPr>
        </p:nvSpPr>
        <p:spPr>
          <a:xfrm>
            <a:off x="694174" y="0"/>
            <a:ext cx="78549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การควบคุมภายในที่ดี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67544" y="1142984"/>
            <a:ext cx="8352928" cy="1485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มีการจัดโครงสร้างองค์กรและการแบ่งแยกหน้าที่  โดย</a:t>
            </a:r>
            <a:b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ไม่ให้บุคคลใดปฏิบัติเรื่องใดเรื่องหนึ่งเพียงคนเดียวตั้งแต่ต้นจนสิ้นสุด        </a:t>
            </a:r>
            <a:b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แยกหน้าที่การเงินกับการบัญชี /การเงิน กับการอนุมัติออกจากกัน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67544" y="2786058"/>
            <a:ext cx="8352928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บุคลากรมีคุณสมบัติเหมาะสมกับงาน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67544" y="4704434"/>
            <a:ext cx="8352928" cy="1485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มีแนวทางปฏิบัติงานที่ดี  </a:t>
            </a:r>
          </a:p>
          <a:p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(กำหนดหน้าที่ความรับผิดชอบ มอบหมายงาน วิธีปฏิบัติงาน นโยบายชัดเจน)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67544" y="3786190"/>
            <a:ext cx="8352928" cy="795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มีการอนุมัติการจ่ายและรายการบัญชี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74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00563" y="3357563"/>
            <a:ext cx="142875" cy="3240087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 algn="ctr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 rot="16200000">
            <a:off x="3594894" y="-1050131"/>
            <a:ext cx="2055812" cy="7531100"/>
          </a:xfrm>
          <a:prstGeom prst="rightBracket">
            <a:avLst>
              <a:gd name="adj" fmla="val 155901"/>
            </a:avLst>
          </a:prstGeom>
          <a:solidFill>
            <a:srgbClr val="FFFF66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47938" y="2357438"/>
            <a:ext cx="3842719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38200" indent="-838200" eaLnBrk="0" hangingPunct="0">
              <a:lnSpc>
                <a:spcPct val="80000"/>
              </a:lnSpc>
            </a:pPr>
            <a:r>
              <a:rPr lang="th-TH" sz="4000" b="1">
                <a:latin typeface="TH SarabunPSK" pitchFamily="34" charset="-34"/>
                <a:cs typeface="TH SarabunPSK" pitchFamily="34" charset="-34"/>
              </a:rPr>
              <a:t>สภาพแวดล้อมการควบคุม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971550" y="4311650"/>
            <a:ext cx="1597025" cy="216058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cmpd="dbl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838200" indent="-838200" algn="ctr" eaLnBrk="0" hangingPunct="0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การประเมิน</a:t>
            </a:r>
          </a:p>
          <a:p>
            <a:pPr marL="838200" indent="-838200" algn="ctr" eaLnBrk="0" hangingPunct="0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2771775" y="4311650"/>
            <a:ext cx="1597025" cy="2160588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57150" cmpd="thinThick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838200" indent="-838200" algn="ctr" eaLnBrk="0" hangingPunct="0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 marL="838200" indent="-838200" algn="ctr" eaLnBrk="0" hangingPunct="0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การควบคุม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4859338" y="4311650"/>
            <a:ext cx="1712912" cy="216058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57150" cmpd="thinThick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838200" indent="-838200" algn="ctr" eaLnBrk="0" hangingPunct="0"/>
            <a:r>
              <a:rPr lang="th-TH" sz="3000" b="1">
                <a:latin typeface="TH SarabunPSK" pitchFamily="34" charset="-34"/>
                <a:cs typeface="TH SarabunPSK" pitchFamily="34" charset="-34"/>
              </a:rPr>
              <a:t>ข้อมูล</a:t>
            </a:r>
          </a:p>
          <a:p>
            <a:pPr marL="838200" indent="-838200" algn="ctr" eaLnBrk="0" hangingPunct="0"/>
            <a:r>
              <a:rPr lang="th-TH" sz="3000" b="1">
                <a:latin typeface="TH SarabunPSK" pitchFamily="34" charset="-34"/>
                <a:cs typeface="TH SarabunPSK" pitchFamily="34" charset="-34"/>
              </a:rPr>
              <a:t>สารสนเทศ</a:t>
            </a:r>
          </a:p>
          <a:p>
            <a:pPr marL="838200" indent="-838200" algn="ctr" eaLnBrk="0" hangingPunct="0"/>
            <a:r>
              <a:rPr lang="th-TH" sz="3000" b="1">
                <a:latin typeface="TH SarabunPSK" pitchFamily="34" charset="-34"/>
                <a:cs typeface="TH SarabunPSK" pitchFamily="34" charset="-34"/>
              </a:rPr>
              <a:t>และการสื่อสาร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6732588" y="4311650"/>
            <a:ext cx="1597025" cy="21605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7150" cmpd="thinThick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838200" indent="-838200" algn="ctr" eaLnBrk="0" hangingPunct="0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การติดตาม</a:t>
            </a:r>
          </a:p>
          <a:p>
            <a:pPr marL="838200" indent="-838200" algn="ctr" eaLnBrk="0" hangingPunct="0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ประเมินผล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10787390" flipH="1">
            <a:off x="4443413" y="1398588"/>
            <a:ext cx="287337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709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5000" b="1" smtClean="0">
                <a:latin typeface="TH SarabunPSK" pitchFamily="34" charset="-34"/>
                <a:cs typeface="TH SarabunPSK" pitchFamily="34" charset="-34"/>
              </a:rPr>
              <a:t>องค์ประกอบของการควบคุมภายใน </a:t>
            </a:r>
            <a:r>
              <a:rPr lang="en-US" b="1" i="1" smtClean="0">
                <a:latin typeface="TH SarabunPSK" pitchFamily="34" charset="-34"/>
                <a:cs typeface="TH SarabunPSK" pitchFamily="34" charset="-34"/>
              </a:rPr>
              <a:t>COSO</a:t>
            </a:r>
          </a:p>
        </p:txBody>
      </p:sp>
      <p:sp>
        <p:nvSpPr>
          <p:cNvPr id="12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532" grpId="0" animBg="1"/>
      <p:bldP spid="22537" grpId="0"/>
      <p:bldP spid="22538" grpId="0" animBg="1"/>
      <p:bldP spid="22539" grpId="0" animBg="1"/>
      <p:bldP spid="22540" grpId="0" animBg="1"/>
      <p:bldP spid="22541" grpId="0" animBg="1"/>
      <p:bldP spid="22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257175" y="2100263"/>
            <a:ext cx="6494463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1.  ความซื่อสัตย์และจริยธรรม</a:t>
            </a:r>
            <a:endParaRPr lang="en-US" sz="3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257175" y="2700338"/>
            <a:ext cx="7586663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2.  ความรู้ ความสามารถในการปฏิบัติงาน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228600" y="3376613"/>
            <a:ext cx="8915400" cy="510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400" b="1">
                <a:latin typeface="TH SarabunPSK" pitchFamily="34" charset="-34"/>
                <a:cs typeface="TH SarabunPSK" pitchFamily="34" charset="-34"/>
              </a:rPr>
              <a:t>3.  การมีส่วนร่วมของคณะกรรมการบริหาร/คณะกรรมการตรวจสอบ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222250" y="4019550"/>
            <a:ext cx="7335838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h-TH" sz="3400" b="1">
                <a:latin typeface="TH SarabunPSK" pitchFamily="34" charset="-34"/>
                <a:cs typeface="TH SarabunPSK" pitchFamily="34" charset="-34"/>
              </a:rPr>
              <a:t>4.  ปรัชญาการบริหารและรูปแบบการปฏิบัติงาน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228600" y="4638675"/>
            <a:ext cx="5559425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5.  โครงสร้างการจัดองค์กร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33363" y="5281613"/>
            <a:ext cx="632460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6.  วิธีมอบอำนาจและความรับผิดชอบ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219075" y="5900738"/>
            <a:ext cx="6872288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7.  นโยบายด้านทรัพยากรมนุษย์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928687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sz="4200" b="1" smtClean="0">
                <a:latin typeface="TH SarabunPSK" pitchFamily="34" charset="-34"/>
                <a:cs typeface="TH SarabunPSK" pitchFamily="34" charset="-34"/>
              </a:rPr>
              <a:t>สภาพแวดล้อมการควบคุม</a:t>
            </a:r>
            <a:endParaRPr lang="en-US" sz="42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1343025"/>
            <a:ext cx="914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latin typeface="TH SarabunPSK" pitchFamily="34" charset="-34"/>
                <a:cs typeface="TH SarabunPSK" pitchFamily="34" charset="-34"/>
              </a:rPr>
              <a:t>ปัจจัยที่ส่งผลกระทบต่อประสิทธิภาพของสภาพแวดล้อมการควบคุม</a:t>
            </a:r>
            <a:endParaRPr lang="en-US" sz="3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1" grpId="0"/>
      <p:bldP spid="334863" grpId="0"/>
      <p:bldP spid="334865" grpId="0"/>
      <p:bldP spid="334867" grpId="0"/>
      <p:bldP spid="334869" grpId="0"/>
      <p:bldP spid="334871" grpId="0"/>
      <p:bldP spid="3348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852487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th-TH" sz="4200" b="1" smtClean="0">
                <a:latin typeface="TH SarabunPSK" pitchFamily="34" charset="-34"/>
                <a:cs typeface="TH SarabunPSK" pitchFamily="34" charset="-34"/>
              </a:rPr>
              <a:t>การประเมินความเสี่ยง</a:t>
            </a:r>
            <a:endParaRPr lang="en-US" sz="42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357188" y="1309688"/>
            <a:ext cx="8786812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องค์กรจำเป็นต้องทำการประเมินความเสี่ยงอย่างต่อเนื่อง สม่ำเสมอ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โดยเฉพาะช่วงเวลาที่มีการเปลี่ยนแปลงเกิดขึ้นทั้งจากปัจจัยภายใน หรือภายนอก เพื่อทราบว่ามีความเสี่ยงอย่างไร และความเสี่ยงนั้นๆ 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อยู่ในขั้นตอนใดของงาน มีผลกระทบต่อการบรรลุวัตถุประสงค์ขององค์กรมากน้อยเพียงใด  ขั้นตอนในการประเมินความเสี่ยง คือ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		1. การกำหนดวัตถุประสงค์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		2. การระบุปัจจัยความเสี่ยง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		3. การวิเคราะห์ความเสี่ยง</a:t>
            </a:r>
          </a:p>
          <a:p>
            <a:pPr eaLnBrk="0" hangingPunct="0"/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		4. การจัดการความเสี่ยง</a:t>
            </a: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781050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th-TH" sz="4200" b="1" smtClean="0">
                <a:latin typeface="TH SarabunPSK" pitchFamily="34" charset="-34"/>
                <a:cs typeface="TH SarabunPSK" pitchFamily="34" charset="-34"/>
              </a:rPr>
              <a:t>กิจกรรมการควบคุม</a:t>
            </a:r>
            <a:endParaRPr lang="en-US" sz="42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762125" y="1928813"/>
            <a:ext cx="6494463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1.  กำหนดนโยบายและแผนงาน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781175" y="2509838"/>
            <a:ext cx="7586663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2.  การสอบทานโดยผู้บริหาร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752600" y="3148013"/>
            <a:ext cx="7177088" cy="537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400" b="1">
                <a:latin typeface="TH SarabunPSK" pitchFamily="34" charset="-34"/>
                <a:cs typeface="TH SarabunPSK" pitchFamily="34" charset="-34"/>
              </a:rPr>
              <a:t>3.  การประมวลผลข้อมูล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746250" y="3695700"/>
            <a:ext cx="7335838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h-TH" sz="3400" b="1">
                <a:latin typeface="TH SarabunPSK" pitchFamily="34" charset="-34"/>
                <a:cs typeface="TH SarabunPSK" pitchFamily="34" charset="-34"/>
              </a:rPr>
              <a:t>4.  การควบคุมทางกายภาพ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52600" y="4219575"/>
            <a:ext cx="5559425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5.  การแบ่งแยกหน้าที่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757363" y="4805363"/>
            <a:ext cx="6324600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6.  ดัชนีวัดผลการดำเนินงาน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743075" y="5386388"/>
            <a:ext cx="6872288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7.  การจัดทำเอกสารหลักฐาน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19088" y="1209675"/>
            <a:ext cx="82867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latin typeface="TH SarabunPSK" pitchFamily="34" charset="-34"/>
                <a:cs typeface="TH SarabunPSK" pitchFamily="34" charset="-34"/>
              </a:rPr>
              <a:t>ประกอบด้วยกิจกรรมต่าง ๆ ที่สำคัญ คือ</a:t>
            </a:r>
            <a:endParaRPr lang="en-US" sz="36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719263" y="5918200"/>
            <a:ext cx="6872287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8.  การตรวจสอบการปฏิบัติงานอย่างเป็นอิสระ</a:t>
            </a:r>
            <a:endParaRPr lang="en-US" sz="3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14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166688" y="1309688"/>
            <a:ext cx="8786812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	ประกอบด้วย ข้อมูลทางการเงินการบัญชี ได้แก่ ระบบเอกสาร ระบบบัญชี ระบบประมวลผลข้อมูล และข้อมูลข่าวสารการดำเนินงาน ได้แก่ นโยบาย แผนงานและงบประมาณ กฎระเบียบต่างๆ อำนาจหน้าที่และความรับผิดชอบของแต่ละตำแหน่งงาน รวมถึงสารสนเทศทางธุรกิจและอื่นๆ ที่ได้จากแหล่งข้อมูลภายในและภายนอก</a:t>
            </a:r>
          </a:p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	การจัดให้มีข้อมูลข่าวสารและการสื่อสารที่ดี ซึ่งต้องเป็นการสื่อสารแบบ 2 ทาง เป็นหน้าที่ผู้บริหาร โดยจัดหาบุคลากรที่มีความรู้ ความสามารถและมีประสบการณ์ รวมทั้งจัดให้มีเครื่องมือเครื่องใช้เทคโนโลยีและระบบงานที่ดี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0" y="314325"/>
            <a:ext cx="9144000" cy="7810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4200" b="1" kern="0">
                <a:latin typeface="TH SarabunPSK" pitchFamily="34" charset="-34"/>
                <a:ea typeface="+mj-ea"/>
                <a:cs typeface="TH SarabunPSK" pitchFamily="34" charset="-34"/>
              </a:rPr>
              <a:t>ข้อมูลสารสนเทศและการสื่อสาร</a:t>
            </a:r>
            <a:endParaRPr lang="en-US" sz="4200" b="1" kern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15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1660525" y="84296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8105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h-TH" sz="4200" b="1" dirty="0" smtClean="0">
                <a:latin typeface="TH SarabunPSK" pitchFamily="34" charset="-34"/>
                <a:cs typeface="TH SarabunPSK" pitchFamily="34" charset="-34"/>
              </a:rPr>
              <a:t>การติดตามประเมินผล</a:t>
            </a:r>
            <a:endParaRPr lang="en-US" sz="4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47638" y="1900238"/>
            <a:ext cx="8786812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400" b="1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600" b="1">
                <a:latin typeface="TH SarabunPSK" pitchFamily="34" charset="-34"/>
                <a:cs typeface="TH SarabunPSK" pitchFamily="34" charset="-34"/>
              </a:rPr>
              <a:t>การเปลี่ยนแปลงของสถานการณ์ที่เกิดขึ้นทั้งจากภายในและภายนอกองค์กร อาจทำให้ระบบการควบคุมภายในมีประสิทธิภาพลดลง จึงต้องมีการติดตามประเมินผล เพื่อให้ผู้บริหารมีความมั่นใจอย่างสมเหตุสมผลว่าระบบการควบคุมภายในยังคงมีประสิทธิภาพ</a:t>
            </a: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3"/>
          <p:cNvSpPr>
            <a:spLocks/>
          </p:cNvSpPr>
          <p:nvPr/>
        </p:nvSpPr>
        <p:spPr bwMode="gray">
          <a:xfrm>
            <a:off x="119063" y="5124450"/>
            <a:ext cx="201930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tx1">
              <a:alpha val="67842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79" name="Freeform 4"/>
          <p:cNvSpPr>
            <a:spLocks/>
          </p:cNvSpPr>
          <p:nvPr/>
        </p:nvSpPr>
        <p:spPr bwMode="gray">
          <a:xfrm rot="10800000">
            <a:off x="6994525" y="1312863"/>
            <a:ext cx="1924050" cy="962025"/>
          </a:xfrm>
          <a:custGeom>
            <a:avLst/>
            <a:gdLst>
              <a:gd name="T0" fmla="*/ 2147483647 w 2320"/>
              <a:gd name="T1" fmla="*/ 2147483647 h 792"/>
              <a:gd name="T2" fmla="*/ 2147483647 w 2320"/>
              <a:gd name="T3" fmla="*/ 0 h 792"/>
              <a:gd name="T4" fmla="*/ 0 w 2320"/>
              <a:gd name="T5" fmla="*/ 0 h 792"/>
              <a:gd name="T6" fmla="*/ 0 w 2320"/>
              <a:gd name="T7" fmla="*/ 2147483647 h 792"/>
              <a:gd name="T8" fmla="*/ 2147483647 w 2320"/>
              <a:gd name="T9" fmla="*/ 2147483647 h 792"/>
              <a:gd name="T10" fmla="*/ 2147483647 w 2320"/>
              <a:gd name="T11" fmla="*/ 2147483647 h 792"/>
              <a:gd name="T12" fmla="*/ 2147483647 w 2320"/>
              <a:gd name="T13" fmla="*/ 2147483647 h 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0"/>
              <a:gd name="T22" fmla="*/ 0 h 792"/>
              <a:gd name="T23" fmla="*/ 2320 w 2320"/>
              <a:gd name="T24" fmla="*/ 792 h 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tx1">
              <a:alpha val="67842"/>
            </a:scheme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gray">
          <a:xfrm>
            <a:off x="214313" y="1738313"/>
            <a:ext cx="8643937" cy="4067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FBC293"/>
            </a:extrusionClr>
          </a:sp3d>
        </p:spPr>
        <p:txBody>
          <a:bodyPr wrap="none" anchor="ctr">
            <a:flatTx/>
          </a:bodyPr>
          <a:lstStyle/>
          <a:p>
            <a:r>
              <a:rPr lang="th-TH" sz="3500" b="1">
                <a:latin typeface="TH SarabunPSK" pitchFamily="34" charset="-34"/>
                <a:cs typeface="TH SarabunPSK" pitchFamily="34" charset="-34"/>
              </a:rPr>
              <a:t>คณะกรรมการดำเนินการต้องจัดให้มีระบบการควบคุมภายในที่ดี</a:t>
            </a:r>
          </a:p>
          <a:p>
            <a:r>
              <a:rPr lang="th-TH" sz="3500" b="1">
                <a:latin typeface="TH SarabunPSK" pitchFamily="34" charset="-34"/>
                <a:cs typeface="TH SarabunPSK" pitchFamily="34" charset="-34"/>
              </a:rPr>
              <a:t>โดยให้แทรกอยู่ในกระบวนการปฏิบัติงานตามปกติ และต้องสร้าง</a:t>
            </a:r>
          </a:p>
          <a:p>
            <a:r>
              <a:rPr lang="th-TH" sz="3500" b="1">
                <a:latin typeface="TH SarabunPSK" pitchFamily="34" charset="-34"/>
                <a:cs typeface="TH SarabunPSK" pitchFamily="34" charset="-34"/>
              </a:rPr>
              <a:t>จิตสำนึกกระตุ้นให้เจ้าหน้าที่สหกรณ์ตระหนักถึงความสำคัญของ</a:t>
            </a:r>
          </a:p>
          <a:p>
            <a:r>
              <a:rPr lang="th-TH" sz="3500" b="1">
                <a:latin typeface="TH SarabunPSK" pitchFamily="34" charset="-34"/>
                <a:cs typeface="TH SarabunPSK" pitchFamily="34" charset="-34"/>
              </a:rPr>
              <a:t>การควบคุมภายใน ที่สำคัญต้องปฏิบัติตนให้เป็นตัวอย่างที่ดีเพื่อให้</a:t>
            </a:r>
          </a:p>
          <a:p>
            <a:r>
              <a:rPr lang="th-TH" sz="3500" b="1">
                <a:latin typeface="TH SarabunPSK" pitchFamily="34" charset="-34"/>
                <a:cs typeface="TH SarabunPSK" pitchFamily="34" charset="-34"/>
              </a:rPr>
              <a:t>การดำเนินงานสหกรณ์เป็นไปอย่างมีประสิทธิภาพและประสิทธิผล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42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800" b="1" smtClean="0">
                <a:latin typeface="TH SarabunPSK" pitchFamily="34" charset="-34"/>
                <a:cs typeface="TH SarabunPSK" pitchFamily="34" charset="-34"/>
              </a:rPr>
              <a:t>สหกรณ์กับการควบคุมภายใน</a:t>
            </a:r>
            <a:endParaRPr lang="en-US" sz="48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17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585788"/>
            <a:ext cx="7708900" cy="857250"/>
          </a:xfrm>
        </p:spPr>
        <p:txBody>
          <a:bodyPr/>
          <a:lstStyle/>
          <a:p>
            <a:pPr eaLnBrk="1" hangingPunct="1"/>
            <a:r>
              <a:rPr lang="th-TH" sz="4400" b="1" smtClean="0">
                <a:latin typeface="TH SarabunPSK" pitchFamily="34" charset="-34"/>
                <a:cs typeface="TH SarabunPSK" pitchFamily="34" charset="-34"/>
              </a:rPr>
              <a:t>ลักษณะของการควบคุมภายในที่ดี</a:t>
            </a:r>
            <a:endParaRPr lang="en-US" sz="44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88" y="1643063"/>
            <a:ext cx="5857875" cy="3170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1.  ไม่เสียค่าใช้จ่ายเกินควร</a:t>
            </a:r>
          </a:p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2.  ควบคุมในจุดที่สำคัญ</a:t>
            </a:r>
          </a:p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3.  เหมาะสมและเข้าใจง่าย</a:t>
            </a:r>
          </a:p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4.  สอดคล้องกับเป้าหมาย</a:t>
            </a:r>
          </a:p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5.  ทันกาล</a:t>
            </a:r>
            <a:endParaRPr lang="en-US" sz="4000" b="1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18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19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36608" y="1196752"/>
            <a:ext cx="7786688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เป็นการกำหนดวิธีการ และมาตรการที่เกี่ยวข้องโดยตรงกับการดูแลรักษาทรัพย์สิน และการบันทึกบัญชีเป็นไปตามระเบียบที่นายทะเบียนสหกรณ์กำหนด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4183" y="3402037"/>
            <a:ext cx="7531100" cy="3098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รายการเกิดขึ้นตามที่คณะกรรมการดำเนินการ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อนุมัติ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มีเอกสารหลักฐานประกอบการบันทึกบัญชี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ถูกต้อง ครบถ้วน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รายการทั้งหมดและเหตุการณ์อื่นๆ มีการบันทึกบัญชี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ทันที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ในจำนวน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ที่ถูกต้อง ทั้งประเภทบัญชีและงวดบัญชีที่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เหมาะสม  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การเข้าถึงสินทรัพย์และข้อมูลเมื่อได้รับการ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อนุมัติ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มีการเปรียบเทียบบัญชีสินทรัพย์ กับ สินทรัพย์ที่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มีอยู่จริง</a:t>
            </a:r>
            <a:r>
              <a:rPr lang="th-TH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28642" y="2587390"/>
            <a:ext cx="3819522" cy="857256"/>
          </a:xfrm>
          <a:prstGeom prst="plus">
            <a:avLst>
              <a:gd name="adj" fmla="val 20596"/>
            </a:avLst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การควบคุมภายในที่สำคัญ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72587" y="-27384"/>
            <a:ext cx="3999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การควบคุมด้านการบัญชี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15454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2" cstate="print"/>
          <a:srcRect r="26757"/>
          <a:stretch>
            <a:fillRect/>
          </a:stretch>
        </p:blipFill>
        <p:spPr bwMode="auto">
          <a:xfrm>
            <a:off x="0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285748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23788" y="2204864"/>
            <a:ext cx="7663054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ลักษณะการดำเนินธุรกิจสหกรณ์ออมทรัพย์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การควบคุมภายในของ</a:t>
            </a: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การบัญชีสหกรณ์ออมทรัพย์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กฎหมาย ระเบียบที่เกี่ยวข้องกับสหกรณ์</a:t>
            </a:r>
          </a:p>
          <a:p>
            <a:pPr marL="857250" indent="-857250">
              <a:buFont typeface="Wingdings" pitchFamily="2" charset="2"/>
              <a:buChar char="v"/>
              <a:defRPr/>
            </a:pPr>
            <a:r>
              <a:rPr lang="th-TH" sz="44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รายงานทางการเงินการบัญชี</a:t>
            </a:r>
          </a:p>
          <a:p>
            <a:pPr>
              <a:defRPr/>
            </a:pPr>
            <a:endParaRPr lang="th-TH" sz="44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10225" y="913139"/>
            <a:ext cx="3156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ประเด็นสำคัญ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20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14876" y="0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การควบคุมด้านการเงิน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908720"/>
            <a:ext cx="8643998" cy="42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การรับเงิน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srgbClr val="DA2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แบ่งแยกหน้าที่ในการรับเงินกับการบันทึกบัญชีและการอนุมัติออกจากกัน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- มีผู้รับผิดชอบในการเก็บรักษาเงินเป็นการเฉพาะ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กำหนดหลักเกณฑ์การรับเงิน จ่ายเงิน และเก็บรักษาเงินให้รัดกุมเหมาะสม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และเป็นลายลักษณ์อักษร (ระเบียบว่าด้วยการรับ-จ่ายและเก็บรักษาเงิน)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มีการควบคุมการใช้ใบเสร็จรับเงิน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ให้มีการออกใบเสร็จรับเงินทุกครั้งที่มีการรับเงิน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มีตู้นิรภัยหรือสถานที่เก็บรักษาเงินที่ปลอดภัย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กำหนดให้มีการจัดทำรายงานทางการเงินทุกสิ้นวัน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และสอบทานโดยผู้มีอำนาจ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ให้มีการกระทบยอดเงินฝากธนาคารทุกสิ้นเดือน </a:t>
            </a:r>
          </a:p>
        </p:txBody>
      </p:sp>
    </p:spTree>
    <p:extLst>
      <p:ext uri="{BB962C8B-B14F-4D97-AF65-F5344CB8AC3E}">
        <p14:creationId xmlns:p14="http://schemas.microsoft.com/office/powerpoint/2010/main" val="1520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21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02813" y="0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การควบคุมด้านการเงิน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1650460"/>
            <a:ext cx="8643998" cy="228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การจ่ายเงิน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กำหนดวงเงินและผู้มีอำนาจในการอนุมัติจ่ายเงิน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ให้มีการอนุมัติทุกครั้งที่มีการจ่ายเงิน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ต้องมีใบเสร็จหรือหลักฐานถูกต้อง ครบถ้วน จากผู้รับเงินทุกครั้ง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- ให้มีทะเบียนคุมการจ่ายเงิน และมีการสอบทานโดยผู้มีอำนาจ</a:t>
            </a:r>
          </a:p>
        </p:txBody>
      </p:sp>
    </p:spTree>
    <p:extLst>
      <p:ext uri="{BB962C8B-B14F-4D97-AF65-F5344CB8AC3E}">
        <p14:creationId xmlns:p14="http://schemas.microsoft.com/office/powerpoint/2010/main" val="16331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5788"/>
            <a:ext cx="9144000" cy="857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sz="4400" b="1" dirty="0" smtClean="0">
                <a:cs typeface="IrisUPC" pitchFamily="34" charset="-34"/>
              </a:rPr>
              <a:t>ข้อจำกัดของการควบคุมภายใน</a:t>
            </a:r>
            <a:endParaRPr lang="en-US" sz="4400" b="1" dirty="0" smtClean="0">
              <a:cs typeface="IrisUPC" pitchFamily="34" charset="-34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214313" y="1714500"/>
            <a:ext cx="8715375" cy="3786188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1. การละเว้น  หรือไม่ปฏิบัติตามระบบการควบคุมภายในที่กำหนด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2. มีเหตุการณ์ที่ไม่คาดว่าจะเกิดขึ้น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3. การร่วมมือกันกระทำการทุจริต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4. การก้าวก่ายหน้าที่ของคณะกรรมการดำเนินการสหกรณ์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5. ค่าใช้จ่ายที่จัดให้มีการควบคุมภายในสูงกว่าค่าเสียหาย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tx1"/>
                </a:solidFill>
                <a:cs typeface="IrisUPC" pitchFamily="34" charset="-34"/>
              </a:rPr>
              <a:t>    ที่อาจเกิดขึ้น หรือไม่คุ้มค่ากับประโยชน์ที่จะได้รับ</a:t>
            </a:r>
          </a:p>
        </p:txBody>
      </p: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22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23820" y="12396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th-TH" sz="5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การบัญชีสหกรณ์ออมทรัพย์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42920" y="1066884"/>
            <a:ext cx="7696200" cy="5410200"/>
            <a:chOff x="480" y="720"/>
            <a:chExt cx="4848" cy="3408"/>
          </a:xfrm>
        </p:grpSpPr>
        <p:sp>
          <p:nvSpPr>
            <p:cNvPr id="75781" name="Oval 5"/>
            <p:cNvSpPr>
              <a:spLocks noChangeArrowheads="1"/>
            </p:cNvSpPr>
            <p:nvPr/>
          </p:nvSpPr>
          <p:spPr bwMode="auto">
            <a:xfrm>
              <a:off x="1488" y="1200"/>
              <a:ext cx="2640" cy="230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816" y="720"/>
              <a:ext cx="110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คำนวณยอดคงเหลือของบัญชีแยกประเภทเพื่อทำงบทดลอง</a:t>
              </a: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92" y="1104"/>
              <a:ext cx="528" cy="240"/>
            </a:xfrm>
            <a:prstGeom prst="rect">
              <a:avLst/>
            </a:prstGeom>
            <a:solidFill>
              <a:srgbClr val="FEFDC2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2396" y="1016"/>
              <a:ext cx="661" cy="256"/>
            </a:xfrm>
            <a:prstGeom prst="rect">
              <a:avLst/>
            </a:prstGeom>
            <a:solidFill>
              <a:srgbClr val="FEFDC2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งบทดลอง</a:t>
              </a: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1152" y="1472"/>
              <a:ext cx="1344" cy="256"/>
            </a:xfrm>
            <a:prstGeom prst="rect">
              <a:avLst/>
            </a:prstGeom>
            <a:solidFill>
              <a:srgbClr val="EEDD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816" y="2058"/>
              <a:ext cx="1056" cy="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3504" y="1768"/>
              <a:ext cx="1440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3312" y="1487"/>
              <a:ext cx="1056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3696" y="2736"/>
              <a:ext cx="1440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สมุดบัญชีแยกประเภททั่วไป</a:t>
              </a: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3408" y="2439"/>
              <a:ext cx="1056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2448" y="2960"/>
              <a:ext cx="864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งบกำไรขาดทุน</a:t>
              </a:r>
            </a:p>
          </p:txBody>
        </p: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2278" y="3457"/>
              <a:ext cx="1225" cy="2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งบแสดงฐานะการเงิน</a:t>
              </a:r>
            </a:p>
          </p:txBody>
        </p:sp>
        <p:sp>
          <p:nvSpPr>
            <p:cNvPr id="75793" name="Text Box 17"/>
            <p:cNvSpPr txBox="1">
              <a:spLocks noChangeArrowheads="1"/>
            </p:cNvSpPr>
            <p:nvPr/>
          </p:nvSpPr>
          <p:spPr bwMode="auto">
            <a:xfrm>
              <a:off x="2400" y="3872"/>
              <a:ext cx="912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งบกระแสเงินสด</a:t>
              </a:r>
            </a:p>
          </p:txBody>
        </p:sp>
        <p:sp>
          <p:nvSpPr>
            <p:cNvPr id="75794" name="Text Box 18"/>
            <p:cNvSpPr txBox="1">
              <a:spLocks noChangeArrowheads="1"/>
            </p:cNvSpPr>
            <p:nvPr/>
          </p:nvSpPr>
          <p:spPr bwMode="auto">
            <a:xfrm>
              <a:off x="1392" y="2960"/>
              <a:ext cx="624" cy="2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เอกสาร</a:t>
              </a:r>
            </a:p>
          </p:txBody>
        </p:sp>
        <p:sp>
          <p:nvSpPr>
            <p:cNvPr id="75795" name="Text Box 19"/>
            <p:cNvSpPr txBox="1">
              <a:spLocks noChangeArrowheads="1"/>
            </p:cNvSpPr>
            <p:nvPr/>
          </p:nvSpPr>
          <p:spPr bwMode="auto">
            <a:xfrm>
              <a:off x="624" y="1760"/>
              <a:ext cx="91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ผ่านรายการ</a:t>
              </a:r>
            </a:p>
          </p:txBody>
        </p:sp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480" y="2624"/>
              <a:ext cx="91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บันทึกรายการ</a:t>
              </a:r>
            </a:p>
          </p:txBody>
        </p:sp>
        <p:sp>
          <p:nvSpPr>
            <p:cNvPr id="75797" name="Text Box 21"/>
            <p:cNvSpPr txBox="1">
              <a:spLocks noChangeArrowheads="1"/>
            </p:cNvSpPr>
            <p:nvPr/>
          </p:nvSpPr>
          <p:spPr bwMode="auto">
            <a:xfrm>
              <a:off x="3504" y="1056"/>
              <a:ext cx="105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ปรับปรุงรายการ</a:t>
              </a:r>
            </a:p>
          </p:txBody>
        </p:sp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4272" y="2160"/>
              <a:ext cx="105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ปิดบัญชี</a:t>
              </a:r>
            </a:p>
          </p:txBody>
        </p:sp>
        <p:sp>
          <p:nvSpPr>
            <p:cNvPr id="75799" name="AutoShape 23"/>
            <p:cNvSpPr>
              <a:spLocks noChangeArrowheads="1"/>
            </p:cNvSpPr>
            <p:nvPr/>
          </p:nvSpPr>
          <p:spPr bwMode="auto">
            <a:xfrm>
              <a:off x="1680" y="3350"/>
              <a:ext cx="240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1715" y="3488"/>
              <a:ext cx="180" cy="25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  <p:sp>
          <p:nvSpPr>
            <p:cNvPr id="75801" name="Text Box 25"/>
            <p:cNvSpPr txBox="1">
              <a:spLocks noChangeArrowheads="1"/>
            </p:cNvSpPr>
            <p:nvPr/>
          </p:nvSpPr>
          <p:spPr bwMode="auto">
            <a:xfrm>
              <a:off x="1056" y="2336"/>
              <a:ext cx="1056" cy="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สมุดเงินสด</a:t>
              </a:r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2880" y="3216"/>
              <a:ext cx="0" cy="24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2880" y="3696"/>
              <a:ext cx="0" cy="14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8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23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420512" y="3975062"/>
            <a:ext cx="4464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เอกสารภายใน</a:t>
            </a:r>
          </a:p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-  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สลิป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-  เอกสาร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ประกอบสลิป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0000"/>
              </a:lnSpc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เอกสารภายนอก</a:t>
            </a:r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304800" y="3889393"/>
          <a:ext cx="1947863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249" name="Clip" r:id="rId4" imgW="1232961" imgH="1300388" progId="">
                  <p:embed/>
                </p:oleObj>
              </mc:Choice>
              <mc:Fallback>
                <p:oleObj name="Clip" r:id="rId4" imgW="1232961" imgH="1300388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9393"/>
                        <a:ext cx="1947863" cy="203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1868667" y="451602"/>
            <a:ext cx="5786478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เอกสารประกอบการลงบัญชี</a:t>
            </a:r>
            <a:endParaRPr lang="th-TH" sz="4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24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58125" y="2046236"/>
            <a:ext cx="8049652" cy="1857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สิ่งที่ใช้เป็นหลักฐานบันทึกข้อเท็จจริงตามลักษณะ  ของรายการเงินที่เกิดขึ้น เพื่อแสดงว่าได้เกิดรายการเงิน      ขึ้นจริงตามจำนวนที่ปรากฏในเอกสารนั้น </a:t>
            </a:r>
            <a:r>
              <a:rPr lang="th-TH" sz="4000" b="1" dirty="0" smtClean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th-TH" sz="4000" b="1" dirty="0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357158" y="1053756"/>
            <a:ext cx="705032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3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สลิ</a:t>
            </a:r>
            <a:r>
              <a:rPr lang="th-TH" sz="3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ปรับ  </a:t>
            </a: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บันทึกรายการเงินที่ได้รับประจำวัน</a:t>
            </a:r>
          </a:p>
          <a:p>
            <a:pPr>
              <a:lnSpc>
                <a:spcPct val="100000"/>
              </a:lnSpc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       โดย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จำแนกรายการรับเงินตามประเภทบัญชี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1564" y="85701"/>
            <a:ext cx="7386639" cy="6029328"/>
            <a:chOff x="675" y="234"/>
            <a:chExt cx="4653" cy="3798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675" y="234"/>
              <a:ext cx="45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th-TH" sz="5400" b="1" dirty="0" err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สลิป</a:t>
              </a:r>
              <a:r>
                <a:rPr lang="th-TH" sz="54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แบ่งออกเป็น  3  ประเภท</a:t>
              </a:r>
            </a:p>
          </p:txBody>
        </p:sp>
        <p:pic>
          <p:nvPicPr>
            <p:cNvPr id="78853" name="Picture 5" descr="ag00281_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8" y="3197"/>
              <a:ext cx="1200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0547" y="2625392"/>
            <a:ext cx="74366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3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สลิป</a:t>
            </a:r>
            <a:r>
              <a:rPr lang="th-TH" sz="3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จ่าย  </a:t>
            </a: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บันทึกรายการเงินที่จ่ายประจำวัน</a:t>
            </a:r>
          </a:p>
          <a:p>
            <a:pPr>
              <a:lnSpc>
                <a:spcPct val="100000"/>
              </a:lnSpc>
            </a:pP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800" b="1" dirty="0" smtClean="0">
                <a:latin typeface="TH SarabunPSK" pitchFamily="34" charset="-34"/>
                <a:cs typeface="TH SarabunPSK" pitchFamily="34" charset="-34"/>
              </a:rPr>
              <a:t>         โดย</a:t>
            </a:r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จำแนกรายการจ่ายเงินตามประเภทบัญชี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5720" y="4154109"/>
            <a:ext cx="88582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38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สลิ</a:t>
            </a:r>
            <a:r>
              <a:rPr lang="th-TH" sz="3800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ปโอน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ใช้บันทึกรายการที่ไม่เกี่ยวข้อง</a:t>
            </a:r>
            <a:r>
              <a:rPr lang="th-TH" sz="3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กับการ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รับ </a:t>
            </a:r>
            <a:r>
              <a:rPr lang="en-US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จ่ายเงินสด</a:t>
            </a:r>
          </a:p>
          <a:p>
            <a:pPr>
              <a:lnSpc>
                <a:spcPct val="100000"/>
              </a:lnSpc>
            </a:pP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         -  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การแก้ไขข้อผิดพลาดทางบัญชี</a:t>
            </a:r>
          </a:p>
          <a:p>
            <a:pPr>
              <a:lnSpc>
                <a:spcPct val="100000"/>
              </a:lnSpc>
            </a:pP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          -  </a:t>
            </a:r>
            <a:r>
              <a:rPr lang="th-TH" sz="38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การปรับปรุงบัญชี ,  ปิดบัญชี</a:t>
            </a:r>
          </a:p>
        </p:txBody>
      </p:sp>
      <p:sp>
        <p:nvSpPr>
          <p:cNvPr id="8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25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785786" y="1113541"/>
            <a:ext cx="6429420" cy="54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ใบเสร็จรับเงิน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ใบสำคัญจ่ายเงิน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ใบส่งเงินฝาก (ออมทรัพย์/ประจำ)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ใบถอนเงินฝาก (ออมทรัพย์/ประจำ)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คำขอกู้เงินและหนังสือสัญญากู้เงินเพื่อเหตุฉุกเฉิน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คำขอกู้เงินสามัญ     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หนังสือกู้เงินสามัญ   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หนังสือค้ำประกันเงินกู้สามัญ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คำขอกู้เงินที่ใช้หุ้นเป็นประกัน    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หนังสือกู้เงินที่ใช้หุ้นเป็นประกัน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คำขอกู้พิเศษ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หนังสือกู้เงินพิเศษ   </a:t>
            </a:r>
            <a:endParaRPr lang="th-TH" sz="3200" b="1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03848" y="285728"/>
            <a:ext cx="5334000" cy="1500198"/>
            <a:chOff x="1584" y="213"/>
            <a:chExt cx="3360" cy="1045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1584" y="213"/>
              <a:ext cx="1881" cy="389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   เอกสาร</a:t>
              </a:r>
              <a:r>
                <a:rPr lang="th-TH" sz="3200" b="1" dirty="0" err="1">
                  <a:latin typeface="TH SarabunPSK" pitchFamily="34" charset="-34"/>
                  <a:cs typeface="TH SarabunPSK" pitchFamily="34" charset="-34"/>
                </a:rPr>
                <a:t>ประกอบสลิป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0120" name="Picture 8" descr="ag00629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0" y="336"/>
              <a:ext cx="914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26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30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30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30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30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30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230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415804" y="3087696"/>
            <a:ext cx="85795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500" b="1" dirty="0">
                <a:solidFill>
                  <a:srgbClr val="66FF33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500" b="1" dirty="0">
                <a:latin typeface="TH SarabunPSK" pitchFamily="34" charset="-34"/>
                <a:cs typeface="TH SarabunPSK" pitchFamily="34" charset="-34"/>
              </a:rPr>
              <a:t>ใช้บันทึกรายการทางการเงินจากเอกสารต่าง ๆ  </a:t>
            </a:r>
          </a:p>
          <a:p>
            <a:pPr>
              <a:lnSpc>
                <a:spcPct val="100000"/>
              </a:lnSpc>
            </a:pPr>
            <a:r>
              <a:rPr lang="th-TH" sz="4500" b="1" dirty="0">
                <a:latin typeface="TH SarabunPSK" pitchFamily="34" charset="-34"/>
                <a:cs typeface="TH SarabunPSK" pitchFamily="34" charset="-34"/>
              </a:rPr>
              <a:t>เรียงลำดับตามเหตุการณ์ที่เกิดขึ้น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3143240" y="4462476"/>
            <a:ext cx="44592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th-TH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  สมุดเงินสด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186144" y="5072074"/>
            <a:ext cx="374331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  สมุดรายวันทั่วไป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063" y="2071678"/>
            <a:ext cx="4319588" cy="4457066"/>
            <a:chOff x="315" y="1114"/>
            <a:chExt cx="2721" cy="267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5" y="1114"/>
              <a:ext cx="2721" cy="2486"/>
              <a:chOff x="315" y="1114"/>
              <a:chExt cx="2721" cy="2486"/>
            </a:xfrm>
          </p:grpSpPr>
          <p:sp>
            <p:nvSpPr>
              <p:cNvPr id="233479" name="Text Box 7"/>
              <p:cNvSpPr txBox="1">
                <a:spLocks noChangeArrowheads="1"/>
              </p:cNvSpPr>
              <p:nvPr/>
            </p:nvSpPr>
            <p:spPr bwMode="auto">
              <a:xfrm>
                <a:off x="315" y="1114"/>
                <a:ext cx="2721" cy="456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th-TH" sz="4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สมุดบันทึกรายการขั้นต้น</a:t>
                </a:r>
              </a:p>
            </p:txBody>
          </p:sp>
          <p:graphicFrame>
            <p:nvGraphicFramePr>
              <p:cNvPr id="10243" name="Object 8"/>
              <p:cNvGraphicFramePr>
                <a:graphicFrameLocks noChangeAspect="1"/>
              </p:cNvGraphicFramePr>
              <p:nvPr/>
            </p:nvGraphicFramePr>
            <p:xfrm>
              <a:off x="672" y="2688"/>
              <a:ext cx="784" cy="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9359" name="Clip" r:id="rId3" imgW="1046003" imgH="1221246" progId="">
                      <p:embed/>
                    </p:oleObj>
                  </mc:Choice>
                  <mc:Fallback>
                    <p:oleObj name="Clip" r:id="rId3" imgW="1046003" imgH="1221246" progId="">
                      <p:embed/>
                      <p:pic>
                        <p:nvPicPr>
                          <p:cNvPr id="0" name="Picture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2688"/>
                            <a:ext cx="784" cy="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42" name="Object 9"/>
            <p:cNvGraphicFramePr>
              <a:graphicFrameLocks noChangeAspect="1"/>
            </p:cNvGraphicFramePr>
            <p:nvPr/>
          </p:nvGraphicFramePr>
          <p:xfrm>
            <a:off x="1248" y="3216"/>
            <a:ext cx="57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360" name="Clip" r:id="rId5" imgW="1250707" imgH="1263721" progId="">
                    <p:embed/>
                  </p:oleObj>
                </mc:Choice>
                <mc:Fallback>
                  <p:oleObj name="Clip" r:id="rId5" imgW="1250707" imgH="1263721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216"/>
                          <a:ext cx="576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71802" y="214290"/>
            <a:ext cx="351642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สมุด</a:t>
            </a:r>
            <a:r>
              <a:rPr lang="th-TH" sz="6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บัญชี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5720" y="1071546"/>
            <a:ext cx="44592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419268" name="Object 5"/>
          <p:cNvGraphicFramePr>
            <a:graphicFrameLocks noChangeAspect="1"/>
          </p:cNvGraphicFramePr>
          <p:nvPr/>
        </p:nvGraphicFramePr>
        <p:xfrm>
          <a:off x="6302852" y="5286388"/>
          <a:ext cx="2612547" cy="13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61" name="Clip" r:id="rId7" imgW="3436922" imgH="1756372" progId="">
                  <p:embed/>
                </p:oleObj>
              </mc:Choice>
              <mc:Fallback>
                <p:oleObj name="Clip" r:id="rId7" imgW="3436922" imgH="1756372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852" y="5286388"/>
                        <a:ext cx="2612547" cy="134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27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utoUpdateAnimBg="0"/>
      <p:bldP spid="233475" grpId="0" autoUpdateAnimBg="0"/>
      <p:bldP spid="233476" grpId="0" autoUpdateAnimBg="0"/>
      <p:bldP spid="1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3124200" y="508000"/>
            <a:ext cx="29718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สมุดเงินสด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050925" y="1690688"/>
            <a:ext cx="7019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 ใช้บันทึกการรับ - จ่ายเงินสดประจำวัน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066800" y="2452688"/>
            <a:ext cx="724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 ทำให้ทราบยอดเงินสดคงเหลือประจำวัน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066800" y="3290888"/>
            <a:ext cx="4065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เอกสารที่ใช้บันทึกบัญชี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4129088"/>
            <a:ext cx="6535738" cy="830262"/>
            <a:chOff x="768" y="2601"/>
            <a:chExt cx="4117" cy="523"/>
          </a:xfrm>
        </p:grpSpPr>
        <p:sp>
          <p:nvSpPr>
            <p:cNvPr id="92170" name="Text Box 7"/>
            <p:cNvSpPr txBox="1">
              <a:spLocks noChangeArrowheads="1"/>
            </p:cNvSpPr>
            <p:nvPr/>
          </p:nvSpPr>
          <p:spPr bwMode="auto">
            <a:xfrm>
              <a:off x="768" y="2601"/>
              <a:ext cx="41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4800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-  </a:t>
              </a:r>
              <a:r>
                <a:rPr lang="th-TH" sz="4800" b="1" dirty="0" err="1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สลิ</a:t>
              </a:r>
              <a:r>
                <a:rPr lang="th-TH" sz="4800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ปรับ                 ใบเสร็จรับเงิน</a:t>
              </a:r>
            </a:p>
          </p:txBody>
        </p:sp>
        <p:sp>
          <p:nvSpPr>
            <p:cNvPr id="92171" name="Line 8"/>
            <p:cNvSpPr>
              <a:spLocks noChangeShapeType="1"/>
            </p:cNvSpPr>
            <p:nvPr/>
          </p:nvSpPr>
          <p:spPr bwMode="auto">
            <a:xfrm>
              <a:off x="2349" y="2886"/>
              <a:ext cx="5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4891088"/>
            <a:ext cx="7045326" cy="830262"/>
            <a:chOff x="768" y="3081"/>
            <a:chExt cx="4438" cy="523"/>
          </a:xfrm>
        </p:grpSpPr>
        <p:sp>
          <p:nvSpPr>
            <p:cNvPr id="92168" name="Text Box 10"/>
            <p:cNvSpPr txBox="1">
              <a:spLocks noChangeArrowheads="1"/>
            </p:cNvSpPr>
            <p:nvPr/>
          </p:nvSpPr>
          <p:spPr bwMode="auto">
            <a:xfrm>
              <a:off x="768" y="3081"/>
              <a:ext cx="443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th-TH" sz="4800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-  </a:t>
              </a:r>
              <a:r>
                <a:rPr lang="th-TH" sz="4800" b="1" dirty="0" err="1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สลิป</a:t>
              </a:r>
              <a:r>
                <a:rPr lang="th-TH" sz="4800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จ่าย                ใบสำคัญจ่ายเงิน</a:t>
              </a:r>
            </a:p>
          </p:txBody>
        </p:sp>
        <p:sp>
          <p:nvSpPr>
            <p:cNvPr id="92169" name="Line 11"/>
            <p:cNvSpPr>
              <a:spLocks noChangeShapeType="1"/>
            </p:cNvSpPr>
            <p:nvPr/>
          </p:nvSpPr>
          <p:spPr bwMode="auto">
            <a:xfrm>
              <a:off x="2349" y="3385"/>
              <a:ext cx="5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2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28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 autoUpdateAnimBg="0"/>
      <p:bldP spid="234499" grpId="0" autoUpdateAnimBg="0"/>
      <p:bldP spid="234500" grpId="0" autoUpdateAnimBg="0"/>
      <p:bldP spid="23450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529984" y="1981200"/>
            <a:ext cx="8299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ใช้บันทึกรายการที่ไม่เกี่ยวกับการรับ - จ่ายเงินสด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551592" y="4433888"/>
            <a:ext cx="4065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เอกสารที่ใช้บันทึกบัญชี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356824" y="5181600"/>
            <a:ext cx="32813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-  </a:t>
            </a:r>
            <a:r>
              <a:rPr lang="th-TH" sz="4800" b="1" dirty="0" err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สลิปโอน</a:t>
            </a:r>
            <a:endParaRPr lang="th-TH" sz="4800" b="1" dirty="0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3200" y="762000"/>
            <a:ext cx="5564188" cy="5562600"/>
            <a:chOff x="1728" y="480"/>
            <a:chExt cx="3505" cy="3504"/>
          </a:xfrm>
          <a:solidFill>
            <a:schemeClr val="accent4">
              <a:lumMod val="75000"/>
            </a:schemeClr>
          </a:solidFill>
        </p:grpSpPr>
        <p:sp>
          <p:nvSpPr>
            <p:cNvPr id="238598" name="Text Box 6"/>
            <p:cNvSpPr txBox="1">
              <a:spLocks noChangeArrowheads="1"/>
            </p:cNvSpPr>
            <p:nvPr/>
          </p:nvSpPr>
          <p:spPr bwMode="auto">
            <a:xfrm>
              <a:off x="1728" y="480"/>
              <a:ext cx="2496" cy="548"/>
            </a:xfrm>
            <a:prstGeom prst="rect">
              <a:avLst/>
            </a:prstGeom>
            <a:grpFill/>
            <a:ln w="38100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สมุดรายวันทั่วไป</a:t>
              </a:r>
            </a:p>
          </p:txBody>
        </p:sp>
        <p:graphicFrame>
          <p:nvGraphicFramePr>
            <p:cNvPr id="12290" name="Object 7"/>
            <p:cNvGraphicFramePr>
              <a:graphicFrameLocks noChangeAspect="1"/>
            </p:cNvGraphicFramePr>
            <p:nvPr/>
          </p:nvGraphicFramePr>
          <p:xfrm>
            <a:off x="4162" y="2880"/>
            <a:ext cx="1071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1345" name="Clip" r:id="rId3" imgW="2517143" imgH="2588351" progId="">
                    <p:embed/>
                  </p:oleObj>
                </mc:Choice>
                <mc:Fallback>
                  <p:oleObj name="Clip" r:id="rId3" imgW="2517143" imgH="2588351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2" y="2880"/>
                          <a:ext cx="1071" cy="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1355725" y="2797175"/>
            <a:ext cx="56957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-  การแก้ไขข้อผิดพลาดทางบัญชี</a:t>
            </a:r>
          </a:p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-  การปรับปรุงบัญชี , ปิดบัญชี</a:t>
            </a:r>
          </a:p>
        </p:txBody>
      </p:sp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29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utoUpdateAnimBg="0"/>
      <p:bldP spid="238595" grpId="0" autoUpdateAnimBg="0"/>
      <p:bldP spid="238596" grpId="0" autoUpdateAnimBg="0"/>
      <p:bldP spid="2386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071670" y="593725"/>
            <a:ext cx="4835543" cy="1044575"/>
          </a:xfrm>
          <a:prstGeom prst="rect">
            <a:avLst/>
          </a:prstGeom>
          <a:solidFill>
            <a:srgbClr val="CCFFFF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th-TH" sz="6000" b="1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สหกรณ์ออมทรัพย์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050925" y="2125663"/>
            <a:ext cx="7050088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th-TH" sz="48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สถาบันการเงินแบบหนึ่งที่มีสมาชิก         เป็นบุคคลที่มีอาชีพอย่างเดียวกัน </a:t>
            </a:r>
            <a:r>
              <a:rPr lang="th-TH" sz="4800" b="1" dirty="0" smtClean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หรือ                </a:t>
            </a:r>
            <a:r>
              <a:rPr lang="th-TH" sz="48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ที่อาศัยอยู่ในชุมชนเดียวกัน </a:t>
            </a:r>
            <a:r>
              <a:rPr lang="th-TH" sz="4800" b="1" dirty="0" smtClean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8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ส่งเสริมให้สมาชิกรู้จักการออม </a:t>
            </a:r>
            <a:r>
              <a:rPr lang="th-TH" sz="4800" b="1" dirty="0" smtClean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48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ให้กู้ยืมเงินเมื่อมีความจำเป็น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718300" y="185738"/>
          <a:ext cx="19573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00" name="Clip" r:id="rId4" imgW="1347969" imgH="986319" progId="">
                  <p:embed/>
                </p:oleObj>
              </mc:Choice>
              <mc:Fallback>
                <p:oleObj name="Clip" r:id="rId4" imgW="1347969" imgH="986319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185738"/>
                        <a:ext cx="1957388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3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 autoUpdateAnimBg="0"/>
      <p:bldP spid="21504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357158" y="1446213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ใช้</a:t>
            </a: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บันทึกรายการเงินแยกตามลักษณะของ</a:t>
            </a:r>
          </a:p>
          <a:p>
            <a:pPr>
              <a:lnSpc>
                <a:spcPct val="100000"/>
              </a:lnSpc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รายการเงินที่เกิดขึ้นแต่ละ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ประเภทโดยผ่านรายการ</a:t>
            </a: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มาจากสมุดบัญชีขั้นต้น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905000" y="3748088"/>
            <a:ext cx="5230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-  สมุดบัญชีแยกประเภททั่วไป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905000" y="5195888"/>
            <a:ext cx="19880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-  ทะเบียน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912938" y="4510088"/>
            <a:ext cx="3802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-  บัญชีย่อย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62189" y="390525"/>
            <a:ext cx="6043613" cy="5959475"/>
            <a:chOff x="1425" y="246"/>
            <a:chExt cx="3807" cy="3754"/>
          </a:xfrm>
        </p:grpSpPr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1425" y="246"/>
              <a:ext cx="3364" cy="53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th-TH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สมุดบันทึกรายการขั้นปลาย</a:t>
              </a:r>
            </a:p>
          </p:txBody>
        </p:sp>
        <p:pic>
          <p:nvPicPr>
            <p:cNvPr id="95240" name="Picture 8" descr="osanpo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0" y="3072"/>
              <a:ext cx="139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30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utoUpdateAnimBg="0"/>
      <p:bldP spid="241667" grpId="0" autoUpdateAnimBg="0"/>
      <p:bldP spid="241668" grpId="0" autoUpdateAnimBg="0"/>
      <p:bldP spid="24166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1403" y="452626"/>
            <a:ext cx="8715376" cy="6093131"/>
            <a:chOff x="656" y="1091"/>
            <a:chExt cx="5490" cy="4883"/>
          </a:xfrm>
        </p:grpSpPr>
        <p:sp>
          <p:nvSpPr>
            <p:cNvPr id="13317" name="Text Box 3"/>
            <p:cNvSpPr txBox="1">
              <a:spLocks noChangeArrowheads="1"/>
            </p:cNvSpPr>
            <p:nvPr/>
          </p:nvSpPr>
          <p:spPr bwMode="auto">
            <a:xfrm>
              <a:off x="656" y="1091"/>
              <a:ext cx="5490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th-TH" sz="4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สมุดบัญชีแยกประเภท</a:t>
              </a:r>
              <a:endPara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90000"/>
                </a:lnSpc>
                <a:spcBef>
                  <a:spcPts val="1200"/>
                </a:spcBef>
              </a:pPr>
              <a:r>
                <a:rPr lang="th-TH" sz="3600" b="1" dirty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-TH" sz="4000" b="1" dirty="0" smtClean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ใช้</a:t>
              </a:r>
              <a:r>
                <a:rPr lang="th-TH" sz="4000" b="1" dirty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ผ่านรายการจากสมุดบันทึกรายการ</a:t>
              </a:r>
              <a:r>
                <a:rPr lang="th-TH" sz="4000" b="1" dirty="0" smtClean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ขั้นต้น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th-TH" sz="4000" b="1" dirty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4000" b="1" dirty="0" smtClean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แยก</a:t>
              </a:r>
              <a:r>
                <a:rPr lang="th-TH" sz="4000" b="1" dirty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ตามประเภทบัญชี</a:t>
              </a:r>
              <a:endParaRPr lang="th-TH" sz="36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aphicFrame>
          <p:nvGraphicFramePr>
            <p:cNvPr id="13314" name="Object 4"/>
            <p:cNvGraphicFramePr>
              <a:graphicFrameLocks noChangeAspect="1"/>
            </p:cNvGraphicFramePr>
            <p:nvPr/>
          </p:nvGraphicFramePr>
          <p:xfrm>
            <a:off x="4095" y="4678"/>
            <a:ext cx="1178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2368" name="Clip" r:id="rId3" imgW="2365022" imgH="2595316" progId="">
                    <p:embed/>
                  </p:oleObj>
                </mc:Choice>
                <mc:Fallback>
                  <p:oleObj name="Clip" r:id="rId3" imgW="2365022" imgH="2595316" progId="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" y="4678"/>
                          <a:ext cx="1178" cy="1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31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34299" y="2711208"/>
            <a:ext cx="7858181" cy="402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400" b="1" dirty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บัญชีย่อย / ทะเบียน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บันทึกรายละเอียดของแต่ละราย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 -   บัญชีย่อยลูกหนี้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 -   บัญชีย่อยเจ้าหนี้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 -   ทะเบียนหุ้น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 -   ทะเบียนสินทรัพย์ถาวร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        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ฯลฯ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219025" y="674603"/>
            <a:ext cx="5434013" cy="836055"/>
          </a:xfrm>
          <a:prstGeom prst="ribbon2">
            <a:avLst>
              <a:gd name="adj1" fmla="val 12500"/>
              <a:gd name="adj2" fmla="val 69907"/>
            </a:avLst>
          </a:prstGeom>
          <a:solidFill>
            <a:srgbClr val="DA2AC5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งบทดลอง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5209" y="1730044"/>
            <a:ext cx="841451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>
              <a:lnSpc>
                <a:spcPct val="100000"/>
              </a:lnSpc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	      รูปแบบทางบัญชีที่จัดทำขึ้น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พิสูจน์</a:t>
            </a:r>
          </a:p>
          <a:p>
            <a:pPr algn="thaiDist">
              <a:lnSpc>
                <a:spcPct val="100000"/>
              </a:lnSpc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ความถูกต้องของจำนวนเงินในบัญชีแยกประเภท      </a:t>
            </a:r>
          </a:p>
          <a:p>
            <a:pPr algn="thaiDist">
              <a:lnSpc>
                <a:spcPct val="100000"/>
              </a:lnSpc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ว่าได้มีการบันทึกบัญชีถูกต้องตามหลักบัญชีคู่หรือไม่	     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125238" y="176150"/>
          <a:ext cx="146843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16" name="Clip" r:id="rId3" imgW="1414399" imgH="1824045" progId="">
                  <p:embed/>
                </p:oleObj>
              </mc:Choice>
              <mc:Fallback>
                <p:oleObj name="Clip" r:id="rId3" imgW="1414399" imgH="1824045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238" y="176150"/>
                        <a:ext cx="146843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3017" y="4003344"/>
            <a:ext cx="8048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   จำนวนเงินทางด้านเดบิตทุกบัญชีรวมกัน</a:t>
            </a:r>
          </a:p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ต้องเท่ากับยอดรวมจำนวนเงินทางด้านเครดิต</a:t>
            </a:r>
          </a:p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ของทุกบัญชี</a:t>
            </a: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32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38422" y="5040313"/>
            <a:ext cx="6283140" cy="1308100"/>
            <a:chOff x="1702" y="3062"/>
            <a:chExt cx="3855" cy="867"/>
          </a:xfrm>
        </p:grpSpPr>
        <p:sp>
          <p:nvSpPr>
            <p:cNvPr id="99369" name="Freeform 5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2 w 847"/>
                <a:gd name="T1" fmla="*/ 2 h 1079"/>
                <a:gd name="T2" fmla="*/ 0 w 847"/>
                <a:gd name="T3" fmla="*/ 2 h 1079"/>
                <a:gd name="T4" fmla="*/ 2 w 847"/>
                <a:gd name="T5" fmla="*/ 0 h 1079"/>
                <a:gd name="T6" fmla="*/ 2 w 847"/>
                <a:gd name="T7" fmla="*/ 2 h 1079"/>
                <a:gd name="T8" fmla="*/ 2 w 847"/>
                <a:gd name="T9" fmla="*/ 2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70" name="Freeform 6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2 h 460"/>
                <a:gd name="T2" fmla="*/ 2 w 3947"/>
                <a:gd name="T3" fmla="*/ 2 h 460"/>
                <a:gd name="T4" fmla="*/ 2 w 3947"/>
                <a:gd name="T5" fmla="*/ 0 h 460"/>
                <a:gd name="T6" fmla="*/ 2 w 3947"/>
                <a:gd name="T7" fmla="*/ 0 h 460"/>
                <a:gd name="T8" fmla="*/ 0 w 3947"/>
                <a:gd name="T9" fmla="*/ 2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71" name="Freeform 7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2 w 4357"/>
                <a:gd name="T1" fmla="*/ 0 h 623"/>
                <a:gd name="T2" fmla="*/ 2 w 4357"/>
                <a:gd name="T3" fmla="*/ 0 h 623"/>
                <a:gd name="T4" fmla="*/ 2 w 4357"/>
                <a:gd name="T5" fmla="*/ 2 h 623"/>
                <a:gd name="T6" fmla="*/ 0 w 4357"/>
                <a:gd name="T7" fmla="*/ 2 h 623"/>
                <a:gd name="T8" fmla="*/ 2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50611" y="4257675"/>
            <a:ext cx="4979628" cy="1181100"/>
            <a:chOff x="2069" y="2572"/>
            <a:chExt cx="3054" cy="784"/>
          </a:xfrm>
        </p:grpSpPr>
        <p:sp>
          <p:nvSpPr>
            <p:cNvPr id="99366" name="Freeform 9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2 w 749"/>
                <a:gd name="T1" fmla="*/ 2 h 977"/>
                <a:gd name="T2" fmla="*/ 0 w 749"/>
                <a:gd name="T3" fmla="*/ 2 h 977"/>
                <a:gd name="T4" fmla="*/ 2 w 749"/>
                <a:gd name="T5" fmla="*/ 0 h 977"/>
                <a:gd name="T6" fmla="*/ 2 w 749"/>
                <a:gd name="T7" fmla="*/ 2 h 977"/>
                <a:gd name="T8" fmla="*/ 2 w 749"/>
                <a:gd name="T9" fmla="*/ 2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67" name="Freeform 10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2 h 344"/>
                <a:gd name="T2" fmla="*/ 2 w 2964"/>
                <a:gd name="T3" fmla="*/ 2 h 344"/>
                <a:gd name="T4" fmla="*/ 2 w 2964"/>
                <a:gd name="T5" fmla="*/ 0 h 344"/>
                <a:gd name="T6" fmla="*/ 2 w 2964"/>
                <a:gd name="T7" fmla="*/ 1 h 344"/>
                <a:gd name="T8" fmla="*/ 0 w 2964"/>
                <a:gd name="T9" fmla="*/ 2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99368" name="Freeform 11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2 h 634"/>
                <a:gd name="T2" fmla="*/ 2 w 3443"/>
                <a:gd name="T3" fmla="*/ 2 h 634"/>
                <a:gd name="T4" fmla="*/ 2 w 3443"/>
                <a:gd name="T5" fmla="*/ 0 h 634"/>
                <a:gd name="T6" fmla="*/ 2 w 3443"/>
                <a:gd name="T7" fmla="*/ 0 h 634"/>
                <a:gd name="T8" fmla="*/ 0 w 3443"/>
                <a:gd name="T9" fmla="*/ 2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38908" y="3478213"/>
            <a:ext cx="3701499" cy="1027112"/>
            <a:chOff x="2422" y="2087"/>
            <a:chExt cx="2271" cy="681"/>
          </a:xfrm>
        </p:grpSpPr>
        <p:sp>
          <p:nvSpPr>
            <p:cNvPr id="99363" name="Freeform 13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2 h 849"/>
                <a:gd name="T2" fmla="*/ 2 w 655"/>
                <a:gd name="T3" fmla="*/ 2 h 849"/>
                <a:gd name="T4" fmla="*/ 2 w 655"/>
                <a:gd name="T5" fmla="*/ 2 h 849"/>
                <a:gd name="T6" fmla="*/ 2 w 655"/>
                <a:gd name="T7" fmla="*/ 0 h 849"/>
                <a:gd name="T8" fmla="*/ 0 w 655"/>
                <a:gd name="T9" fmla="*/ 2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4" name="Freeform 14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2 h 229"/>
                <a:gd name="T2" fmla="*/ 2 w 1980"/>
                <a:gd name="T3" fmla="*/ 2 h 229"/>
                <a:gd name="T4" fmla="*/ 2 w 1980"/>
                <a:gd name="T5" fmla="*/ 0 h 229"/>
                <a:gd name="T6" fmla="*/ 2 w 1980"/>
                <a:gd name="T7" fmla="*/ 0 h 229"/>
                <a:gd name="T8" fmla="*/ 0 w 1980"/>
                <a:gd name="T9" fmla="*/ 2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5" name="Freeform 15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2 h 621"/>
                <a:gd name="T2" fmla="*/ 2 w 2561"/>
                <a:gd name="T3" fmla="*/ 2 h 621"/>
                <a:gd name="T4" fmla="*/ 2 w 2561"/>
                <a:gd name="T5" fmla="*/ 0 h 621"/>
                <a:gd name="T6" fmla="*/ 2 w 2561"/>
                <a:gd name="T7" fmla="*/ 0 h 621"/>
                <a:gd name="T8" fmla="*/ 0 w 2561"/>
                <a:gd name="T9" fmla="*/ 2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36165" y="2690813"/>
            <a:ext cx="2412917" cy="893762"/>
            <a:chOff x="2780" y="1595"/>
            <a:chExt cx="1481" cy="593"/>
          </a:xfrm>
        </p:grpSpPr>
        <p:sp>
          <p:nvSpPr>
            <p:cNvPr id="99360" name="Freeform 17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2 w 564"/>
                <a:gd name="T1" fmla="*/ 2 h 738"/>
                <a:gd name="T2" fmla="*/ 2 w 564"/>
                <a:gd name="T3" fmla="*/ 2 h 738"/>
                <a:gd name="T4" fmla="*/ 2 w 564"/>
                <a:gd name="T5" fmla="*/ 0 h 738"/>
                <a:gd name="T6" fmla="*/ 0 w 564"/>
                <a:gd name="T7" fmla="*/ 2 h 738"/>
                <a:gd name="T8" fmla="*/ 2 w 564"/>
                <a:gd name="T9" fmla="*/ 2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1" name="Freeform 18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2 h 110"/>
                <a:gd name="T2" fmla="*/ 2 w 987"/>
                <a:gd name="T3" fmla="*/ 2 h 110"/>
                <a:gd name="T4" fmla="*/ 2 w 987"/>
                <a:gd name="T5" fmla="*/ 0 h 110"/>
                <a:gd name="T6" fmla="*/ 2 w 987"/>
                <a:gd name="T7" fmla="*/ 0 h 110"/>
                <a:gd name="T8" fmla="*/ 0 w 987"/>
                <a:gd name="T9" fmla="*/ 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62" name="Freeform 19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2 h 629"/>
                <a:gd name="T2" fmla="*/ 2 w 1669"/>
                <a:gd name="T3" fmla="*/ 2 h 629"/>
                <a:gd name="T4" fmla="*/ 2 w 1669"/>
                <a:gd name="T5" fmla="*/ 0 h 629"/>
                <a:gd name="T6" fmla="*/ 2 w 1669"/>
                <a:gd name="T7" fmla="*/ 0 h 629"/>
                <a:gd name="T8" fmla="*/ 0 w 1669"/>
                <a:gd name="T9" fmla="*/ 2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27449" y="1714500"/>
            <a:ext cx="1131801" cy="946150"/>
            <a:chOff x="3136" y="1104"/>
            <a:chExt cx="693" cy="502"/>
          </a:xfrm>
        </p:grpSpPr>
        <p:sp>
          <p:nvSpPr>
            <p:cNvPr id="99358" name="Freeform 21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2 w 477"/>
                <a:gd name="T1" fmla="*/ 2 h 625"/>
                <a:gd name="T2" fmla="*/ 2 w 477"/>
                <a:gd name="T3" fmla="*/ 2 h 625"/>
                <a:gd name="T4" fmla="*/ 0 w 477"/>
                <a:gd name="T5" fmla="*/ 0 h 625"/>
                <a:gd name="T6" fmla="*/ 2 w 477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9359" name="Freeform 22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2 h 625"/>
                <a:gd name="T2" fmla="*/ 2 w 773"/>
                <a:gd name="T3" fmla="*/ 2 h 625"/>
                <a:gd name="T4" fmla="*/ 2 w 773"/>
                <a:gd name="T5" fmla="*/ 0 h 625"/>
                <a:gd name="T6" fmla="*/ 0 w 773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9335" name="Line 24"/>
          <p:cNvSpPr>
            <a:spLocks noChangeShapeType="1"/>
          </p:cNvSpPr>
          <p:nvPr/>
        </p:nvSpPr>
        <p:spPr bwMode="black">
          <a:xfrm flipH="1">
            <a:off x="307588" y="6334125"/>
            <a:ext cx="23322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6" name="Line 25"/>
          <p:cNvSpPr>
            <a:spLocks noChangeShapeType="1"/>
          </p:cNvSpPr>
          <p:nvPr/>
        </p:nvSpPr>
        <p:spPr bwMode="black">
          <a:xfrm flipH="1">
            <a:off x="307587" y="5461000"/>
            <a:ext cx="301017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7" name="Line 26"/>
          <p:cNvSpPr>
            <a:spLocks noChangeShapeType="1"/>
          </p:cNvSpPr>
          <p:nvPr/>
        </p:nvSpPr>
        <p:spPr bwMode="black">
          <a:xfrm flipH="1">
            <a:off x="307588" y="4557714"/>
            <a:ext cx="353426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8" name="Line 27"/>
          <p:cNvSpPr>
            <a:spLocks noChangeShapeType="1"/>
          </p:cNvSpPr>
          <p:nvPr/>
        </p:nvSpPr>
        <p:spPr bwMode="black">
          <a:xfrm flipH="1">
            <a:off x="307587" y="3616325"/>
            <a:ext cx="413600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39" name="Line 28"/>
          <p:cNvSpPr>
            <a:spLocks noChangeShapeType="1"/>
          </p:cNvSpPr>
          <p:nvPr/>
        </p:nvSpPr>
        <p:spPr bwMode="black">
          <a:xfrm flipH="1">
            <a:off x="307587" y="2681289"/>
            <a:ext cx="473773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0" name="Line 29"/>
          <p:cNvSpPr>
            <a:spLocks noChangeShapeType="1"/>
          </p:cNvSpPr>
          <p:nvPr/>
        </p:nvSpPr>
        <p:spPr bwMode="black">
          <a:xfrm flipH="1">
            <a:off x="307588" y="1736725"/>
            <a:ext cx="526481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1" name="Line 30"/>
          <p:cNvSpPr>
            <a:spLocks noChangeShapeType="1"/>
          </p:cNvSpPr>
          <p:nvPr/>
        </p:nvSpPr>
        <p:spPr bwMode="black">
          <a:xfrm>
            <a:off x="651010" y="1757364"/>
            <a:ext cx="0" cy="9286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2" name="Text Box 35"/>
          <p:cNvSpPr txBox="1">
            <a:spLocks noChangeArrowheads="1"/>
          </p:cNvSpPr>
          <p:nvPr/>
        </p:nvSpPr>
        <p:spPr bwMode="black">
          <a:xfrm>
            <a:off x="927242" y="1884753"/>
            <a:ext cx="65325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พระราชบัญญัติสหกรณ์ พ.ศ. </a:t>
            </a:r>
            <a:r>
              <a:rPr lang="th-TH" sz="3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2542</a:t>
            </a:r>
            <a:r>
              <a:rPr lang="en-US" sz="34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400" b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2553 และ2562</a:t>
            </a:r>
            <a:endParaRPr lang="th-TH" sz="3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3" name="Text Box 36"/>
          <p:cNvSpPr txBox="1">
            <a:spLocks noChangeArrowheads="1"/>
          </p:cNvSpPr>
          <p:nvPr/>
        </p:nvSpPr>
        <p:spPr bwMode="black">
          <a:xfrm>
            <a:off x="874981" y="2820988"/>
            <a:ext cx="384334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4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 คำแนะนำ นทส./กตส.</a:t>
            </a:r>
            <a:endParaRPr lang="en-US" sz="34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4" name="Text Box 37"/>
          <p:cNvSpPr txBox="1">
            <a:spLocks noChangeArrowheads="1"/>
          </p:cNvSpPr>
          <p:nvPr/>
        </p:nvSpPr>
        <p:spPr bwMode="black">
          <a:xfrm>
            <a:off x="874981" y="3735388"/>
            <a:ext cx="26597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E048E"/>
                </a:solidFill>
                <a:latin typeface="TH SarabunPSK" pitchFamily="34" charset="-34"/>
                <a:cs typeface="TH SarabunPSK" pitchFamily="34" charset="-34"/>
              </a:rPr>
              <a:t>ข้อบังคับของสหกรณ์</a:t>
            </a:r>
            <a:endParaRPr lang="en-US" sz="3400" b="1">
              <a:solidFill>
                <a:srgbClr val="0E048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5" name="Text Box 38"/>
          <p:cNvSpPr txBox="1">
            <a:spLocks noChangeArrowheads="1"/>
          </p:cNvSpPr>
          <p:nvPr/>
        </p:nvSpPr>
        <p:spPr bwMode="black">
          <a:xfrm>
            <a:off x="874981" y="4649788"/>
            <a:ext cx="25426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ระเบียบของสหกรณ์</a:t>
            </a:r>
            <a:endParaRPr lang="en-US" sz="34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46" name="Text Box 39"/>
          <p:cNvSpPr txBox="1">
            <a:spLocks noChangeArrowheads="1"/>
          </p:cNvSpPr>
          <p:nvPr/>
        </p:nvSpPr>
        <p:spPr bwMode="black">
          <a:xfrm>
            <a:off x="874981" y="5564188"/>
            <a:ext cx="15792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มติที่ประชุม</a:t>
            </a:r>
            <a:endParaRPr lang="en-US" sz="3400" b="1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32328" name="Text Box 40"/>
          <p:cNvSpPr txBox="1">
            <a:spLocks noChangeArrowheads="1"/>
          </p:cNvSpPr>
          <p:nvPr/>
        </p:nvSpPr>
        <p:spPr bwMode="gray">
          <a:xfrm>
            <a:off x="5416542" y="19827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1932329" name="Text Box 41"/>
          <p:cNvSpPr txBox="1">
            <a:spLocks noChangeArrowheads="1"/>
          </p:cNvSpPr>
          <p:nvPr/>
        </p:nvSpPr>
        <p:spPr bwMode="gray">
          <a:xfrm>
            <a:off x="5412062" y="28209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932330" name="Text Box 42"/>
          <p:cNvSpPr txBox="1">
            <a:spLocks noChangeArrowheads="1"/>
          </p:cNvSpPr>
          <p:nvPr/>
        </p:nvSpPr>
        <p:spPr bwMode="gray">
          <a:xfrm>
            <a:off x="5412062" y="37353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1932331" name="Text Box 43"/>
          <p:cNvSpPr txBox="1">
            <a:spLocks noChangeArrowheads="1"/>
          </p:cNvSpPr>
          <p:nvPr/>
        </p:nvSpPr>
        <p:spPr bwMode="gray">
          <a:xfrm>
            <a:off x="5412062" y="46497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932332" name="Text Box 44"/>
          <p:cNvSpPr txBox="1">
            <a:spLocks noChangeArrowheads="1"/>
          </p:cNvSpPr>
          <p:nvPr/>
        </p:nvSpPr>
        <p:spPr bwMode="gray">
          <a:xfrm>
            <a:off x="5416542" y="5564189"/>
            <a:ext cx="37862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  <p:sp>
        <p:nvSpPr>
          <p:cNvPr id="99352" name="Rectangle 3"/>
          <p:cNvSpPr>
            <a:spLocks noGrp="1" noChangeArrowheads="1"/>
          </p:cNvSpPr>
          <p:nvPr>
            <p:ph type="title"/>
          </p:nvPr>
        </p:nvSpPr>
        <p:spPr>
          <a:xfrm>
            <a:off x="297970" y="439052"/>
            <a:ext cx="8536227" cy="609600"/>
          </a:xfrm>
        </p:spPr>
        <p:txBody>
          <a:bodyPr>
            <a:noAutofit/>
          </a:bodyPr>
          <a:lstStyle/>
          <a:p>
            <a:r>
              <a:rPr lang="th-TH" sz="5400" b="1" i="0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 กฎหมาย ระเบียบที่เกี่ยวข้องกับสหกรณ์</a:t>
            </a:r>
          </a:p>
        </p:txBody>
      </p:sp>
      <p:sp>
        <p:nvSpPr>
          <p:cNvPr id="99354" name="Line 30"/>
          <p:cNvSpPr>
            <a:spLocks noChangeShapeType="1"/>
          </p:cNvSpPr>
          <p:nvPr/>
        </p:nvSpPr>
        <p:spPr bwMode="black">
          <a:xfrm>
            <a:off x="661462" y="4529139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5" name="Line 30"/>
          <p:cNvSpPr>
            <a:spLocks noChangeShapeType="1"/>
          </p:cNvSpPr>
          <p:nvPr/>
        </p:nvSpPr>
        <p:spPr bwMode="black">
          <a:xfrm>
            <a:off x="659969" y="3629025"/>
            <a:ext cx="0" cy="928688"/>
          </a:xfrm>
          <a:prstGeom prst="line">
            <a:avLst/>
          </a:prstGeom>
          <a:noFill/>
          <a:ln w="57150">
            <a:solidFill>
              <a:srgbClr val="0E048E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6" name="Line 30"/>
          <p:cNvSpPr>
            <a:spLocks noChangeShapeType="1"/>
          </p:cNvSpPr>
          <p:nvPr/>
        </p:nvSpPr>
        <p:spPr bwMode="black">
          <a:xfrm>
            <a:off x="661462" y="2700339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357" name="Line 30"/>
          <p:cNvSpPr>
            <a:spLocks noChangeShapeType="1"/>
          </p:cNvSpPr>
          <p:nvPr/>
        </p:nvSpPr>
        <p:spPr bwMode="black">
          <a:xfrm>
            <a:off x="648024" y="5441950"/>
            <a:ext cx="0" cy="92868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09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6417838"/>
              </p:ext>
            </p:extLst>
          </p:nvPr>
        </p:nvGraphicFramePr>
        <p:xfrm>
          <a:off x="569528" y="1907360"/>
          <a:ext cx="7988935" cy="4662190"/>
        </p:xfrm>
        <a:graphic>
          <a:graphicData uri="http://schemas.openxmlformats.org/drawingml/2006/table">
            <a:tbl>
              <a:tblPr/>
              <a:tblGrid>
                <a:gridCol w="7988935"/>
              </a:tblGrid>
              <a:tr h="1176316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ให้สหกรณ์จัดให้มีการทำบัญชีตามแบบและรายการ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34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ที่นายทะเบียนสหกรณ์กำหนดให้ถูกต้องตามความเป็นจริง 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   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905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เก็บรักษาบัญชีและเอกสารประกอบการลงบัญชีไว้ที่สหกรณ์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ภายในระยะเวลาที่นายทะเบียนสหกรณ์กำหนด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  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7905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บันทึกรายการเกี่ยวกับเงินสดในวันที่เกิดรายการและบันทึก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รายการที่ไม่เกี่ยวกับเงินสดภายใน 3 วัน นับแต่วันที่เกิดรายการ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    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2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การลงรายการบัญชี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ต้องมีเอกสารประกอบการลงบัญชี</a:t>
                      </a:r>
                      <a:endParaRPr lang="en-US" sz="3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ที่สมบูรณ์ โดยครบถ้วน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E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366" name="Rectangle 42"/>
          <p:cNvSpPr>
            <a:spLocks noChangeArrowheads="1"/>
          </p:cNvSpPr>
          <p:nvPr/>
        </p:nvSpPr>
        <p:spPr bwMode="gray">
          <a:xfrm>
            <a:off x="417661" y="1053494"/>
            <a:ext cx="257268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65 </a:t>
            </a:r>
            <a:endParaRPr lang="en-US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367" name="Rectangle 6"/>
          <p:cNvSpPr>
            <a:spLocks noChangeArrowheads="1"/>
          </p:cNvSpPr>
          <p:nvPr/>
        </p:nvSpPr>
        <p:spPr bwMode="auto">
          <a:xfrm>
            <a:off x="107504" y="56818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  <a:r>
              <a:rPr lang="th-TH" sz="40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สหกรณ์ พ.ศ. 2542 ที่เกี่ยวกับการบัญชีสหกรณ์</a:t>
            </a: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09864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34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88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5544458"/>
              </p:ext>
            </p:extLst>
          </p:nvPr>
        </p:nvGraphicFramePr>
        <p:xfrm>
          <a:off x="745850" y="1857147"/>
          <a:ext cx="7623748" cy="4027844"/>
        </p:xfrm>
        <a:graphic>
          <a:graphicData uri="http://schemas.openxmlformats.org/drawingml/2006/table">
            <a:tbl>
              <a:tblPr/>
              <a:tblGrid>
                <a:gridCol w="7623748"/>
              </a:tblGrid>
              <a:tr h="123294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48E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ให้สหกรณ์จัดทำงบดุลอย่างน้อยครั้งหนึ่งทุกรอบ 12 เดือน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0E048E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อันจัดว่าเป็นรอบปีทางบัญชีของสหกรณ์ 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งบดุลนั้นต้องมีรายการแสดงสินทรัพย์ หนี้สิน และทุน  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0066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กับทั้งบัญชีกำไรขาดทุนตามแบบที่นายทะเบียนสหกรณ์กำหนด</a:t>
                      </a:r>
                      <a:endParaRPr kumimoji="0" lang="ko-KR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  <a:sym typeface="Wingdings"/>
                        </a:rPr>
                        <a:t>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งบดุลนั้นต้องทำให้แล้วเสร็จและให้ผู้สอบบัญชีตรวจสอบ 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แล้วนำเสนอเพื่ออนุมัติในที่ประชุมใหญ่ของสหกรณ์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ภายใน 150 วัน นับแต่วันสิ้นปีทางบัญชี</a:t>
                      </a:r>
                      <a:r>
                        <a:rPr kumimoji="0" lang="th-TH" altLang="ko-K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</a:t>
                      </a:r>
                      <a:endParaRPr kumimoji="0" lang="ko-KR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388" name="Rectangle 42"/>
          <p:cNvSpPr>
            <a:spLocks noChangeArrowheads="1"/>
          </p:cNvSpPr>
          <p:nvPr/>
        </p:nvSpPr>
        <p:spPr bwMode="gray">
          <a:xfrm>
            <a:off x="731921" y="998228"/>
            <a:ext cx="2166549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มาตรา 66 </a:t>
            </a:r>
            <a:endParaRPr lang="en-US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297389" y="6400800"/>
            <a:ext cx="615174" cy="457200"/>
          </a:xfrm>
        </p:spPr>
        <p:txBody>
          <a:bodyPr/>
          <a:lstStyle/>
          <a:p>
            <a:pPr>
              <a:defRPr/>
            </a:pPr>
            <a:fld id="{6EBE8282-556F-4AA8-8475-FC7C45BFB160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th-TH" sz="1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35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7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214282" y="285728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graphicFrame>
        <p:nvGraphicFramePr>
          <p:cNvPr id="30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43617"/>
              </p:ext>
            </p:extLst>
          </p:nvPr>
        </p:nvGraphicFramePr>
        <p:xfrm>
          <a:off x="142844" y="3148866"/>
          <a:ext cx="2285984" cy="1027551"/>
        </p:xfrm>
        <a:graphic>
          <a:graphicData uri="http://schemas.openxmlformats.org/drawingml/2006/table">
            <a:tbl>
              <a:tblPr/>
              <a:tblGrid>
                <a:gridCol w="2285984"/>
              </a:tblGrid>
              <a:tr h="1027551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7 การบัญชีของสหกรณ์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8 ให้สหกรณ์เก็บสมุดบัญชีและเอกสาร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ประกอบการลงบัญชีไม่น้อยกว่า </a:t>
                      </a: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ปี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นับแต่วันที่ </a:t>
                      </a:r>
                      <a:r>
                        <a:rPr kumimoji="0" lang="th-TH" alt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ผสบ.</a:t>
                      </a: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แสดงความเห็น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ต่องบการเงิน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63022"/>
              </p:ext>
            </p:extLst>
          </p:nvPr>
        </p:nvGraphicFramePr>
        <p:xfrm>
          <a:off x="5652120" y="913141"/>
          <a:ext cx="3349036" cy="1691640"/>
        </p:xfrm>
        <a:graphic>
          <a:graphicData uri="http://schemas.openxmlformats.org/drawingml/2006/table">
            <a:tbl>
              <a:tblPr/>
              <a:tblGrid>
                <a:gridCol w="3349036"/>
              </a:tblGrid>
              <a:tr h="1252531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1400" b="1" dirty="0" smtClean="0">
                          <a:solidFill>
                            <a:srgbClr val="6633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การรับรู้รายได้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17</a:t>
                      </a:r>
                      <a:r>
                        <a:rPr lang="th-TH" sz="1400" b="1" spc="-9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การประมาณการค่าเผื่อหนี้สงสัยจะสูญ</a:t>
                      </a:r>
                      <a:r>
                        <a:rPr lang="th-TH" sz="1400" b="1" spc="-90" baseline="0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และการตัดจำหน่ายหนี้สูญ</a:t>
                      </a:r>
                      <a:endParaRPr lang="en-US" sz="1400" b="1" spc="-90" dirty="0" smtClean="0">
                        <a:solidFill>
                          <a:srgbClr val="66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1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1400" b="1" dirty="0" smtClean="0">
                          <a:solidFill>
                            <a:srgbClr val="660066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สินค้าคงเหลือ</a:t>
                      </a:r>
                      <a:endParaRPr lang="en-US" sz="1400" b="1" dirty="0" smtClean="0">
                        <a:solidFill>
                          <a:srgbClr val="660066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 </a:t>
                      </a: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วัสดุคงเหลือ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20 ที่ดินแทนการชำระหนี้</a:t>
                      </a:r>
                      <a:endParaRPr lang="en-US" sz="1400" b="1" dirty="0" smtClean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ที่ดิน อาคารและอุปกรณ์</a:t>
                      </a: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สินทรัพย์ไม่มีตัวตนที่ต้องตัดจ่าย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23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เงินลงทุน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 </a:t>
                      </a: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การตัดบัญชีค่าใช้จ่ายของสินทรัพย์ประเภทค่าใช้จ่าย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 รอตัดบัญชี   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92117"/>
              </p:ext>
            </p:extLst>
          </p:nvPr>
        </p:nvGraphicFramePr>
        <p:xfrm>
          <a:off x="7072330" y="3890665"/>
          <a:ext cx="1738814" cy="1115568"/>
        </p:xfrm>
        <a:graphic>
          <a:graphicData uri="http://schemas.openxmlformats.org/drawingml/2006/table">
            <a:tbl>
              <a:tblPr/>
              <a:tblGrid>
                <a:gridCol w="1738814"/>
              </a:tblGrid>
              <a:tr h="1031335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การเปิดเผยข้อมูล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เกี่ยวกับฐานะการเงิน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และผลการดำเนินงาน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หมายเหตุประกอบ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งบการเงิน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83563"/>
              </p:ext>
            </p:extLst>
          </p:nvPr>
        </p:nvGraphicFramePr>
        <p:xfrm>
          <a:off x="5500694" y="5890929"/>
          <a:ext cx="1643074" cy="650318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650318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การควบสหกรณ์เข้ากัน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 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การแยกสหกรณ์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การชำระบัญชีสหกรณ์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ลูกศรสี่ทิศ 39"/>
          <p:cNvSpPr/>
          <p:nvPr/>
        </p:nvSpPr>
        <p:spPr>
          <a:xfrm>
            <a:off x="2500298" y="2890533"/>
            <a:ext cx="4286280" cy="242889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143211" y="3804945"/>
            <a:ext cx="2928987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องค์ประกอบ </a:t>
            </a:r>
            <a:r>
              <a:rPr lang="en-US" sz="2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5</a:t>
            </a:r>
            <a:r>
              <a:rPr lang="en-US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 </a:t>
            </a:r>
            <a:r>
              <a:rPr lang="th-TH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หมวด</a:t>
            </a:r>
            <a:endParaRPr lang="th-TH" sz="28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crosia News" charset="0"/>
              <a:cs typeface="IrisUPC" panose="020B0604020202020204" pitchFamily="34" charset="-34"/>
            </a:endParaRPr>
          </a:p>
        </p:txBody>
      </p:sp>
      <p:graphicFrame>
        <p:nvGraphicFramePr>
          <p:cNvPr id="5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82229"/>
              </p:ext>
            </p:extLst>
          </p:nvPr>
        </p:nvGraphicFramePr>
        <p:xfrm>
          <a:off x="71406" y="5033673"/>
          <a:ext cx="2714644" cy="1627632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1636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ให้ใช้ระเบียบ ประกาศ หรือคำสั่ง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ตาม ระเบียบ</a:t>
                      </a:r>
                      <a:r>
                        <a:rPr kumimoji="0" 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นทส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ว่าด้วย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การบัญชีของสหกรณ์ พ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2542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ยังคงใช้บังคับเท่าที่ยังไม่ขัดแย้งกับระเบียบนี้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32 คำว่า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เป็นคำว่า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งบการเงิน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 </a:t>
                      </a:r>
                      <a:endParaRPr kumimoji="0" lang="th-TH" alt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ตาม </a:t>
                      </a:r>
                      <a:r>
                        <a:rPr kumimoji="0" lang="th-TH" alt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พ.ศ. 2542 และ คำว่า </a:t>
                      </a:r>
                      <a:endParaRPr kumimoji="0" lang="en-US" alt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งบแสดงฐานะการเงิน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ความหมาย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เช่นเดียวกับ </a:t>
                      </a:r>
                      <a:r>
                        <a:rPr kumimoji="0" lang="en-US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 ตาม </a:t>
                      </a:r>
                      <a:r>
                        <a:rPr kumimoji="0" lang="th-TH" altLang="th-TH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พ.ศ. 2542 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76158" y="4668503"/>
            <a:ext cx="1665378" cy="10081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2327024" y="4970102"/>
            <a:ext cx="1816348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บทเฉพาะกาล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000200" y="2533343"/>
            <a:ext cx="1682230" cy="93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000200" y="2919051"/>
            <a:ext cx="166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บัญชีของสหกรณ์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614736" y="259908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b="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</a:p>
        </p:txBody>
      </p:sp>
      <p:graphicFrame>
        <p:nvGraphicFramePr>
          <p:cNvPr id="37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40879"/>
              </p:ext>
            </p:extLst>
          </p:nvPr>
        </p:nvGraphicFramePr>
        <p:xfrm>
          <a:off x="794336" y="1104583"/>
          <a:ext cx="3349036" cy="1051560"/>
        </p:xfrm>
        <a:graphic>
          <a:graphicData uri="http://schemas.openxmlformats.org/drawingml/2006/table">
            <a:tbl>
              <a:tblPr/>
              <a:tblGrid>
                <a:gridCol w="3349036"/>
              </a:tblGrid>
              <a:tr h="966779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9 การจัดทำงบการเงินของสหกรณ์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10 ลักษณะเชิงคุณภาพของงบการเงิน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11 องค์ประกอบของรายการในงบการเงิน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12 เกณฑ์การรับรู้รายการสินทรัพย์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14 การวัดมูลค่ารายการสินทรัพย์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15 การหักกลบ</a:t>
                      </a:r>
                      <a:endParaRPr kumimoji="0" lang="en-US" alt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5929322" y="4719307"/>
            <a:ext cx="1635998" cy="9737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786446" y="5168254"/>
            <a:ext cx="1944216" cy="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การเปิดเผยข้อมูล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500826" y="4714884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141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3908255" y="5446945"/>
            <a:ext cx="1665378" cy="1008112"/>
          </a:xfrm>
          <a:prstGeom prst="ellipse">
            <a:avLst/>
          </a:prstGeom>
          <a:solidFill>
            <a:srgbClr val="FFCCFF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3859121" y="5748544"/>
            <a:ext cx="1816348" cy="6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การควบ การแยก </a:t>
            </a:r>
            <a:r>
              <a:rPr lang="en-US" altLang="th-TH" sz="2000" dirty="0" smtClean="0">
                <a:solidFill>
                  <a:srgbClr val="0033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en-US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การชำระบัญชี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1" name="สี่เหลี่ยมผืนผ้า 37"/>
          <p:cNvSpPr>
            <a:spLocks noChangeArrowheads="1"/>
          </p:cNvSpPr>
          <p:nvPr/>
        </p:nvSpPr>
        <p:spPr bwMode="auto">
          <a:xfrm>
            <a:off x="4430625" y="5375507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141066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  <a:endParaRPr lang="th-TH" altLang="th-TH" sz="2400" b="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7706" y="2569246"/>
            <a:ext cx="1708006" cy="964229"/>
          </a:xfrm>
          <a:prstGeom prst="ellipse">
            <a:avLst/>
          </a:prstGeom>
          <a:solidFill>
            <a:srgbClr val="D6C22A"/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5808288" y="2788690"/>
            <a:ext cx="1835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นโยบายการบัญชี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ที่สำคัญของสหกรณ์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6607786" y="249723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3857620" y="1562828"/>
            <a:ext cx="1676370" cy="9436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4104937" y="1882809"/>
            <a:ext cx="120097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งบการเงิน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sz="2000" dirty="0" smtClean="0">
                <a:solidFill>
                  <a:srgbClr val="003366"/>
                </a:solidFill>
                <a:latin typeface="FreesiaUPC" pitchFamily="34" charset="-34"/>
                <a:cs typeface="FreesiaUPC" pitchFamily="34" charset="-34"/>
              </a:rPr>
              <a:t> ของสหกรณ์ </a:t>
            </a:r>
            <a:endParaRPr lang="th-TH" altLang="th-TH" sz="2000" dirty="0" smtClean="0">
              <a:solidFill>
                <a:srgbClr val="141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4505940" y="1533211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th-TH" sz="2400" b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</a:p>
        </p:txBody>
      </p:sp>
    </p:spTree>
    <p:extLst>
      <p:ext uri="{BB962C8B-B14F-4D97-AF65-F5344CB8AC3E}">
        <p14:creationId xmlns:p14="http://schemas.microsoft.com/office/powerpoint/2010/main" val="3296696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/>
      <p:bldP spid="35" grpId="0"/>
      <p:bldP spid="38" grpId="0"/>
      <p:bldP spid="39" grpId="0"/>
      <p:bldP spid="50" grpId="0"/>
      <p:bldP spid="53" grpId="0"/>
      <p:bldP spid="63" grpId="0"/>
      <p:bldP spid="65" grpId="0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 3"/>
          <p:cNvSpPr/>
          <p:nvPr/>
        </p:nvSpPr>
        <p:spPr>
          <a:xfrm>
            <a:off x="428596" y="906637"/>
            <a:ext cx="1839148" cy="1226219"/>
          </a:xfrm>
          <a:prstGeom prst="rightArrow">
            <a:avLst/>
          </a:prstGeom>
          <a:solidFill>
            <a:srgbClr val="2B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583" y="2060848"/>
            <a:ext cx="8102135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คณะกรรมการดำเนินการสหกรณ์มีหน้าที่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การจัดทำบัญชี และงบ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การเงินตาม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แบบและ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กรมตรวจบัญชีสหกรณ์กำหนดให้ถูกต้องตามความเป็นจริงภายใต้การ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ดำเนินงานต่อเนื่อง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ของสหกรณ์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 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ปิด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บัญชีโดยสรุปจากรายการบัญชีต่าง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ๆ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ไว้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แสดงฐานะ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การเงิน</a:t>
            </a:r>
            <a:r>
              <a:rPr lang="en-US" sz="4000" b="1" spc="-5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ดำเนินงานและ</a:t>
            </a:r>
            <a:r>
              <a:rPr lang="th-TH" sz="4000" b="1" spc="-50" dirty="0">
                <a:latin typeface="TH SarabunPSK" pitchFamily="34" charset="-34"/>
                <a:cs typeface="TH SarabunPSK" pitchFamily="34" charset="-34"/>
              </a:rPr>
              <a:t>กระแสเงิน</a:t>
            </a:r>
            <a:r>
              <a:rPr lang="th-TH" sz="4000" b="1" spc="-50" dirty="0" smtClean="0">
                <a:latin typeface="TH SarabunPSK" pitchFamily="34" charset="-34"/>
                <a:cs typeface="TH SarabunPSK" pitchFamily="34" charset="-34"/>
              </a:rPr>
              <a:t>สด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รอบระยะเวลาบัญชีของ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แล้วเสร็จโดยเร็ว</a:t>
            </a:r>
            <a:r>
              <a:rPr lang="th-TH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gray">
          <a:xfrm>
            <a:off x="749267" y="1196752"/>
            <a:ext cx="159048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6</a:t>
            </a:r>
            <a:endParaRPr lang="en-US" sz="44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pPr algn="r"/>
              <a:t>37</a:t>
            </a:fld>
            <a:endParaRPr lang="th-TH" sz="25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89653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 3"/>
          <p:cNvSpPr/>
          <p:nvPr/>
        </p:nvSpPr>
        <p:spPr>
          <a:xfrm>
            <a:off x="428596" y="906637"/>
            <a:ext cx="1839148" cy="1154211"/>
          </a:xfrm>
          <a:prstGeom prst="rightArrow">
            <a:avLst/>
          </a:prstGeom>
          <a:solidFill>
            <a:srgbClr val="2B7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5163" y="44624"/>
            <a:ext cx="8466114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หมวด 1  </a:t>
            </a:r>
            <a:r>
              <a:rPr lang="th-TH" sz="48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บัญชีของสหกรณ์</a:t>
            </a:r>
            <a:endParaRPr lang="th-TH" sz="48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gray">
          <a:xfrm>
            <a:off x="749267" y="1196752"/>
            <a:ext cx="159048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7</a:t>
            </a:r>
          </a:p>
        </p:txBody>
      </p:sp>
      <p:sp>
        <p:nvSpPr>
          <p:cNvPr id="15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000000"/>
                </a:solidFill>
                <a:latin typeface="DilleniaUPC" pitchFamily="18" charset="-34"/>
                <a:cs typeface="DilleniaUPC" pitchFamily="18" charset="-34"/>
              </a:rPr>
              <a:pPr algn="r"/>
              <a:t>38</a:t>
            </a:fld>
            <a:endParaRPr lang="th-TH" sz="2500" b="1" dirty="0">
              <a:solidFill>
                <a:srgbClr val="0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086684"/>
            <a:ext cx="846217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ให้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สหกรณ์บันทึกบัญชีตามเกณฑ์คงค้างและนโยบายการ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บัญชี</a:t>
            </a:r>
          </a:p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สำคัญที่สหกรณ์กำหนด 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สหกรณ์บันทึกรายการบัญชีเกี่ยวกับเงินสดในวันที่เกิดรายการนั้น สำหรับรายการอื่น ๆ 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ที่ไม่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เกี่ยวกับเงินสดให้บันทึกรายการบัญชีภายใน</a:t>
            </a:r>
            <a:r>
              <a:rPr lang="en-US" sz="3500" b="1" dirty="0"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วันนับแต่วันที่เกิดรายการ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บันทึกรายการบัญชีในสมุดบัญชีของสหกรณ์ต้องมีเอกสารประกอบการ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ลงบัญชีที่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สมบูรณ์และครบถ้วน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07897" y="1128022"/>
            <a:ext cx="45814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จัดทำบัญชีของ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สหกรณ์       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7692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36237231"/>
              </p:ext>
            </p:extLst>
          </p:nvPr>
        </p:nvGraphicFramePr>
        <p:xfrm>
          <a:off x="137369" y="1300164"/>
          <a:ext cx="8836980" cy="4358640"/>
        </p:xfrm>
        <a:graphic>
          <a:graphicData uri="http://schemas.openxmlformats.org/drawingml/2006/table">
            <a:tbl>
              <a:tblPr/>
              <a:tblGrid>
                <a:gridCol w="8836980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lang="th-TH" sz="4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ให้สหกรณ์เก็บรักษาสมุดบัญชีและเอกสารประกอบการลงบัญชีไว้ที่สำนักงานสหกรณ์ไม่น้อยกว่า 5 ปี นับแต่วันที่ผู้สอบบัญชีแสดงความเห็นต่องบการเงินแล้ว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หลักเกณฑ์และวิธีการเก็บรักษาสมุดบัญชีและเอกสารประกอบการลงบัญชีให้เป็นไปตามที่กรมตรวจบัญชีสหกรณ์กำหนด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4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C"/>
                    </a:solidFill>
                  </a:tcPr>
                </a:tc>
              </a:tr>
            </a:tbl>
          </a:graphicData>
        </a:graphic>
      </p:graphicFrame>
      <p:sp>
        <p:nvSpPr>
          <p:cNvPr id="105482" name="Rectangle 42"/>
          <p:cNvSpPr>
            <a:spLocks noChangeArrowheads="1"/>
          </p:cNvSpPr>
          <p:nvPr/>
        </p:nvSpPr>
        <p:spPr bwMode="gray">
          <a:xfrm>
            <a:off x="170218" y="177801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4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ข้อ 8  การจัดทำบัญชีของสหกรณ์</a:t>
            </a:r>
            <a:endParaRPr lang="en-US" sz="48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39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2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512" y="5911021"/>
            <a:ext cx="1368152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งานธุรการ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19672" y="5911021"/>
            <a:ext cx="1286545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งานการเงิน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87824" y="5911021"/>
            <a:ext cx="1353992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งานบัญชี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34230" y="5923274"/>
            <a:ext cx="1433914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งานทะเบียน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31201" y="5910227"/>
            <a:ext cx="1233087" cy="528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งานสินเชื่อ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236296" y="5913730"/>
            <a:ext cx="172819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งานเงินรับฝาก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66257" y="3453472"/>
            <a:ext cx="293702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คณะกรรมการดำเนินการ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86710" y="2923520"/>
            <a:ext cx="1978427" cy="523220"/>
          </a:xfrm>
          <a:prstGeom prst="rect">
            <a:avLst/>
          </a:prstGeom>
          <a:solidFill>
            <a:srgbClr val="EBF7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ผู้ตรวจสอบกิจการ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98502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82322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66142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364432" y="1582008"/>
            <a:ext cx="3429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202632" y="1582008"/>
            <a:ext cx="2514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040832" y="1582008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0758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34578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183980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955232" y="1582008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4793432" y="158200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4793432" y="1582008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018388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870236" y="1124808"/>
            <a:ext cx="78263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706848" y="1124808"/>
            <a:ext cx="787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TH SarabunPSK" pitchFamily="34" charset="-34"/>
                <a:cs typeface="TH SarabunPSK" pitchFamily="34" charset="-34"/>
              </a:rPr>
              <a:t>สมาชิก</a:t>
            </a: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4793432" y="1582008"/>
            <a:ext cx="172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4793432" y="1582008"/>
            <a:ext cx="256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4793432" y="1582008"/>
            <a:ext cx="340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4793432" y="2939960"/>
            <a:ext cx="0" cy="506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1047660" y="5650292"/>
            <a:ext cx="7052732" cy="9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1043608" y="564724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2267744" y="564724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3635896" y="564724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4793432" y="440140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4788024" y="5227776"/>
            <a:ext cx="5408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5148064" y="564724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6588224" y="564724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912649" y="2270080"/>
            <a:ext cx="1872629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ที่ประชุม</a:t>
            </a:r>
            <a:r>
              <a:rPr lang="th-TH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ใหญ่</a:t>
            </a:r>
            <a:endParaRPr lang="th-TH" sz="3600" b="1" dirty="0">
              <a:effectLst>
                <a:outerShdw blurRad="38100" dist="38100" dir="2700000" algn="tl">
                  <a:srgbClr val="FFFF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3726632" y="4757876"/>
            <a:ext cx="2209800" cy="469900"/>
          </a:xfrm>
          <a:prstGeom prst="rect">
            <a:avLst/>
          </a:prstGeom>
          <a:solidFill>
            <a:srgbClr val="99FFE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th-TH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ผู้จัดการ</a:t>
            </a:r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4817574" y="4038246"/>
            <a:ext cx="0" cy="7196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987824" y="207918"/>
            <a:ext cx="3414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โครงสร้างของสหกรณ์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4806800" y="3211552"/>
            <a:ext cx="1571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/>
          <p:nvPr/>
        </p:nvCxnSpPr>
        <p:spPr>
          <a:xfrm>
            <a:off x="-35496" y="4363680"/>
            <a:ext cx="9144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623" y="3606541"/>
            <a:ext cx="1576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ฝ่ายบริหาร</a:t>
            </a:r>
          </a:p>
          <a:p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4538" y="4363680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ฝ่ายจัดการ</a:t>
            </a:r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8100392" y="56598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40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980729"/>
            <a:ext cx="8675974" cy="4536503"/>
          </a:xfrm>
        </p:spPr>
        <p:txBody>
          <a:bodyPr>
            <a:noAutofit/>
          </a:bodyPr>
          <a:lstStyle/>
          <a:p>
            <a:pPr algn="l"/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สหกรณ์จัดทำงบการเงินตามเกณฑ์การดำเนินงาน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ต่อเนื่อง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สหกรณ์จัดทำงบการเงินอันประกอบด้วย งบแสดงฐานะการเงิน พร้อมหมายเหตุประกอบงบการเงิน งบกำไรขาดทุน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งบประกอบอื่น ๆ ตามที่กรมตรวจบัญชีสหกรณ์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การเงินของสหกรณ์ต้องแสดงข้อมูลที่เป็นประโยชน์ต่อการตัดสินใจเชิงเศรษฐกิจของผู้ใช้งบการเงิน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>
                <a:latin typeface="TH SarabunPSK" pitchFamily="34" charset="-34"/>
                <a:cs typeface="TH SarabunPSK" pitchFamily="34" charset="-34"/>
              </a:rPr>
            </a:br>
            <a:endParaRPr lang="th-TH" sz="3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gray">
          <a:xfrm>
            <a:off x="170218" y="116632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 การ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จัดทำงบการเงินของสหกรณ์ </a:t>
            </a:r>
            <a:endParaRPr lang="en-US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0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3394" y="2132856"/>
            <a:ext cx="8467078" cy="4217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ความสามารถ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เข้าใจได้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เกี่ยวข้องกับการตัดสินใจ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3.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เชื่อถือ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การเป็นตัวแทนอันเที่ยง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ธรรม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เนื้อหาสำคัญกว่ารูปแบบ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ความเป็นกลาง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ระมัดระวัง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ความครบถ้วน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เปรียบเทียบกันได้ </a:t>
            </a:r>
            <a:endParaRPr lang="en-US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6135" y="260800"/>
            <a:ext cx="4813937" cy="13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400" b="1" dirty="0">
                <a:solidFill>
                  <a:srgbClr val="54E858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หมวด 2  </a:t>
            </a:r>
            <a:endParaRPr lang="th-TH" sz="4400" b="1" dirty="0" smtClean="0">
              <a:solidFill>
                <a:srgbClr val="54E858">
                  <a:lumMod val="50000"/>
                </a:srgb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4400" b="1" dirty="0" smtClean="0">
                <a:solidFill>
                  <a:srgbClr val="54E858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งบการเงินของสหกรณ์</a:t>
            </a:r>
            <a:endParaRPr lang="th-TH" sz="4400" b="1" dirty="0">
              <a:solidFill>
                <a:srgbClr val="54E858">
                  <a:lumMod val="5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gray">
          <a:xfrm>
            <a:off x="344434" y="1484784"/>
            <a:ext cx="84760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10 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งบการเงินของสหกรณ์ต้องมีลักษณะเชิงคุณภาพของข้อมูล</a:t>
            </a:r>
            <a:endParaRPr lang="en-US" sz="3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41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339404" y="3167390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005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6118448" cy="706710"/>
          </a:xfrm>
          <a:solidFill>
            <a:schemeClr val="bg1"/>
          </a:solidFill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 11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องค์ประกอบของ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รายการใน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งบการเงิน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507288" cy="5616624"/>
          </a:xfrm>
          <a:solidFill>
            <a:schemeClr val="bg2"/>
          </a:solidFill>
        </p:spPr>
        <p:txBody>
          <a:bodyPr/>
          <a:lstStyle/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สิ่งที่มีตัวตนหรือไม่มีตัวตนอันมีมูลค่าที่อยู่ในความควบคุมของ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                    ที่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เป็นผลของเหตุการณ์ในอดีต ซึ่งสหกรณ์คาดว่าจะได้รับประโยชน์เชิงเศรษฐกิจจากสินทรัพย์นั้น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อนาคต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หนี้สิน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ภาระผูกพันในปัจจุบันของสหกรณ์ที่เป็นผลของเหตุการณ์ใน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อดีต ซึ่ง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การชำระภาระผูกพันนั้นคาดว่าจะทำให้สินทรัพย์ของสหกรณ์ลดลงหรือชำระโดยการให้บริการ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th-TH" sz="3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ของสหกรณ์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หุ้นของสมาชิก ทุนสำรอง ทุนสะสมอื่นที่ได้มาจากการจัดสรรกำไรของสหกรณ์ กำไรหรือขาดทุนจากเงินลงทุนที่ยังไม่เกิดขึ้น และกำไรหรือขาดทุนสุทธิประจำปี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รายได้ที่เกิดจากการดำเนินธุรกิจตามปกติของสหกรณ์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และการ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เพิ่มขึ้นของประโยชน์เชิงเศรษฐกิจในรอบปีบัญชี หรือการเพิ่มค่าของสินทรัพย์ หรือการลดลงของ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หนี้สิน               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โดยส่งผลให้ส่วนทุนของสหกรณ์เพิ่มขึ้น 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ค่าใช้จ่าย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ค่าใช้จ่ายที่เกิดจากการดำเนินธุรกิจตามปกติของสหกรณ์ </a:t>
            </a:r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การลดลงของประโยชน์เชิงเศรษฐกิจในรอบปีบัญชี หรือการลดค่าของสินทรัพย์ หรือการเพิ่มขึ้นของหนี้สิน โดยส่งผลให้ส่วนทุนของสหกรณ์ลดลง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1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8278688" cy="563562"/>
          </a:xfrm>
          <a:solidFill>
            <a:schemeClr val="bg1"/>
          </a:solidFill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ข้อ 12 เกณฑ์การรับรู้รายการสินทรัพย์ หนี้สิน รายได้ และค่าใช้จ่าย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3936528"/>
          </a:xfrm>
          <a:solidFill>
            <a:schemeClr val="bg1"/>
          </a:solidFill>
        </p:spPr>
        <p:txBody>
          <a:bodyPr/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ความเป็นไปได้ค่อนข้างแน่ที่ประโยชน์เชิงเศรษฐกิจในอนาคต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  รายการ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 หนี้สิน รายได้ และค่าใช้จ่ายจะเพิ่มขึ้นหรือ</a:t>
            </a: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ลดลง</a:t>
            </a:r>
            <a:endParaRPr lang="en-US" sz="32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สินทรัพย์ หนี้สิน รายได้ และค่าใช้จ่ายมีราคาทุนหรือมูลค่าที่สามารถวัดได้อย่างน่าเชื่อถือ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ไม่รับรู้รายการที่เป็นไปตามเกณฑ์ดังกล่าว สหกรณ์ไม่สามารถทำให้ถูกต้องได้ด้วยการเปิดเผยในนโยบายการบัญชีที่สหกรณ์นำมาใช้ หรือเปิดเผยในหมายเหตุประกอบงบการเงิน </a:t>
            </a:r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601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8278688" cy="563562"/>
          </a:xfrm>
          <a:solidFill>
            <a:schemeClr val="bg2"/>
          </a:solidFill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13 เกณฑ์การวัดมูลค่ารายการสินทรัพย์ หนี้สิน รายได้ และค่าใช้จ่าย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chemeClr val="bg1"/>
          </a:solidFill>
        </p:spPr>
        <p:txBody>
          <a:bodyPr/>
          <a:lstStyle/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ราคา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ทุน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หมายถึง จำนวนเงินที่จ่ายเพื่อซื้อสินทรัพย์นั้น หรือมูลค่ายุติธรรมของสิ่งของที่นำไปแลกสินทรัพย์มา ณ วันที่เกิดรายการ หรือหมายถึงจำนวนเงินที่จ่ายเป็นต้นทุนในการก่อสร้างสินทรัพย์ เพื่อให้อยู่ในสภาพพร้อมใช้งาน หรือหมายถึงจำนวนเงินที่จ่ายเป็นต้นทุนในการซื้อ/ผลิตสินค้าเพื่อให้อยู่ในสภาพพร้อมจำหน่าย หรือหมายถึงจำนวนเงินที่จ่ายเพื่อการลงทุน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ยุติธรรม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จำนวนเงินที่ผู้ซื้อและผู้ขายตกลงแลกเปลี่ยนสินทรัพย์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หรือจ่าย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ชำระหนี้กันในขณะที่ทั้งสองฝ่ายมีความรอบรู้และเต็มใจในการแลกเปลี่ยน และสามารถต่อรองราคากัน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ได้อย่าง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เป็นอิสระในลักษณะของผู้ที่ไม่มีความเกี่ยวข้องกัน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สุทธิที่จะได้รับ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ราคาที่คาดว่าจะขายได้ตามลักษณะปกติของการประกอบธุรกิจ หักด้วยประมาณการต้นทุนในการผลิตสินค้าให้เสร็จและต้นทุนที่ต้องจ่ายไปเพื่อให้ขายสินค้านั้นได้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075552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184576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14 การวัดมูลค่าของรายการที่มาจากการประมาณการ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ต้องใช้การประมาณการที่สมเหตุสมผลเชื่อถือได้ สหกรณ์จึงจะสามารถรับรู้รายการในงบการเงินได้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15 การหักกลบ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ต้องไม่นำสินทรัพย์และหนี้สิน หรือรายได้และค่าใช้จ่ายมาหักกลบกัน เว้นแต่กรมตรวจบัญชีสหกรณ์กำหนดให้หักกลบได้ สำหรับกรณีการวัดมูลค่าสินทรัพย์ที่แสดงสุทธิจาก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บัญชีปรับ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มูลค่าไม่ถือเป็นการหักกลบ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98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18648" cy="563562"/>
          </a:xfrm>
          <a:solidFill>
            <a:schemeClr val="bg1"/>
          </a:solidFill>
        </p:spPr>
        <p:txBody>
          <a:bodyPr/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นโยบาย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การบัญชีที่สำคัญของสหกรณ์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16462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16 การรับรู้รายได้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ให้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สหกรณ์บันทึกรายได้ตามเกณฑ์คงค้าง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32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ประมาณการค่าเผื่อหนี้สงสัยจะสูญ </a:t>
            </a:r>
            <a:endParaRPr lang="en-US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- พิจารณา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ลูกหนี้แต่ละราย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จำแนก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อายุหนี้ของลูกหนี้คงเหลือ เงินค้างรับและดอกเบี้ยค้างรับ ณ วันสิ้นปี </a:t>
            </a: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กลุ่มอายุหนี้ </a:t>
            </a:r>
            <a:endParaRPr lang="th-TH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536" y="4005064"/>
            <a:ext cx="923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- ค่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าเผื่อ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หนี้สงสัยจะสูญและค่าเผื่อหนี้สงสัยจะสูญเกินความต้องการ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776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0932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18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สินค้าคงเหลือ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1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ตีราคาสินค้าคงเหลือ 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สินค้า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คงเหลือสภาพปกติ ให้ตีราคาตามราคาทุนหรือมูลค่าสุทธิที่จะได้รับแล้วแต่ราคาใดจะต่ำกว่าโดยอาจเลือกใช้วิธีการ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คำนวณ             ราคา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ทุน ดังนี้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เข้าก่อนออกก่อน (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In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Out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FIFO)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 โดยสินค้าที่ซื้อหรือผลิตขึ้น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ก่อนจะ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ถูกขายออกไปก่อน ดังนั้น สินค้าที่เหลืออยู่จะเป็นสินค้าที่ซื้อหรือผลิตครั้งหลังสุดย้อนขึ้นไปตามลำดับ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ถัวเฉลี่ยถ่วงน้ำหนัก (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Weighted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Average)</a:t>
            </a: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โดยนำราคาทุนทั้งหมดของสินค้าที่ซื้อมาหารด้วยจำนวนหน่วยของสินค้านั้น และนำราคาถัว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เฉลี่ย                 ต่อ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หน่วยที่คำนวณได้คูณด้วยจำนวนหน่วยของสินค้าคงเหลือในวันสิ้น</a:t>
            </a:r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ปี                 ทาง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บัญชี </a:t>
            </a:r>
            <a:endParaRPr lang="th-TH" sz="31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สินค้าที่เสื่อมหรือชำรุด </a:t>
            </a:r>
            <a:r>
              <a:rPr lang="th-TH" sz="3100" dirty="0">
                <a:latin typeface="TH SarabunPSK" pitchFamily="34" charset="-34"/>
                <a:cs typeface="TH SarabunPSK" pitchFamily="34" charset="-34"/>
              </a:rPr>
              <a:t>ให้ตีราคาลดลงตามราคาที่คาดว่าจะจำหน่ายได้ </a:t>
            </a:r>
            <a:endParaRPr lang="en-US" sz="3100" dirty="0">
              <a:latin typeface="TH SarabunPSK" pitchFamily="34" charset="-34"/>
              <a:cs typeface="TH SarabunPSK" pitchFamily="34" charset="-34"/>
            </a:endParaRPr>
          </a:p>
          <a:p>
            <a:endParaRPr lang="en-US" sz="3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49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92252"/>
              </p:ext>
            </p:extLst>
          </p:nvPr>
        </p:nvGraphicFramePr>
        <p:xfrm>
          <a:off x="137369" y="1591911"/>
          <a:ext cx="8802132" cy="3709297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4400" b="1" dirty="0" smtClean="0">
                          <a:solidFill>
                            <a:srgbClr val="000099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การตรวจนับ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วันสิ้นปีบัญชี ต้องจัดให้มีการตรวจนับสินค้าและวัสดุคงเหลือ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โดยผู้ที่ไม่มีหน้าที่โดยตรงในการเก็บรักษาเป็นกรรมการตรวจนับ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ไม่น้อยกว่า 3 คน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</a:t>
                      </a:r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ให้แยกรายละเอียดสินค้าคงเหลือสภาพปกติ สินค้าที่เสื่อม หรือ </a:t>
                      </a:r>
                    </a:p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ชำรุด และวัสดุคงเหลือที่ตรวจนับได้ไว้ต่างหากจากกัน        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9578" name="Text Box 8"/>
          <p:cNvSpPr txBox="1">
            <a:spLocks noChangeArrowheads="1"/>
          </p:cNvSpPr>
          <p:nvPr/>
        </p:nvSpPr>
        <p:spPr bwMode="auto">
          <a:xfrm>
            <a:off x="-49274" y="68263"/>
            <a:ext cx="91440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     สินค้าคงเหลือ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48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05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584746"/>
            <a:ext cx="8964488" cy="627325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19 วัสดุ</a:t>
            </a: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คงเหลือ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ของใช้สิ้นเปลืองในโรงงานและในสำนักงานซึ่งมีไว้เพื่อ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ใช้มิใช่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ไว้เพื่อ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จำหน่าย 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ตีราคาวัสดุคงเหลือ ให้ตีราคาตามราคาทุน </a:t>
            </a:r>
            <a:endParaRPr lang="th-TH" sz="4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20 ที่ดินแทนการชำระหนี้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ที่ดินที่สหกรณ์ได้รับชำระหนี้จากลูกหนี้แทนการรับชำระ ด้วยเงินสด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3571867" cy="5715016"/>
          </a:xfrm>
          <a:prstGeom prst="rect">
            <a:avLst/>
          </a:prstGeom>
          <a:noFill/>
        </p:spPr>
      </p:pic>
      <p:sp>
        <p:nvSpPr>
          <p:cNvPr id="3765251" name="Text Box 3"/>
          <p:cNvSpPr txBox="1">
            <a:spLocks noChangeArrowheads="1"/>
          </p:cNvSpPr>
          <p:nvPr/>
        </p:nvSpPr>
        <p:spPr bwMode="auto">
          <a:xfrm>
            <a:off x="2133600" y="160338"/>
            <a:ext cx="4876800" cy="861774"/>
          </a:xfrm>
          <a:prstGeom prst="rect">
            <a:avLst/>
          </a:prstGeom>
          <a:solidFill>
            <a:schemeClr val="accent5"/>
          </a:solidFill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5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ลักษณะการดำเนิน</a:t>
            </a:r>
            <a:r>
              <a:rPr lang="th-TH" sz="5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ธุรกิจ</a:t>
            </a:r>
            <a:endParaRPr lang="th-TH" sz="5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00892" y="4357694"/>
            <a:ext cx="1689129" cy="1013108"/>
            <a:chOff x="3150" y="3766"/>
            <a:chExt cx="2422" cy="1333"/>
          </a:xfrm>
        </p:grpSpPr>
        <p:graphicFrame>
          <p:nvGraphicFramePr>
            <p:cNvPr id="3765253" name="Object 5"/>
            <p:cNvGraphicFramePr>
              <a:graphicFrameLocks noChangeAspect="1"/>
            </p:cNvGraphicFramePr>
            <p:nvPr/>
          </p:nvGraphicFramePr>
          <p:xfrm>
            <a:off x="3150" y="3766"/>
            <a:ext cx="1362" cy="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584" name="Clip" r:id="rId4" imgW="1116773" imgH="778357" progId="">
                    <p:embed/>
                  </p:oleObj>
                </mc:Choice>
                <mc:Fallback>
                  <p:oleObj name="Clip" r:id="rId4" imgW="1116773" imgH="778357" progId="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" y="3766"/>
                          <a:ext cx="1362" cy="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65254" name="Object 6"/>
            <p:cNvGraphicFramePr>
              <a:graphicFrameLocks noChangeAspect="1"/>
            </p:cNvGraphicFramePr>
            <p:nvPr/>
          </p:nvGraphicFramePr>
          <p:xfrm>
            <a:off x="4482" y="3860"/>
            <a:ext cx="1090" cy="1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585" name="Clip" r:id="rId6" imgW="1046971" imgH="1191779" progId="">
                    <p:embed/>
                  </p:oleObj>
                </mc:Choice>
                <mc:Fallback>
                  <p:oleObj name="Clip" r:id="rId6" imgW="1046971" imgH="1191779" progId="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3860"/>
                          <a:ext cx="1090" cy="1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65255" name="Text Box 7"/>
          <p:cNvSpPr txBox="1">
            <a:spLocks noChangeArrowheads="1"/>
          </p:cNvSpPr>
          <p:nvPr/>
        </p:nvSpPr>
        <p:spPr bwMode="auto">
          <a:xfrm>
            <a:off x="214282" y="1142984"/>
            <a:ext cx="45005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ส่งเสริมให้สมาชิกรู้จักการออม </a:t>
            </a:r>
          </a:p>
          <a:p>
            <a:pPr marL="457200" indent="-457200" algn="l" eaLnBrk="0" hangingPunct="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*  ถือ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หุ้น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 eaLnBrk="0" hangingPunct="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*  รับฝาก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 </a:t>
            </a:r>
          </a:p>
          <a:p>
            <a:pPr marL="457200" indent="-457200" algn="l" eaLnBrk="0" hangingPunc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  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ออมทรัพย์</a:t>
            </a:r>
          </a:p>
          <a:p>
            <a:pPr marL="457200" indent="-457200" algn="l" eaLnBrk="0" hangingPunct="0"/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  - ออมทรัพย์พิเศษ</a:t>
            </a:r>
          </a:p>
          <a:p>
            <a:pPr marL="457200" indent="-457200" algn="l" eaLnBrk="0" hangingPunct="0"/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  - ประจำ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65256" name="Text Box 8"/>
          <p:cNvSpPr txBox="1">
            <a:spLocks noChangeArrowheads="1"/>
          </p:cNvSpPr>
          <p:nvPr/>
        </p:nvSpPr>
        <p:spPr bwMode="auto">
          <a:xfrm>
            <a:off x="4286248" y="3571876"/>
            <a:ext cx="46434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buFontTx/>
              <a:buAutoNum type="arabicPeriod" startAt="2"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ให้เงินกู้</a:t>
            </a:r>
          </a:p>
          <a:p>
            <a:pPr marL="457200" indent="-457200" algn="l" eaLnBrk="0" hangingPunct="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*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สมาชิก</a:t>
            </a:r>
          </a:p>
          <a:p>
            <a:pPr marL="457200" indent="-457200" algn="l" eaLnBrk="0" hangingPunct="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 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ฉุกเฉิน</a:t>
            </a:r>
          </a:p>
          <a:p>
            <a:pPr marL="457200" indent="-457200" algn="l" eaLnBrk="0" hangingPunct="0"/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 - สามัญ</a:t>
            </a:r>
          </a:p>
          <a:p>
            <a:pPr marL="457200" indent="-457200" algn="l" eaLnBrk="0" hangingPunct="0"/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 - พิเศษ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 eaLnBrk="0" hangingPunct="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   *  สหกรณ์อื่น</a:t>
            </a:r>
          </a:p>
        </p:txBody>
      </p:sp>
      <p:pic>
        <p:nvPicPr>
          <p:cNvPr id="9" name="Picture 3" descr="C:\Documents and Settings\admin\Desktop\New Folder (2)\images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643050"/>
            <a:ext cx="1509708" cy="148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latin typeface="DilleniaUPC" pitchFamily="18" charset="-34"/>
                <a:cs typeface="DilleniaUPC" pitchFamily="18" charset="-34"/>
              </a:rPr>
              <a:pPr algn="r"/>
              <a:t>5</a:t>
            </a:fld>
            <a:endParaRPr lang="th-TH" sz="25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5255" grpId="0" autoUpdateAnimBg="0"/>
      <p:bldP spid="376525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25658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20.1 </a:t>
            </a: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การบันทึกมูลค่า ณ วันรับชำระหนี้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ให้บันทึกมูลค่าที่ดินแทนการชำระหนี้ด้วยราคาที่ประเมินโดยทางราชการ กรณีราคาประเมินโดยทางราชการสูงกว่าจำนวนเงินที่ลูกหนี้เป็นหนี้ ให้สหกรณ์จ่ายคืนส่วนต่างดังกล่าวแก่ลูกหนี้ หากราคาประเมินต่ำกว่าจำนวนเงินที่ลูกหนี้เป็นหนี้ ให้สหกรณ์เรียกเก็บหนี้ส่วนที่เหลือจากลูกหนี้ กรณีที่คาดว่าไม่อาจเรียกเก็บหนี้ส่วนที่เหลือได้ให้ตั้งค่าเผื่อหนี้สงสัยจะสูญเต็มจำนวน 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20.2 การตรวจนับ ณ วันสิ้นปีทางบัญชี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สหกรณ์ต้องจัดให้มีการตรวจนับ                ที่ดินแทนการชำระหนี้ พร้อมกับตรวจสอบเอกสารสิทธิ์ </a:t>
            </a:r>
            <a:endParaRPr lang="th-TH" sz="3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20.3 </a:t>
            </a: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การจำหน่ายที่ดินแทนการชำระหนี้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วันที่ขายให้บันทึกที่ดินแทนการชำระ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หนี้ด้วย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ราคาขาย ผลต่างระหว่างราคาขายกับมูลค่า ณ วันรับชำระหนี้ ถือเป็นกำไรหรือขาดทุนจากการจำหน่าย</a:t>
            </a:r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3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49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0" y="53975"/>
            <a:ext cx="904545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ข้อ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21 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ที่ดิน อาคารและอุปกรณ์</a:t>
            </a:r>
          </a:p>
        </p:txBody>
      </p:sp>
      <p:graphicFrame>
        <p:nvGraphicFramePr>
          <p:cNvPr id="56" name="ตาราง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58382"/>
              </p:ext>
            </p:extLst>
          </p:nvPr>
        </p:nvGraphicFramePr>
        <p:xfrm>
          <a:off x="62147" y="1080338"/>
          <a:ext cx="8974349" cy="4328160"/>
        </p:xfrm>
        <a:graphic>
          <a:graphicData uri="http://schemas.openxmlformats.org/drawingml/2006/table">
            <a:tbl>
              <a:tblPr/>
              <a:tblGrid>
                <a:gridCol w="8974349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3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40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การวัดมูลค่าเริ่มแรก 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th-TH" sz="34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โดยใช้ราคาทุน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ประกอบด้วย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ราคาซื้อรวมภาษีนำเข้า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-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ภาษีซื้อที่เรียกคืนไม่ได้ 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ต้นทุนการกู้ยืม</a:t>
                      </a:r>
                    </a:p>
                    <a:p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en-US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-</a:t>
                      </a:r>
                      <a:r>
                        <a:rPr lang="en-US" sz="3400" b="1" baseline="0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</a:t>
                      </a:r>
                      <a:r>
                        <a:rPr lang="th-TH" sz="34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ต้นทุนทางตรงอื่นๆ ที่เกี่ยวกับการจัดหาเพื่อให้อยู่ในสภาพพร้อมใช้งาน </a:t>
                      </a:r>
                    </a:p>
                    <a:p>
                      <a:pPr algn="ctr"/>
                      <a:r>
                        <a:rPr lang="th-TH" sz="3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 กรณีที่มีส่วนลดและค่าภาษีที่จะได้รับคืน</a:t>
                      </a:r>
                    </a:p>
                    <a:p>
                      <a:pPr algn="ctr"/>
                      <a:r>
                        <a:rPr lang="th-TH" sz="3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ต้องนำมาหักออกจากราคาซื้อด้วย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51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987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52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" y="53975"/>
            <a:ext cx="853244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การตีราคาใหม่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97622"/>
              </p:ext>
            </p:extLst>
          </p:nvPr>
        </p:nvGraphicFramePr>
        <p:xfrm>
          <a:off x="251520" y="1484784"/>
          <a:ext cx="8734940" cy="4144690"/>
        </p:xfrm>
        <a:graphic>
          <a:graphicData uri="http://schemas.openxmlformats.org/drawingml/2006/table">
            <a:tbl>
              <a:tblPr/>
              <a:tblGrid>
                <a:gridCol w="8734940"/>
              </a:tblGrid>
              <a:tr h="1765457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</a:t>
                      </a:r>
                      <a:r>
                        <a:rPr lang="th-TH" sz="45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สหกรณ์อาจตีราคาที่ดิน อาคารและอุปกรณ์ใหม่</a:t>
                      </a:r>
                    </a:p>
                    <a:p>
                      <a:r>
                        <a:rPr lang="th-TH" sz="40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</a:t>
                      </a:r>
                      <a:r>
                        <a:rPr lang="th-TH" sz="36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ตามราคาตลาด ซึ่งถือเป็นมูลค่ายุติธรรม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โดยผู้ประเมินราคาอิสระที่มีความเชี่ยวชาญและเชื่อถือได้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9002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ต้องตีราคาทุกรายการที่จัดอยู่ในประเภทเดียวกันกับรายการ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 ที่ตีราคาใหม่พร้อมกัน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0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0490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ระยะเวลาของการพิจารณาตีราคาใหม่แต่ละครั้งต้องไม่ต่ำกว่า 5 ปี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5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53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7910" y="1319037"/>
            <a:ext cx="7876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ให้คำนวณค่าเสื่อมราคาอาคารและอุปกรณ์ในแต่ละรอบปีบัญชี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ให้สอดคล้องกับสภาพการใช้งาน และใกล้เคียงความเป็นจริง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63280" y="3077480"/>
            <a:ext cx="6704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วิธีการคำนวณค่าเสื่อมราคาอาคารและอุปกรณ์  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วิธีเส้นตรงตามอัตราร้อยละของราคาทุน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	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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วิธี</a:t>
            </a:r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อัตราลดลงตามผลรวมจำนวนปี</a:t>
            </a:r>
            <a:endParaRPr lang="th-TH" sz="3600" b="1" dirty="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135" y="101145"/>
            <a:ext cx="846611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การคำนวณค่าเสื่อมราคา</a:t>
            </a: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10800000">
            <a:off x="2626437" y="2636588"/>
            <a:ext cx="3949359" cy="360363"/>
          </a:xfrm>
          <a:prstGeom prst="triangle">
            <a:avLst>
              <a:gd name="adj" fmla="val 49076"/>
            </a:avLst>
          </a:prstGeom>
          <a:solidFill>
            <a:srgbClr val="F7C9F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33189"/>
              </p:ext>
            </p:extLst>
          </p:nvPr>
        </p:nvGraphicFramePr>
        <p:xfrm>
          <a:off x="730519" y="4979350"/>
          <a:ext cx="7746258" cy="1240417"/>
        </p:xfrm>
        <a:graphic>
          <a:graphicData uri="http://schemas.openxmlformats.org/drawingml/2006/table">
            <a:tbl>
              <a:tblPr/>
              <a:tblGrid>
                <a:gridCol w="7746258"/>
              </a:tblGrid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เมื่อเลือกใช้วิธีการคิดค่าเสื่อมราคาวิธีใดวิธีหนึ่งจะต้องใช้วิธีนั้น</a:t>
                      </a:r>
                    </a:p>
                    <a:p>
                      <a:r>
                        <a:rPr kumimoji="0" lang="th-TH" altLang="ko-K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อย่างสม่ำเสมอตลอดอายุการใช้งานของอาคารและอุปกรณ์นั้น</a:t>
                      </a:r>
                      <a:endParaRPr kumimoji="0" lang="ko-KR" alt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92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744416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อาคาร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ถาวร หรือสิ่งปลูกสร้างที่มีลักษณะเดียวกับอาคาร    ร้อยละ   5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- 10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รถยนต์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10 - 20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คอมพิวเตอร์และอุปกรณ์ 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20 - 25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ครุภัณฑ์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และอุปกรณ์สำนักงาน 			   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10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- 20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เรือ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ยนต์และอุปกรณ์เรือ 				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10 - 15</a:t>
            </a:r>
          </a:p>
          <a:p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สีข้าว เครื่องจักร เครื่องยนต์ 	 	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  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5 - 20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588" y="231364"/>
            <a:ext cx="5274500" cy="12534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44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44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เส้นตรง</a:t>
            </a:r>
          </a:p>
          <a:p>
            <a:pPr algn="ctr">
              <a:lnSpc>
                <a:spcPct val="85000"/>
              </a:lnSpc>
            </a:pPr>
            <a:r>
              <a:rPr lang="th-TH" sz="44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44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อัตราร้อยละของราคาทุน</a:t>
            </a:r>
          </a:p>
        </p:txBody>
      </p:sp>
    </p:spTree>
    <p:extLst>
      <p:ext uri="{BB962C8B-B14F-4D97-AF65-F5344CB8AC3E}">
        <p14:creationId xmlns:p14="http://schemas.microsoft.com/office/powerpoint/2010/main" val="23463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55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1327" y="85378"/>
            <a:ext cx="7179025" cy="8953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sz="4800" b="1" i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วิธีอัตราลดลงตามผลรวมจำนวนปี</a:t>
            </a:r>
          </a:p>
        </p:txBody>
      </p:sp>
      <p:sp>
        <p:nvSpPr>
          <p:cNvPr id="8" name="Freeform 3"/>
          <p:cNvSpPr>
            <a:spLocks/>
          </p:cNvSpPr>
          <p:nvPr/>
        </p:nvSpPr>
        <p:spPr bwMode="gray">
          <a:xfrm>
            <a:off x="5354506" y="1516063"/>
            <a:ext cx="1466265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76175" y="2882901"/>
            <a:ext cx="2444273" cy="213836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3867337" y="2744789"/>
            <a:ext cx="1863441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01118" y="2381250"/>
            <a:ext cx="2268082" cy="20637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6389253" y="2238375"/>
            <a:ext cx="1863441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2644454" y="2017714"/>
            <a:ext cx="1467758" cy="11572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066203" y="3441700"/>
            <a:ext cx="2296452" cy="208438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1282709" y="3198814"/>
            <a:ext cx="1863441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52805" y="3529014"/>
            <a:ext cx="2133700" cy="1920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มีประสิทธิภาพ</a:t>
            </a:r>
          </a:p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การใช้งานสูง</a:t>
            </a:r>
          </a:p>
          <a:p>
            <a:pPr algn="ctr">
              <a:lnSpc>
                <a:spcPct val="11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ในระยะแรก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44860" y="3032126"/>
            <a:ext cx="2290479" cy="1920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ประโยชน์ที่ให้</a:t>
            </a:r>
          </a:p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ในระยะหลัง</a:t>
            </a:r>
          </a:p>
          <a:p>
            <a:pPr algn="ctr">
              <a:lnSpc>
                <a:spcPct val="110000"/>
              </a:lnSpc>
            </a:pPr>
            <a:r>
              <a:rPr lang="th-TH" sz="36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ไม่แน่นอน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271295" y="2733676"/>
            <a:ext cx="2223289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ใช้งานไปนาน</a:t>
            </a:r>
          </a:p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อาจเกิด</a:t>
            </a:r>
          </a:p>
          <a:p>
            <a:pPr algn="ctr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ค่าซ่อมแซมมาก</a:t>
            </a:r>
            <a:r>
              <a:rPr lang="th-TH" sz="3600" b="1" dirty="0">
                <a:solidFill>
                  <a:srgbClr val="EEECE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52435" y="1204913"/>
            <a:ext cx="569373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3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ใช้กับอาคารและอุปกรณ์ที่มีลักษณะ</a:t>
            </a:r>
            <a:endParaRPr lang="th-TH" sz="43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15616" y="5661248"/>
            <a:ext cx="738209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ระยะเวลาตัดจำหน่ายต้องไม่เกินกว่าวิธีเส้นตรง </a:t>
            </a:r>
            <a:endParaRPr lang="th-TH" sz="44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353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913" name="Group 3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43546574"/>
              </p:ext>
            </p:extLst>
          </p:nvPr>
        </p:nvGraphicFramePr>
        <p:xfrm>
          <a:off x="137369" y="1522413"/>
          <a:ext cx="8802132" cy="2377440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642942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1. อายุการ</a:t>
                      </a:r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ใช้งานไม่เต็มปี ให้คำนวณตามระยะเวลาเป็นวัน</a:t>
                      </a:r>
                    </a:p>
                    <a:p>
                      <a:r>
                        <a:rPr lang="th-TH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นับจากวันที่พร้อมใช้งาน ตามอัตราที่กำหนด ให้นับ 1 ปี 365 วัน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4169">
                <a:tc>
                  <a:txBody>
                    <a:bodyPr/>
                    <a:lstStyle/>
                    <a:p>
                      <a:r>
                        <a:rPr kumimoji="0" lang="th-TH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2.</a:t>
                      </a:r>
                      <a:r>
                        <a:rPr lang="th-TH" sz="3600" b="1" dirty="0" smtClean="0"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เมื่อใช้จนหมดสภาพ สูญหาย หรือชำรุดเสื่อมเสียใช้การไม่ได้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E1CA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ให้ตัดจำหน่ายออกจากบัญชีในปีที่สิ้นสภาพนั้น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6746" name="Rectangle 42"/>
          <p:cNvSpPr>
            <a:spLocks noChangeArrowheads="1"/>
          </p:cNvSpPr>
          <p:nvPr/>
        </p:nvSpPr>
        <p:spPr bwMode="gray">
          <a:xfrm>
            <a:off x="170218" y="177801"/>
            <a:ext cx="875727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5000" b="1" dirty="0">
                <a:latin typeface="TH SarabunPSK" pitchFamily="34" charset="-34"/>
                <a:cs typeface="TH SarabunPSK" pitchFamily="34" charset="-34"/>
              </a:rPr>
              <a:t>วิธีการคำนวณค่าเสื่อมราคา</a:t>
            </a:r>
            <a:endParaRPr lang="en-US" sz="5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89635"/>
              </p:ext>
            </p:extLst>
          </p:nvPr>
        </p:nvGraphicFramePr>
        <p:xfrm>
          <a:off x="137369" y="3907750"/>
          <a:ext cx="8802132" cy="1249680"/>
        </p:xfrm>
        <a:graphic>
          <a:graphicData uri="http://schemas.openxmlformats.org/drawingml/2006/table">
            <a:tbl>
              <a:tblPr/>
              <a:tblGrid>
                <a:gridCol w="8802132"/>
              </a:tblGrid>
              <a:tr h="851168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DilleniaUPC" pitchFamily="18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3. เมื่อคิดค่าเสื่อมราคาถึงงวดสุดท้ายแล้ว ให้คงเหลือมูลค่า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    ไว้ 1 บาทต่อหน่วย จนกว่าจะสิ้นสภาพ หรือตัดบัญชีได้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8696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57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3529" y="206922"/>
            <a:ext cx="424847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การเลิกใช้</a:t>
            </a: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08372"/>
              </p:ext>
            </p:extLst>
          </p:nvPr>
        </p:nvGraphicFramePr>
        <p:xfrm>
          <a:off x="137369" y="1844824"/>
          <a:ext cx="8836980" cy="3657600"/>
        </p:xfrm>
        <a:graphic>
          <a:graphicData uri="http://schemas.openxmlformats.org/drawingml/2006/table">
            <a:tbl>
              <a:tblPr/>
              <a:tblGrid>
                <a:gridCol w="8836980"/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DilleniaUPC" pitchFamily="18" charset="-34"/>
                        </a:rPr>
                        <a:t>  </a:t>
                      </a:r>
                      <a:r>
                        <a:rPr lang="th-TH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ที่ดิน อาคารและอุปกรณ์ที่ไม่สามารถใช้ประโยชน์ได้อีกต่อไป</a:t>
                      </a:r>
                    </a:p>
                    <a:p>
                      <a:r>
                        <a:rPr lang="th-TH" sz="4000" b="1" dirty="0" smtClean="0">
                          <a:solidFill>
                            <a:srgbClr val="0E1CA6"/>
                          </a:solidFill>
                          <a:cs typeface="DilleniaUPC" pitchFamily="18" charset="-34"/>
                          <a:sym typeface="Wingdings" pitchFamily="2" charset="2"/>
                        </a:rPr>
                        <a:t> 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ให้รับรู้ผลต่างระหว่างจำนวนเงินสุทธิที่คาดว่าจะได้รับกับราคา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ตามบัญชีหลังจากหักค่าเสื่อมราคาสะสมถึงวันที่เลิกใช้ </a:t>
                      </a:r>
                    </a:p>
                    <a:p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เป็นรายได้  หรือค่าใช้จ่ายในปีที่มีการเลิกใช้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illeniaUPC" pitchFamily="18" charset="-34"/>
                          <a:ea typeface="Gulim" pitchFamily="34" charset="-127"/>
                          <a:cs typeface="DilleniaUPC" pitchFamily="18" charset="-34"/>
                        </a:rPr>
                        <a:t>  </a:t>
                      </a:r>
                      <a:r>
                        <a:rPr kumimoji="0" lang="th-TH" altLang="ko-KR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ที่ดิน อาคารและอุปกรณ์ที่เลิกใช้และถือไว้เพื่อรอจำหน่าย</a:t>
                      </a:r>
                      <a:r>
                        <a:rPr lang="th-TH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</a:t>
                      </a:r>
                    </a:p>
                    <a:p>
                      <a:r>
                        <a:rPr lang="th-TH" sz="2800" b="1" dirty="0" smtClean="0">
                          <a:solidFill>
                            <a:srgbClr val="0E1CA6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  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  <a:sym typeface="Wingdings" pitchFamily="2" charset="2"/>
                        </a:rPr>
                        <a:t>ให้คำนวณค่าเสื่อมราคาต่อไปจนกว่าจะสามารถจำหน่ายได้ 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7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th-TH" altLang="th-TH" b="0" smtClean="0">
              <a:solidFill>
                <a:srgbClr val="2B166E"/>
              </a:solidFill>
              <a:latin typeface="Arial" pitchFamily="34" charset="0"/>
            </a:endParaRPr>
          </a:p>
        </p:txBody>
      </p:sp>
      <p:sp>
        <p:nvSpPr>
          <p:cNvPr id="5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srgbClr val="2B166E"/>
                </a:solidFill>
                <a:latin typeface="DilleniaUPC" pitchFamily="18" charset="-34"/>
                <a:cs typeface="DilleniaUPC" pitchFamily="18" charset="-34"/>
              </a:rPr>
              <a:pPr algn="r"/>
              <a:t>58</a:t>
            </a:fld>
            <a:endParaRPr lang="th-TH" sz="2500" b="1" dirty="0">
              <a:solidFill>
                <a:srgbClr val="2B166E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gray">
          <a:xfrm>
            <a:off x="170218" y="359404"/>
            <a:ext cx="8757277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22 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สินทรัพย์ไม่มีตัวตนที่ต้องตัดจ่าย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2203" y="1298952"/>
            <a:ext cx="8533305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สิทธิการเช่า  สิทธิการใช้ประโยชน์ในที่ดิน อาคารและอุปกรณ์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สิทธิการใช้ซอฟท์แวร์ต่าง ๆ ให้ตัดจ่ายตามอายุการใช้สิทธิที่ได้รับ</a:t>
            </a:r>
          </a:p>
          <a:p>
            <a:r>
              <a:rPr lang="th-TH" sz="3600" b="1" dirty="0">
                <a:solidFill>
                  <a:srgbClr val="2B16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และการเปลี่ยนแปลงการใช้ซอฟท์แวร์ใหม่ แต่ต้องไม่น้อยกว่าอัตราค่าเสื่อมราคาที่กำหนดไว้ในระเบียบ </a:t>
            </a:r>
          </a:p>
          <a:p>
            <a:pPr>
              <a:spcBef>
                <a:spcPts val="1200"/>
              </a:spcBef>
            </a:pP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ทั้งนี้ ให้บันทึกค่าตัดจ่ายหักจากบัญชีสินทรัพย์โดยตรง </a:t>
            </a:r>
          </a:p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และบันทึกรายการตัดจ่ายไว้ในทะเบียนสินทรัพย์ด้วย</a:t>
            </a:r>
          </a:p>
        </p:txBody>
      </p:sp>
    </p:spTree>
    <p:extLst>
      <p:ext uri="{BB962C8B-B14F-4D97-AF65-F5344CB8AC3E}">
        <p14:creationId xmlns:p14="http://schemas.microsoft.com/office/powerpoint/2010/main" val="3623135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59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920564"/>
            <a:ext cx="8549433" cy="427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th-TH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อายุการให้ประโยชน์จำกัด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►</a:t>
            </a:r>
            <a:r>
              <a:rPr lang="th-TH" sz="36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โดยวิธีเส้นตรง ตามอายุการให้ประโยชน์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ตัดจ่ายตามอายุการให้ประโยชน์ที่แท้จริง  </a:t>
            </a:r>
          </a:p>
          <a:p>
            <a:pPr marL="0" indent="0" algn="thaiDist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อายุการให้ประโยชน์ไม่เต็มปี คิดเป็นวัน นับ 1 ปี 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365 วัน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สินทรัพย์ไม่มีตัวตนที่เกี่ยวกับ อาคารและอุปกรณ์ 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ตัดจ่ายไม่น้อยกว่าอัตราค่าเสื่อมราคาที่กำหนดในระเบียบ </a:t>
            </a:r>
            <a:r>
              <a:rPr lang="th-TH" sz="36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► ตัดจ่ายโดยตรงกับสินทรัพย์ไม่มีตัวตนนั้น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26989"/>
            <a:ext cx="5760640" cy="828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h-TH" sz="4800" b="1" kern="0" dirty="0">
                <a:latin typeface="TH SarabunPSK" pitchFamily="34" charset="-34"/>
                <a:cs typeface="TH SarabunPSK" pitchFamily="34" charset="-34"/>
              </a:rPr>
              <a:t>การตัดจ่าย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448223" y="4710550"/>
            <a:ext cx="841086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อายุการให้ประโยชน์ไม่จำกัด </a:t>
            </a:r>
          </a:p>
          <a:p>
            <a:pPr>
              <a:spcBef>
                <a:spcPts val="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b="1" kern="0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► 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ตัดจ่ายไม่น้อยกว่าอัตราค่าเสื่อมราคาที่กำหนดในระเบียบ </a:t>
            </a:r>
            <a:r>
              <a:rPr lang="th-TH" sz="3300" b="1" kern="0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นทส.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ตัดจ่ายไม่เกิน </a:t>
            </a:r>
            <a:r>
              <a:rPr lang="th-TH" sz="3300" b="1" kern="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3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>
              <a:spcBef>
                <a:spcPts val="0"/>
              </a:spcBef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th-TH" sz="3600" b="1" kern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54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3" cstate="print"/>
          <a:srcRect r="26757"/>
          <a:stretch>
            <a:fillRect/>
          </a:stretch>
        </p:blipFill>
        <p:spPr bwMode="auto">
          <a:xfrm>
            <a:off x="214282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00062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067452" y="1104899"/>
          <a:ext cx="2362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88" name="Clip" r:id="rId5" imgW="1372621" imgH="1266407" progId="">
                  <p:embed/>
                </p:oleObj>
              </mc:Choice>
              <mc:Fallback>
                <p:oleObj name="Clip" r:id="rId5" imgW="1372621" imgH="126640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52" y="1104899"/>
                        <a:ext cx="2362200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57290" y="3214686"/>
            <a:ext cx="68595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7000" b="1" dirty="0" smtClean="0">
                <a:solidFill>
                  <a:srgbClr val="4BACC6">
                    <a:lumMod val="75000"/>
                  </a:srgbClr>
                </a:solidFill>
                <a:cs typeface="DilleniaUPC" pitchFamily="18" charset="-34"/>
              </a:rPr>
              <a:t>การ</a:t>
            </a:r>
            <a:r>
              <a:rPr lang="th-TH" sz="7000" b="1" dirty="0">
                <a:solidFill>
                  <a:srgbClr val="4BACC6">
                    <a:lumMod val="75000"/>
                  </a:srgbClr>
                </a:solidFill>
                <a:cs typeface="DilleniaUPC" pitchFamily="18" charset="-34"/>
              </a:rPr>
              <a:t>ควบคุม</a:t>
            </a:r>
            <a:r>
              <a:rPr lang="th-TH" sz="7000" b="1" dirty="0" smtClean="0">
                <a:solidFill>
                  <a:srgbClr val="4BACC6">
                    <a:lumMod val="75000"/>
                  </a:srgbClr>
                </a:solidFill>
                <a:cs typeface="DilleniaUPC" pitchFamily="18" charset="-34"/>
              </a:rPr>
              <a:t>ภายในของสหกรณ์</a:t>
            </a:r>
            <a:endParaRPr lang="th-TH" sz="7000" b="1" dirty="0">
              <a:solidFill>
                <a:srgbClr val="4BACC6">
                  <a:lumMod val="75000"/>
                </a:srgbClr>
              </a:solidFill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89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8302" y="1490663"/>
            <a:ext cx="7936146" cy="1938992"/>
          </a:xfrm>
          <a:prstGeom prst="rect">
            <a:avLst/>
          </a:prstGeom>
          <a:solidFill>
            <a:schemeClr val="bg2"/>
          </a:solidFill>
          <a:ln w="38100">
            <a:noFill/>
            <a:prstDash val="sysDash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หลักทรัพย์ที่สหกรณ์ถือไว้โดยมีวัตถุประสงค์เพื่อให้ได้รับ</a:t>
            </a:r>
          </a:p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ประโยชน์ในรูปของรายได้ หรือผลตอบแทนอื่น เช่น</a:t>
            </a:r>
          </a:p>
          <a:p>
            <a:pPr algn="ctr"/>
            <a:r>
              <a:rPr lang="th-TH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ดอกเบี้ย เงินปันผล เป็นต้น </a:t>
            </a:r>
            <a:r>
              <a:rPr lang="th-TH" sz="4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8358215" cy="8286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kern="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23  </a:t>
            </a: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เงินลงทุน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8302" y="3506232"/>
            <a:ext cx="7975665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  <a:prstDash val="sysDash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หลักทรัพย์ที่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สหกรณ์ตั้งใจถือไว้ชั่วคราว </a:t>
            </a:r>
            <a:endParaRPr lang="th-TH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ขายเมื่อมีความต้องการเงิน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สด หรือ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ตั้งใจถือ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ไว้</a:t>
            </a: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ระยะเวลานานเพื่อให้ได้รับผลตอบแทนก็ได้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73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1578272"/>
            <a:ext cx="820929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เงินลงทุนทั่วไป</a:t>
            </a:r>
            <a:r>
              <a:rPr lang="th-TH" sz="44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u="sng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ไม่อยู่</a:t>
            </a:r>
            <a:r>
              <a:rPr lang="th-TH" sz="4400" b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ในความต้องการของตลาด</a:t>
            </a:r>
          </a:p>
          <a:p>
            <a:r>
              <a:rPr lang="th-TH" sz="44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ตีราคา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4400" b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ราคาทุน</a:t>
            </a:r>
          </a:p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เงินลงทุนที่ </a:t>
            </a:r>
            <a:r>
              <a:rPr lang="th-TH" sz="44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อยู่</a:t>
            </a:r>
            <a:r>
              <a:rPr lang="th-TH" sz="4400" b="1" i="1" dirty="0">
                <a:solidFill>
                  <a:srgbClr val="0041C4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ในความต้องการของตลาด </a:t>
            </a:r>
          </a:p>
          <a:p>
            <a:r>
              <a:rPr lang="th-TH" sz="4400" b="1" dirty="0">
                <a:solidFill>
                  <a:srgbClr val="001A00"/>
                </a:solidFill>
                <a:latin typeface="TH SarabunPSK" pitchFamily="34" charset="-34"/>
                <a:cs typeface="TH SarabunPSK" pitchFamily="34" charset="-34"/>
              </a:rPr>
              <a:t>  ตีราคาตาม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มูลค่ายุติธรรม </a:t>
            </a:r>
          </a:p>
          <a:p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และบันทึกส่วนที่ต่างจากราคาทุนไว้เป็น</a:t>
            </a:r>
          </a:p>
          <a:p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ค่าเผื่อการปรับมูลค่าเงินลงทุน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6989"/>
            <a:ext cx="8827454" cy="8286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th-TH" sz="4800" b="1" kern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การตีราคาเงินลงทุน</a:t>
            </a:r>
          </a:p>
        </p:txBody>
      </p:sp>
    </p:spTree>
    <p:extLst>
      <p:ext uri="{BB962C8B-B14F-4D97-AF65-F5344CB8AC3E}">
        <p14:creationId xmlns:p14="http://schemas.microsoft.com/office/powerpoint/2010/main" val="21471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094" y="112714"/>
            <a:ext cx="4597962" cy="828675"/>
          </a:xfrm>
        </p:spPr>
        <p:txBody>
          <a:bodyPr/>
          <a:lstStyle/>
          <a:p>
            <a:pPr algn="r" eaLnBrk="1" hangingPunct="1"/>
            <a:r>
              <a:rPr lang="th-TH" sz="4400" b="1" i="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40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sz="4400" b="1" i="0" dirty="0" smtClean="0">
                <a:solidFill>
                  <a:srgbClr val="DA2AC5"/>
                </a:solidFill>
                <a:latin typeface="TH SarabunPSK" pitchFamily="34" charset="-34"/>
                <a:cs typeface="TH SarabunPSK" pitchFamily="34" charset="-34"/>
              </a:rPr>
              <a:t> ค่าใช้จ่ายรอตัดบัญชี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7410" y="1700808"/>
            <a:ext cx="8682619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หมายถึง ค่าใช้จ่าย หรือต้นทุนที่เกิดขึ้น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แล้ว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และ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เป็นประโยชน์แก่การดำเนินธุรกิจระยะยาวในภายหน้า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ซึ่ง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จะต้องตัดบัญชีเป็นค่าใช้จ่ายใน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ระยะเวลา</a:t>
            </a:r>
          </a:p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นาน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กว่า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งวดบัญชี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r>
              <a:rPr lang="th-TH" sz="4000" b="1" dirty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E1CA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ค่าใช้จ่ายแรกตั้ง ค่าปรับปรุง ซ่อมแซม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ค่าตกแต่งที่</a:t>
            </a: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ใช้เงินเป็นจำนวนมาก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690441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28" y="112714"/>
            <a:ext cx="7773296" cy="828675"/>
          </a:xfrm>
        </p:spPr>
        <p:txBody>
          <a:bodyPr/>
          <a:lstStyle/>
          <a:p>
            <a:pPr eaLnBrk="1" hangingPunct="1"/>
            <a:r>
              <a:rPr lang="th-TH" sz="4200" b="1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การตัดบัญชีค่าใช้จ่ายรอตัดบัญชี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596" y="1796623"/>
            <a:ext cx="830628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คำนวณเป็นรายปีเพื่อตัดออกจากบัญชีในแต่ละรอบปีบัญชี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ให้เสร็จสิ้นภายในเวลาไม่เกิน 5 ปี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-6474984">
            <a:off x="668396" y="952318"/>
            <a:ext cx="771525" cy="913803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8790" y="3284538"/>
            <a:ext cx="8230928" cy="2369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ค่าใช้จ่ายรอตัดบัญชี </a:t>
            </a:r>
          </a:p>
          <a:p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ไม่ให้รวมถึงผลเสียหาย หรือขาดทุนที่เกิดขึ้นแล้วเป็นจำนวนมาก</a:t>
            </a:r>
          </a:p>
          <a:p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ที่สหกรณ์ต้องการตัดเป็นค่าใช้จ่ายในระยะเวลาหลายปี </a:t>
            </a:r>
            <a:endParaRPr lang="th-TH" sz="36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มิให้กระทบต่อกำไรสุทธิ</a:t>
            </a:r>
          </a:p>
        </p:txBody>
      </p:sp>
    </p:spTree>
    <p:extLst>
      <p:ext uri="{BB962C8B-B14F-4D97-AF65-F5344CB8AC3E}">
        <p14:creationId xmlns:p14="http://schemas.microsoft.com/office/powerpoint/2010/main" val="23646547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25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วิธีปฏิบัติทางบัญชีตามระเบียบนี้ ให้เป็นไป                  ตามที่กรมตรวจบัญชีสหกรณ์กำหนด</a:t>
            </a:r>
          </a:p>
          <a:p>
            <a:pPr marL="0" indent="0">
              <a:buNone/>
            </a:pPr>
            <a:endParaRPr lang="th-TH" sz="4000" dirty="0" smtClean="0"/>
          </a:p>
          <a:p>
            <a:pPr marL="0" indent="0">
              <a:buNone/>
            </a:pPr>
            <a:endParaRPr lang="th-TH" sz="4000" dirty="0"/>
          </a:p>
          <a:p>
            <a:pPr marL="0" indent="0">
              <a:buNone/>
            </a:pPr>
            <a:endParaRPr lang="th-TH" sz="4000" dirty="0" smtClean="0"/>
          </a:p>
          <a:p>
            <a:endParaRPr lang="en-US" sz="400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702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2048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การเปิดเผยข้อมูลเกี่ยวกับฐานะการเงินและผลการดำเนินงานของสหกรณ์ 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นอกเหนือจากที่</a:t>
            </a:r>
            <a:r>
              <a:rPr lang="th-TH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แสดงให้เห็นในรูปของงบการเงิน และรายละเอียดประกอบงบการเงินแล้ว สหกรณ์ต้องแสดงหมายเหตุประกอบงบการเงิน ซึ่งถือเป็นส่วนหนึ่งของงบการเงินของสหกรณ์เพื่อเปิดเผยสาระสำคัญที่มีผลต่องบการเงิน รวมถึงรายการบัญชีใดที่มิได้ปฏิบัติตามเกณฑ์และนโยบายการบัญชีที่กำหนดนั้นด้วย</a:t>
            </a: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LOGO</a:t>
            </a:r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4648200" cy="1152996"/>
          </a:xfrm>
        </p:spPr>
        <p:txBody>
          <a:bodyPr/>
          <a:lstStyle/>
          <a:p>
            <a:pPr marL="0" indent="0" algn="ctr"/>
            <a: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b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การเปิดเผยข้อมูล</a:t>
            </a:r>
            <a: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397383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66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gray">
          <a:xfrm>
            <a:off x="3178899" y="2159001"/>
            <a:ext cx="534544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368123" y="2725739"/>
            <a:ext cx="6613217" cy="1222375"/>
            <a:chOff x="1355" y="1981"/>
            <a:chExt cx="4086" cy="770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1355" y="1981"/>
              <a:ext cx="4065" cy="770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gray">
            <a:xfrm>
              <a:off x="1560" y="2128"/>
              <a:ext cx="388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ข้อมูลเพิ่มเติมประกอบรายการในงบการเงิน</a:t>
              </a:r>
            </a:p>
          </p:txBody>
        </p:sp>
      </p:grp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2318850" y="1363663"/>
            <a:ext cx="6683302" cy="1228725"/>
            <a:chOff x="1315" y="1123"/>
            <a:chExt cx="4129" cy="774"/>
          </a:xfrm>
        </p:grpSpPr>
        <p:sp>
          <p:nvSpPr>
            <p:cNvPr id="45" name="AutoShape 16"/>
            <p:cNvSpPr>
              <a:spLocks noChangeArrowheads="1"/>
            </p:cNvSpPr>
            <p:nvPr/>
          </p:nvSpPr>
          <p:spPr bwMode="gray">
            <a:xfrm>
              <a:off x="1355" y="1123"/>
              <a:ext cx="4075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6" name="AutoShape 17"/>
            <p:cNvSpPr>
              <a:spLocks noChangeArrowheads="1"/>
            </p:cNvSpPr>
            <p:nvPr/>
          </p:nvSpPr>
          <p:spPr bwMode="gray">
            <a:xfrm>
              <a:off x="1315" y="1411"/>
              <a:ext cx="446" cy="240"/>
            </a:xfrm>
            <a:prstGeom prst="rightArrow">
              <a:avLst>
                <a:gd name="adj1" fmla="val 50000"/>
                <a:gd name="adj2" fmla="val 7743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1747" y="1293"/>
              <a:ext cx="36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สรุปนโยบายการบัญชีที่สำคัญ</a:t>
              </a:r>
              <a:endPara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endParaRPr>
            </a:p>
          </p:txBody>
        </p:sp>
      </p:grp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2302425" y="4100514"/>
            <a:ext cx="7179025" cy="1228725"/>
            <a:chOff x="1315" y="1123"/>
            <a:chExt cx="4436" cy="774"/>
          </a:xfrm>
        </p:grpSpPr>
        <p:sp>
          <p:nvSpPr>
            <p:cNvPr id="49" name="AutoShape 16"/>
            <p:cNvSpPr>
              <a:spLocks noChangeArrowheads="1"/>
            </p:cNvSpPr>
            <p:nvPr/>
          </p:nvSpPr>
          <p:spPr bwMode="gray">
            <a:xfrm>
              <a:off x="1355" y="1123"/>
              <a:ext cx="4072" cy="774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gray">
            <a:xfrm>
              <a:off x="1315" y="1411"/>
              <a:ext cx="446" cy="240"/>
            </a:xfrm>
            <a:prstGeom prst="rightArrow">
              <a:avLst>
                <a:gd name="adj1" fmla="val 50000"/>
                <a:gd name="adj2" fmla="val 7743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4000">
                <a:solidFill>
                  <a:schemeClr val="tx1">
                    <a:lumMod val="95000"/>
                    <a:lumOff val="5000"/>
                  </a:schemeClr>
                </a:solidFill>
                <a:cs typeface="DilleniaUPC" pitchFamily="18" charset="-34"/>
              </a:endParaRPr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1725" y="1293"/>
              <a:ext cx="402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ข้อมูลเพิ่มเติมที่ไม่ได้แสดงอยู่ในงบการเงิน</a:t>
              </a:r>
              <a:endPara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" pitchFamily="2" charset="2"/>
              </a:endParaRPr>
            </a:p>
          </p:txBody>
        </p:sp>
      </p:grp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109000" y="1773238"/>
            <a:ext cx="2396492" cy="3124200"/>
          </a:xfrm>
          <a:prstGeom prst="rightArrow">
            <a:avLst>
              <a:gd name="adj1" fmla="val 62787"/>
              <a:gd name="adj2" fmla="val 41259"/>
            </a:avLst>
          </a:prstGeom>
          <a:solidFill>
            <a:srgbClr val="F3B0F6">
              <a:alpha val="49804"/>
            </a:srgbClr>
          </a:solidFill>
          <a:ln w="28575" cap="rnd" algn="ctr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prstClr val="black"/>
              </a:solidFill>
              <a:cs typeface="DilleniaUPC" pitchFamily="18" charset="-34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black">
          <a:xfrm>
            <a:off x="95562" y="2381251"/>
            <a:ext cx="1873893" cy="18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90000"/>
              </a:lnSpc>
            </a:pPr>
            <a:r>
              <a:rPr lang="th-TH" sz="4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หมายเหตุประกอบ งบการเงิน</a:t>
            </a: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44624"/>
            <a:ext cx="7773296" cy="828675"/>
          </a:xfrm>
        </p:spPr>
        <p:txBody>
          <a:bodyPr/>
          <a:lstStyle/>
          <a:p>
            <a:pPr eaLnBrk="1" hangingPunct="1"/>
            <a:r>
              <a:rPr lang="th-TH" sz="4800" b="1" i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endParaRPr lang="th-TH" sz="4800" b="1" i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56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857232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ให้สหกรณ์จัดทำงบการเงินสำหรับระยะเวลาต่อจากวันสิ้นปีทางบัญชี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ในงบการเงินก่อนปีที่ควบกิจการ ซึ่งผู้สอบบัญชีแสดงความเห็นครั้งหลังสุด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ถึงวันก่อนวันที่นายทะเบียนสหกรณ์รับจดทะเบียนสหกรณ์ที่ควบเข้ากัน 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เพื่อให้ผู้สอบบัญชีตรวจสอบและแสดงความเห็น โดยให้เปิดเผยข้อมูล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เกี่ยวกับการควบเข้ากันไว้ในหมายเหตุประกอบงบการเงิน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18807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3400" b="1" smtClean="0"/>
              <a:pPr algn="r">
                <a:defRPr/>
              </a:pPr>
              <a:t>67</a:t>
            </a:fld>
            <a:endParaRPr lang="th-TH" sz="34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 หมวดที่ 5 ข้อ 28 การควบสหกรณ์เข้ากัน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857232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786190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ให้รวมสินทรัพย์ หนี้สิน และทุนของสหกรณ์แต่ละแห่งที่ควบเข้ากันเป็นของ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สหกรณ์ใหม่ เพื่อเป็นรายการตั้งต้นบัญชีในวันที่นายทะเบียนสหกรณ์</a:t>
            </a:r>
            <a:br>
              <a:rPr lang="th-TH" sz="3400" b="1" dirty="0" smtClean="0">
                <a:cs typeface="DilleniaUPC" pitchFamily="18" charset="-34"/>
              </a:rPr>
            </a:br>
            <a:r>
              <a:rPr lang="th-TH" sz="3400" b="1" dirty="0" smtClean="0">
                <a:cs typeface="DilleniaUPC" pitchFamily="18" charset="-34"/>
              </a:rPr>
              <a:t>รับจดทะเบียนสหกรณ์ควบเข้ากันและในวันสิ้นปีของสหกรณ์ใหม่ที่เกิดจากการ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ควบเข้ากัน ให้เปิดเผยข้อมูลเกี่ยวกับการควบเข้ากันไว้ในหมายเหตุประกอบ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78619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45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857232"/>
            <a:ext cx="8466173" cy="300039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ให้สหกรณ์จัดทำงบการเงินของสหกรณ์ที่จะแยกสำหรับระยะเวลาต่อจากวันสิ้นปี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ทางบัญชีในงบการเงินก่อนปีที่แยกสหกรณ์ ซึ่งผู้สอบบัญชีแสดงความเห็น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ครั้งหลังสุดก่อนวันที่นายทะเบียนสหกรณ์รับจดทะเบียนสหกรณ์ใหม่ที่เกิดจาก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การแยกสหกรณ์ เพื่อให้ผู้สอบบัญชีตรวจสอบและแสดงความเห็นโดยให้เปิดเผย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ข้อมูลเกี่ยวกับการแยกสหกรณ์ไว้ในหมายเหตุประกอบงบการเงิน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18807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3400" b="1" smtClean="0"/>
              <a:pPr algn="r">
                <a:defRPr/>
              </a:pPr>
              <a:t>68</a:t>
            </a:fld>
            <a:endParaRPr lang="th-TH" sz="34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ข้อ 29 การแยกสหกรณ์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857232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929066"/>
            <a:ext cx="8466173" cy="285752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ให้นำสินทรัพย์ หนี้สิน และทุนของสหกรณ์แต่ละแห่งที่ได้รับจากการพิจารณา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แบ่งแยกตามวิธีการที่นายทะเบียนสหกรณ์กำหนด เป็นรายการตั้งต้นบัญชีของ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สหกรณ์ใหม่แต่ละแห่งตามวันที่ที่นายทะเบียนสหกรณ์รับจดทะเบียนสหกรณ์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ที่ตั้งใหม่ และในวันสิ้นปีของสหกรณ์ใหม่แต่ละแห่ง ให้เปิดเผยข้อมูลเกี่ยวกับ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การแยกสหกรณ์ไว้ในหมายเหตุประกอบงบการเงิน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78619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81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52" name="AutoShape 8"/>
          <p:cNvSpPr>
            <a:spLocks noChangeArrowheads="1"/>
          </p:cNvSpPr>
          <p:nvPr/>
        </p:nvSpPr>
        <p:spPr bwMode="gray">
          <a:xfrm>
            <a:off x="540489" y="1141420"/>
            <a:ext cx="8466173" cy="228601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ให้ผู้ชำระบัญชีจัดทำงบการเงินของสหกรณ์ที่ชำระบัญชีสำหรับระยะเวลาต่อจาก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วันสิ้นปีทางบัญชีในงบการเงินที่ผู้สอบบัญชีได้แสดงความเห็นครั้งหลังสุดถึงวันที่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รับมอบสินทรัพย์ เพื่อให้ผู้สอบบัญชีตรวจสอบและรับรองก่อนที่จะเริ่มดำเนินการ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ชำระบัญชี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19" name="ตัวยึดหมายเลขภาพนิ่ง 46"/>
          <p:cNvSpPr>
            <a:spLocks noGrp="1"/>
          </p:cNvSpPr>
          <p:nvPr>
            <p:ph type="sldNum" sz="quarter" idx="10"/>
          </p:nvPr>
        </p:nvSpPr>
        <p:spPr>
          <a:xfrm>
            <a:off x="8339197" y="6043634"/>
            <a:ext cx="489750" cy="457200"/>
          </a:xfrm>
        </p:spPr>
        <p:txBody>
          <a:bodyPr/>
          <a:lstStyle/>
          <a:p>
            <a:pPr algn="r">
              <a:defRPr/>
            </a:pPr>
            <a:fld id="{5F8B5151-CF21-49C9-B891-BD583C06C775}" type="slidenum">
              <a:rPr lang="en-US" sz="1200" b="1" smtClean="0"/>
              <a:pPr algn="r">
                <a:defRPr/>
              </a:pPr>
              <a:t>69</a:t>
            </a:fld>
            <a:endParaRPr lang="th-TH" sz="1200" b="1"/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58" y="69851"/>
            <a:ext cx="7773296" cy="828675"/>
          </a:xfrm>
        </p:spPr>
        <p:txBody>
          <a:bodyPr/>
          <a:lstStyle/>
          <a:p>
            <a:pPr algn="ctr" eaLnBrk="1" hangingPunct="1"/>
            <a:r>
              <a:rPr lang="th-TH" sz="4800" b="1" i="0" dirty="0" smtClean="0">
                <a:cs typeface="DilleniaUPC" pitchFamily="18" charset="-34"/>
              </a:rPr>
              <a:t>ข้อ 30 การชำระบัญชี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0" y="114142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</a:t>
            </a:r>
            <a:endParaRPr lang="th-TH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43443" y="3784626"/>
            <a:ext cx="8466173" cy="18573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เมื่อชำระบัญชีของสหกรณ์เสร็จแล้ว ให้ผู้ชำระบัญชีจัดทำรายการการชำระบัญชี 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พร้อมทั้งรายการย่อของบัญชีที่ชำระนั้น เพื่อให้ผู้สอบบัญชีตรวจสอบและรับรอง</a:t>
            </a:r>
          </a:p>
          <a:p>
            <a:pPr>
              <a:defRPr/>
            </a:pPr>
            <a:r>
              <a:rPr lang="th-TH" sz="3400" b="1" dirty="0" smtClean="0">
                <a:cs typeface="DilleniaUPC" pitchFamily="18" charset="-34"/>
              </a:rPr>
              <a:t>ต่อไป</a:t>
            </a:r>
            <a:endParaRPr lang="th-TH" sz="3400" b="1" dirty="0">
              <a:cs typeface="DilleniaUPC" pitchFamily="18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955" y="3641750"/>
            <a:ext cx="674873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72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2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5000627" cy="5715016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สี่เหลี่ยมผืนผ้า 6"/>
          <p:cNvSpPr>
            <a:spLocks noChangeArrowheads="1"/>
          </p:cNvSpPr>
          <p:nvPr/>
        </p:nvSpPr>
        <p:spPr bwMode="auto">
          <a:xfrm>
            <a:off x="2041556" y="2168537"/>
            <a:ext cx="695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ผู้ตรวจสอบกิจการต้องศึกษาระบบการควบคุม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ภายใน        ของสหกรณ์ เพื่อ</a:t>
            </a: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ทราบจุดแข็ง จุดอ่อน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ของการควบคุมภายใน</a:t>
            </a:r>
            <a:endParaRPr lang="th-TH" sz="3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และใช้เป็นข้อมูลในการ</a:t>
            </a:r>
            <a:r>
              <a:rPr lang="th-TH" sz="35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วางแผนการ</a:t>
            </a:r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ตรวจสอบเบื้องต้น</a:t>
            </a:r>
          </a:p>
          <a:p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ว่าจะตรวจสอบด้านใด ด้วยวิธีการอย่างไร ปริมาณการตรวจสอบเท่าใด และเวลาการตรวจสอบควรเป็นช่วงใด </a:t>
            </a:r>
          </a:p>
          <a:p>
            <a:r>
              <a:rPr lang="th-TH" sz="3500" b="1" dirty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จึงจะเหมาะสม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85875" y="973150"/>
            <a:ext cx="7572375" cy="862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000" b="1" dirty="0">
                <a:solidFill>
                  <a:srgbClr val="4F81BD"/>
                </a:solidFill>
                <a:latin typeface="DilleniaUPC" pitchFamily="18" charset="-34"/>
                <a:cs typeface="DilleniaUPC" pitchFamily="18" charset="-34"/>
              </a:rPr>
              <a:t>การตรวจสอบกิจการกับการควบคุมภายใน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3751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3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pic>
        <p:nvPicPr>
          <p:cNvPr id="8" name="Picture 1" descr="D:\Theme\florist-background-slide-template-550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42984"/>
            <a:ext cx="5000627" cy="5715016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85852" y="2500306"/>
            <a:ext cx="7143800" cy="21082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marL="857250" indent="-857250">
              <a:defRPr/>
            </a:pPr>
            <a:r>
              <a:rPr lang="th-TH" sz="6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รายงานทางการเงินการบัญชี</a:t>
            </a:r>
          </a:p>
          <a:p>
            <a:pPr>
              <a:defRPr/>
            </a:pPr>
            <a:endParaRPr lang="th-TH" sz="66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143636" y="3571876"/>
          <a:ext cx="18700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95" name="Clip" r:id="rId5" imgW="2365022" imgH="2595316" progId="">
                  <p:embed/>
                </p:oleObj>
              </mc:Choice>
              <mc:Fallback>
                <p:oleObj name="Clip" r:id="rId5" imgW="2365022" imgH="2595316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571876"/>
                        <a:ext cx="18700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70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7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71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02669" y="-27384"/>
            <a:ext cx="1893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งบการเงิน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23528" y="3303741"/>
            <a:ext cx="512660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งบการเงินของสหกรณ์ออมทรัพย์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99405" y="4048536"/>
            <a:ext cx="6072230" cy="230832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งบแสดงฐานะการเงิน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งบกำไรขาดทุน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งบกระแสเงินสด</a:t>
            </a:r>
          </a:p>
          <a:p>
            <a:pPr marL="914400" indent="-914400">
              <a:buFontTx/>
              <a:buAutoNum type="arabicPeriod"/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หมายเหตุประกอบงบการเงิน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1520" y="980728"/>
            <a:ext cx="8821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กรมตรวจบัญชีสหกรณ์ได้กำหนดรูปแบบงบการเงินสหกรณ์ออมทรัพย์ </a:t>
            </a:r>
          </a:p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คู่มือการจัดทำงบการเงินสหกรณ์ประเภทออมทรัพย์ 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AutoShape 58"/>
          <p:cNvSpPr>
            <a:spLocks noChangeArrowheads="1"/>
          </p:cNvSpPr>
          <p:nvPr/>
        </p:nvSpPr>
        <p:spPr bwMode="gray">
          <a:xfrm>
            <a:off x="323528" y="2375674"/>
            <a:ext cx="8686202" cy="571504"/>
          </a:xfrm>
          <a:prstGeom prst="roundRect">
            <a:avLst>
              <a:gd name="adj" fmla="val 25065"/>
            </a:avLst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h-TH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ถือใช้ตั้งแต่วันที่ 1 เมษายน 2557 เป็นต้นไป</a:t>
            </a:r>
          </a:p>
          <a:p>
            <a:pPr algn="ctr">
              <a:defRPr/>
            </a:pPr>
            <a:endParaRPr lang="th-TH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2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988813"/>
            <a:ext cx="2743200" cy="762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th-TH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500034" y="3036561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สินทรัพย์ไม่หมุนเวียน	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1143000" y="3517581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รวมสินทรัพย์     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857356" y="1822115"/>
            <a:ext cx="1196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สินทรัพย์</a:t>
            </a:r>
          </a:p>
        </p:txBody>
      </p:sp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1071538" y="5894081"/>
            <a:ext cx="3978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รวมหนี้สินและ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ทุนของสหกรณ์   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88830" y="4036693"/>
            <a:ext cx="3041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หนี้สินและทุนของสหกรณ์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91" name="Rectangle 16"/>
          <p:cNvSpPr>
            <a:spLocks noChangeArrowheads="1"/>
          </p:cNvSpPr>
          <p:nvPr/>
        </p:nvSpPr>
        <p:spPr bwMode="auto">
          <a:xfrm>
            <a:off x="5393443" y="3536627"/>
            <a:ext cx="3140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</a:p>
        </p:txBody>
      </p:sp>
      <p:sp>
        <p:nvSpPr>
          <p:cNvPr id="113688" name="Rectangle 19"/>
          <p:cNvSpPr>
            <a:spLocks noChangeArrowheads="1"/>
          </p:cNvSpPr>
          <p:nvPr/>
        </p:nvSpPr>
        <p:spPr bwMode="auto">
          <a:xfrm>
            <a:off x="5407025" y="3036561"/>
            <a:ext cx="3134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113678" name="Rectangle 21"/>
          <p:cNvSpPr>
            <a:spLocks noChangeArrowheads="1"/>
          </p:cNvSpPr>
          <p:nvPr/>
        </p:nvSpPr>
        <p:spPr bwMode="auto">
          <a:xfrm>
            <a:off x="3848104" y="1866575"/>
            <a:ext cx="1263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</a:p>
        </p:txBody>
      </p:sp>
      <p:sp>
        <p:nvSpPr>
          <p:cNvPr id="113679" name="Rectangle 22"/>
          <p:cNvSpPr>
            <a:spLocks noChangeArrowheads="1"/>
          </p:cNvSpPr>
          <p:nvPr/>
        </p:nvSpPr>
        <p:spPr bwMode="auto">
          <a:xfrm>
            <a:off x="5426075" y="1379213"/>
            <a:ext cx="1265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sp>
        <p:nvSpPr>
          <p:cNvPr id="113680" name="Rectangle 23"/>
          <p:cNvSpPr>
            <a:spLocks noChangeArrowheads="1"/>
          </p:cNvSpPr>
          <p:nvPr/>
        </p:nvSpPr>
        <p:spPr bwMode="auto">
          <a:xfrm>
            <a:off x="7389813" y="1379213"/>
            <a:ext cx="1265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grpSp>
        <p:nvGrpSpPr>
          <p:cNvPr id="25" name="กลุ่ม 24"/>
          <p:cNvGrpSpPr/>
          <p:nvPr/>
        </p:nvGrpSpPr>
        <p:grpSpPr>
          <a:xfrm>
            <a:off x="929250" y="-13850"/>
            <a:ext cx="7532688" cy="1596356"/>
            <a:chOff x="929250" y="-13850"/>
            <a:chExt cx="7532688" cy="1596356"/>
          </a:xfrm>
        </p:grpSpPr>
        <p:sp>
          <p:nvSpPr>
            <p:cNvPr id="113667" name="Text Box 3"/>
            <p:cNvSpPr txBox="1">
              <a:spLocks noChangeArrowheads="1"/>
            </p:cNvSpPr>
            <p:nvPr/>
          </p:nvSpPr>
          <p:spPr bwMode="auto">
            <a:xfrm>
              <a:off x="929250" y="-13850"/>
              <a:ext cx="75326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สหกรณ์ออมทรัพย์..............................จำกัด</a:t>
              </a:r>
            </a:p>
          </p:txBody>
        </p:sp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3141537" y="936175"/>
              <a:ext cx="38242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ณ  วันที่</a:t>
              </a:r>
              <a:r>
                <a:rPr lang="th-TH" sz="3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</a:t>
              </a:r>
              <a:endPara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3681" name="Rectangle 24"/>
            <p:cNvSpPr>
              <a:spLocks noChangeArrowheads="1"/>
            </p:cNvSpPr>
            <p:nvPr/>
          </p:nvSpPr>
          <p:spPr bwMode="auto">
            <a:xfrm>
              <a:off x="3286500" y="455225"/>
              <a:ext cx="314326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hangingPunct="0"/>
              <a:r>
                <a:rPr lang="th-TH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งบแสดงฐานะการเงิน</a:t>
              </a:r>
              <a:endPara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3682" name="Text Box 7"/>
          <p:cNvSpPr txBox="1">
            <a:spLocks noChangeArrowheads="1"/>
          </p:cNvSpPr>
          <p:nvPr/>
        </p:nvSpPr>
        <p:spPr bwMode="auto">
          <a:xfrm>
            <a:off x="500034" y="2536495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สินทรัพย์หมุนเวียน	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83" name="Rectangle 22"/>
          <p:cNvSpPr>
            <a:spLocks noChangeArrowheads="1"/>
          </p:cNvSpPr>
          <p:nvPr/>
        </p:nvSpPr>
        <p:spPr bwMode="auto">
          <a:xfrm>
            <a:off x="5410200" y="2607933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113684" name="Rectangle 23"/>
          <p:cNvSpPr>
            <a:spLocks noChangeArrowheads="1"/>
          </p:cNvSpPr>
          <p:nvPr/>
        </p:nvSpPr>
        <p:spPr bwMode="auto">
          <a:xfrm>
            <a:off x="428596" y="5363155"/>
            <a:ext cx="307183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ทุนของสหกรณ์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685" name="Text Box 11"/>
          <p:cNvSpPr txBox="1">
            <a:spLocks noChangeArrowheads="1"/>
          </p:cNvSpPr>
          <p:nvPr/>
        </p:nvSpPr>
        <p:spPr bwMode="auto">
          <a:xfrm>
            <a:off x="429768" y="4619237"/>
            <a:ext cx="2667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หนี้สินหมุนเวียน</a:t>
            </a:r>
          </a:p>
        </p:txBody>
      </p:sp>
      <p:sp>
        <p:nvSpPr>
          <p:cNvPr id="113686" name="Text Box 11"/>
          <p:cNvSpPr txBox="1">
            <a:spLocks noChangeArrowheads="1"/>
          </p:cNvSpPr>
          <p:nvPr/>
        </p:nvSpPr>
        <p:spPr bwMode="auto">
          <a:xfrm>
            <a:off x="429768" y="5076437"/>
            <a:ext cx="2667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หนี้สินไม่หมุนเวียน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386422" y="5442299"/>
            <a:ext cx="3320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 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5435629" y="4942233"/>
            <a:ext cx="3134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5438804" y="4513605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            .............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5357818" y="5870927"/>
            <a:ext cx="3320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32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200" b="1" u="sng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72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2799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179388" y="2553375"/>
            <a:ext cx="6279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รายได้ดอกเบี้ยและผลตอบแทนจากการลงทุน</a:t>
            </a:r>
          </a:p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ค่าใช้จ่ายดอกเบี้ยและเงินลงทุน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สงสัยจะ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สูญและหนี้สูญ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รายได้ดอกเบี้ยและผลตอบแทนจากการลงทุนสุทธิ</a:t>
            </a:r>
          </a:p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บวก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ราย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ได้อื่น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หัก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ค่าใช้จ่ายในการดำเนินงาน  </a:t>
            </a:r>
          </a:p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กำไร (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ขาดทุน)สุทธิ</a:t>
            </a:r>
            <a:endParaRPr lang="th-TH" sz="3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1219200" y="196600"/>
            <a:ext cx="6770688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สหกรณ์ออมทรัพย์..............................จำกัด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งบกำไรขาดทุน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สำหรับปีสิ้นสุดวันที่ </a:t>
            </a: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5738833" y="1719937"/>
            <a:ext cx="1890261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>
              <a:lnSpc>
                <a:spcPct val="90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7286644" y="1765337"/>
            <a:ext cx="182293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pPr>
              <a:lnSpc>
                <a:spcPct val="90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3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0"/>
          <p:cNvGrpSpPr/>
          <p:nvPr/>
        </p:nvGrpSpPr>
        <p:grpSpPr>
          <a:xfrm>
            <a:off x="5910454" y="2658267"/>
            <a:ext cx="3150265" cy="536622"/>
            <a:chOff x="5981704" y="2357430"/>
            <a:chExt cx="3150265" cy="536622"/>
          </a:xfrm>
        </p:grpSpPr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73338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7541277" y="2357430"/>
              <a:ext cx="1590692" cy="536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" name="กลุ่ม 14"/>
          <p:cNvGrpSpPr/>
          <p:nvPr/>
        </p:nvGrpSpPr>
        <p:grpSpPr>
          <a:xfrm>
            <a:off x="5857884" y="3539869"/>
            <a:ext cx="3357586" cy="535531"/>
            <a:chOff x="5857884" y="3191532"/>
            <a:chExt cx="3357586" cy="535531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" name="กลุ่ม 15"/>
          <p:cNvGrpSpPr/>
          <p:nvPr/>
        </p:nvGrpSpPr>
        <p:grpSpPr>
          <a:xfrm>
            <a:off x="5845821" y="4647252"/>
            <a:ext cx="3357586" cy="535531"/>
            <a:chOff x="5857884" y="3191532"/>
            <a:chExt cx="3357586" cy="53553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" name="กลุ่ม 21"/>
          <p:cNvGrpSpPr/>
          <p:nvPr/>
        </p:nvGrpSpPr>
        <p:grpSpPr>
          <a:xfrm>
            <a:off x="5845821" y="5182943"/>
            <a:ext cx="3357586" cy="535531"/>
            <a:chOff x="5857884" y="3191532"/>
            <a:chExt cx="3357586" cy="535531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7" name="กลุ่ม 24"/>
          <p:cNvGrpSpPr/>
          <p:nvPr/>
        </p:nvGrpSpPr>
        <p:grpSpPr>
          <a:xfrm>
            <a:off x="5845821" y="5683009"/>
            <a:ext cx="3357586" cy="535531"/>
            <a:chOff x="5857884" y="3191532"/>
            <a:chExt cx="3357586" cy="535531"/>
          </a:xfrm>
        </p:grpSpPr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5857884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429520" y="3191532"/>
              <a:ext cx="17859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</a:t>
              </a: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32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</a:t>
              </a:r>
              <a:endParaRPr lang="th-TH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8" name="กลุ่ม 10"/>
          <p:cNvGrpSpPr/>
          <p:nvPr/>
        </p:nvGrpSpPr>
        <p:grpSpPr>
          <a:xfrm>
            <a:off x="5896604" y="3107542"/>
            <a:ext cx="3150265" cy="536622"/>
            <a:chOff x="5981704" y="2357430"/>
            <a:chExt cx="3150265" cy="536622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73338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7541277" y="2357430"/>
              <a:ext cx="1590692" cy="536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4" name="กลุ่ม 10"/>
          <p:cNvGrpSpPr/>
          <p:nvPr/>
        </p:nvGrpSpPr>
        <p:grpSpPr>
          <a:xfrm>
            <a:off x="5910454" y="4130767"/>
            <a:ext cx="3150265" cy="536622"/>
            <a:chOff x="5981704" y="2357430"/>
            <a:chExt cx="3150265" cy="536622"/>
          </a:xfrm>
        </p:grpSpPr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5981704" y="2357430"/>
              <a:ext cx="173338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7541277" y="2357430"/>
              <a:ext cx="1590692" cy="536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   ........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73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683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1219200" y="-27312"/>
            <a:ext cx="6770688" cy="142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สหกรณ์ออมทรัพย์............................จำกัด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งบกระแสเงินสด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สำหรับปีสิ้นสุดวันที่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</a:t>
            </a:r>
            <a:endParaRPr lang="th-TH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6084888" y="1270000"/>
            <a:ext cx="1136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sp>
        <p:nvSpPr>
          <p:cNvPr id="115716" name="Rectangle 7"/>
          <p:cNvSpPr>
            <a:spLocks noChangeArrowheads="1"/>
          </p:cNvSpPr>
          <p:nvPr/>
        </p:nvSpPr>
        <p:spPr bwMode="auto">
          <a:xfrm>
            <a:off x="7685088" y="1214422"/>
            <a:ext cx="11945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25.......</a:t>
            </a:r>
          </a:p>
          <a:p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บาท</a:t>
            </a:r>
          </a:p>
        </p:txBody>
      </p:sp>
      <p:sp>
        <p:nvSpPr>
          <p:cNvPr id="115717" name="Text Box 8"/>
          <p:cNvSpPr txBox="1">
            <a:spLocks noChangeArrowheads="1"/>
          </p:cNvSpPr>
          <p:nvPr/>
        </p:nvSpPr>
        <p:spPr bwMode="auto">
          <a:xfrm>
            <a:off x="320675" y="2290763"/>
            <a:ext cx="9220200" cy="458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กระแสเงินสดจากกิจกรรมดำเนินงาน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.............      ..............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.......................................          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.............      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เงินสดสุทธิได้มา (ใช้ไป)จากกิจกรรมดำเนินงาน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............. 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กระแสเงินสดจากกิจกรรมลงทุน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.............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70000"/>
              </a:lnSpc>
            </a:pP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................................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	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.............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เงินสดสุทธิได้มา (ใช้ไป)จากกิจกรรมลงทุน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.............      </a:t>
            </a: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กระแสเงินสดจากกิจกรรมจัดหาเงิน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............. 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7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................................                  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............. 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เงินสดสุทธิได้มา (ใช้ไป)จากกิจกรรมจัดหาเงิน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.............       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เงินสดสุทธิเพิ่มขึ้น (ลดลง)         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.............       ..............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 ณ วันต้นปี                    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.............       ..............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 ณ วันสิ้นปี                                            </a:t>
            </a:r>
            <a:r>
              <a:rPr lang="th-TH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.............       ..............</a:t>
            </a:r>
            <a:endParaRPr lang="th-TH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74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674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ศึกษาข้อมูลเพิ่มเติม </a:t>
            </a:r>
            <a:endParaRPr lang="en-US" sz="80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ได้ที่ </a:t>
            </a:r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WEBSITE </a:t>
            </a:r>
          </a:p>
          <a:p>
            <a:pPr algn="ctr"/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กรมตรวจบัญชีสหกรณ์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www.cad.go.th</a:t>
            </a:r>
            <a:endParaRPr lang="en-US" sz="8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53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2411760" y="2636912"/>
            <a:ext cx="157163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42"/>
            <a:ext cx="9144000" cy="683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3071802" y="1944568"/>
            <a:ext cx="157163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2555776" y="2351016"/>
            <a:ext cx="157163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 descr="C:\Documents and Settings\admin\Desktop\รูปภาพ1.jpg"/>
          <p:cNvPicPr>
            <a:picLocks noChangeAspect="1" noChangeArrowheads="1"/>
          </p:cNvPicPr>
          <p:nvPr/>
        </p:nvPicPr>
        <p:blipFill>
          <a:blip r:embed="rId2" cstate="print"/>
          <a:srcRect r="26757"/>
          <a:stretch>
            <a:fillRect/>
          </a:stretch>
        </p:blipFill>
        <p:spPr bwMode="auto">
          <a:xfrm>
            <a:off x="142844" y="0"/>
            <a:ext cx="8786874" cy="6715148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8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สี่เหลี่ยมผืนผ้า 6"/>
          <p:cNvSpPr>
            <a:spLocks noChangeArrowheads="1"/>
          </p:cNvSpPr>
          <p:nvPr/>
        </p:nvSpPr>
        <p:spPr bwMode="auto">
          <a:xfrm>
            <a:off x="297783" y="2428868"/>
            <a:ext cx="806043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1. ปริมาณและขนาดธุรกิจของสหกรณ์ขยายตัว</a:t>
            </a:r>
          </a:p>
          <a:p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2. สหกรณ์ออมทรัพย์มีสินทรัพย์มากมายขึ้น</a:t>
            </a:r>
          </a:p>
          <a:p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3.</a:t>
            </a:r>
            <a:r>
              <a:rPr lang="en-US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 “</a:t>
            </a:r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ป้อง</a:t>
            </a:r>
            <a:r>
              <a:rPr lang="en-US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”</a:t>
            </a:r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 และ </a:t>
            </a:r>
            <a:r>
              <a:rPr lang="en-US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“</a:t>
            </a:r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ปราบ</a:t>
            </a:r>
            <a:r>
              <a:rPr lang="en-US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”</a:t>
            </a:r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 การทุจริต</a:t>
            </a:r>
          </a:p>
          <a:p>
            <a:r>
              <a:rPr lang="th-TH" sz="5000" b="1" dirty="0" smtClean="0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t>4. ช่วยแบ่งเบาภาระงานของผู้สอบบัญชี</a:t>
            </a:r>
            <a:endParaRPr lang="th-TH" sz="50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45" y="292222"/>
            <a:ext cx="8715406" cy="1852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200" b="1" dirty="0" smtClean="0">
                <a:solidFill>
                  <a:srgbClr val="4F81BD"/>
                </a:solidFill>
                <a:latin typeface="DilleniaUPC" pitchFamily="18" charset="-34"/>
                <a:cs typeface="DilleniaUPC" pitchFamily="18" charset="-34"/>
              </a:rPr>
              <a:t>สาเหตุที่สหกรณ์ออมทรัพย์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th-TH" sz="5200" b="1" dirty="0" smtClean="0">
                <a:solidFill>
                  <a:srgbClr val="4F81BD"/>
                </a:solidFill>
                <a:latin typeface="DilleniaUPC" pitchFamily="18" charset="-34"/>
                <a:cs typeface="DilleniaUPC" pitchFamily="18" charset="-34"/>
              </a:rPr>
              <a:t>ต้องมีระบบการควบคุมภายใน</a:t>
            </a:r>
            <a:endParaRPr lang="th-TH" sz="5200" b="1" dirty="0">
              <a:solidFill>
                <a:srgbClr val="4F81BD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1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3643306" y="4143380"/>
            <a:ext cx="228601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254" y="4097341"/>
            <a:ext cx="6705699" cy="987425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solidFill>
                  <a:srgbClr val="333333"/>
                </a:solidFill>
                <a:ea typeface="Gulim" pitchFamily="34" charset="-127"/>
              </a:rPr>
              <a:t>WWW</a:t>
            </a:r>
            <a:r>
              <a:rPr lang="en-US" altLang="ko-KR" dirty="0" smtClean="0">
                <a:solidFill>
                  <a:srgbClr val="333333"/>
                </a:solidFill>
                <a:ea typeface="Gulim" pitchFamily="34" charset="-127"/>
              </a:rPr>
              <a:t>.cad.go.th</a:t>
            </a:r>
            <a:endParaRPr lang="ko-KR" altLang="en-US" dirty="0" smtClean="0">
              <a:solidFill>
                <a:srgbClr val="333333"/>
              </a:solidFill>
              <a:ea typeface="Gulim" pitchFamily="34" charset="-127"/>
            </a:endParaRPr>
          </a:p>
        </p:txBody>
      </p:sp>
      <p:sp>
        <p:nvSpPr>
          <p:cNvPr id="201731" name="Line 4"/>
          <p:cNvSpPr>
            <a:spLocks noChangeShapeType="1"/>
          </p:cNvSpPr>
          <p:nvPr/>
        </p:nvSpPr>
        <p:spPr bwMode="auto">
          <a:xfrm flipV="1">
            <a:off x="1848511" y="3929063"/>
            <a:ext cx="6083059" cy="333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th-TH" sz="3500" smtClean="0">
              <a:solidFill>
                <a:srgbClr val="000000"/>
              </a:solidFill>
              <a:cs typeface="DilleniaUPC" pitchFamily="18" charset="-34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2018727" y="2571750"/>
            <a:ext cx="5711268" cy="12144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hangingPunct="0"/>
            <a:r>
              <a:rPr lang="en-US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99"/>
                    </a:gs>
                    <a:gs pos="100000">
                      <a:srgbClr val="000000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The  End   &amp;   Thank  You !</a:t>
            </a:r>
            <a:endParaRPr lang="th-TH" sz="3600" b="1" kern="10" dirty="0" smtClean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99"/>
                  </a:gs>
                  <a:gs pos="100000">
                    <a:srgbClr val="000000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43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3"/>
          <p:cNvSpPr>
            <a:spLocks noChangeArrowheads="1"/>
          </p:cNvSpPr>
          <p:nvPr/>
        </p:nvSpPr>
        <p:spPr bwMode="gray">
          <a:xfrm>
            <a:off x="357158" y="1643050"/>
            <a:ext cx="928663" cy="3914775"/>
          </a:xfrm>
          <a:prstGeom prst="rightArrow">
            <a:avLst>
              <a:gd name="adj1" fmla="val 62787"/>
              <a:gd name="adj2" fmla="val 41259"/>
            </a:avLst>
          </a:prstGeom>
          <a:solidFill>
            <a:srgbClr val="D70303">
              <a:alpha val="50195"/>
            </a:srgbClr>
          </a:solidFill>
          <a:ln w="19050" cap="rnd" algn="ctr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1800">
              <a:solidFill>
                <a:prstClr val="black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4901" y="1775600"/>
            <a:ext cx="7263564" cy="1228725"/>
            <a:chOff x="2304" y="1200"/>
            <a:chExt cx="3102" cy="7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007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79646">
                    <a:lumMod val="75000"/>
                  </a:srgbClr>
                </a:solidFill>
                <a:cs typeface="Cordia New"/>
              </a:endParaRPr>
            </a:p>
          </p:txBody>
        </p:sp>
        <p:sp>
          <p:nvSpPr>
            <p:cNvPr id="1742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4901" y="3251975"/>
            <a:ext cx="7263564" cy="1228725"/>
            <a:chOff x="2304" y="2058"/>
            <a:chExt cx="3102" cy="7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0007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3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/>
              </a:endParaRPr>
            </a:p>
          </p:txBody>
        </p:sp>
        <p:sp>
          <p:nvSpPr>
            <p:cNvPr id="17422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3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4901" y="4728350"/>
            <a:ext cx="7263564" cy="1228725"/>
            <a:chOff x="2304" y="2880"/>
            <a:chExt cx="3102" cy="7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0007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320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/>
              </a:endParaRPr>
            </a:p>
          </p:txBody>
        </p:sp>
        <p:sp>
          <p:nvSpPr>
            <p:cNvPr id="1742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320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3958" name="Text Box 16"/>
          <p:cNvSpPr txBox="1">
            <a:spLocks noChangeArrowheads="1"/>
          </p:cNvSpPr>
          <p:nvPr/>
        </p:nvSpPr>
        <p:spPr bwMode="gray">
          <a:xfrm>
            <a:off x="2090738" y="1770063"/>
            <a:ext cx="662463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ประสิทธิภาพและประสิทธิผลของการปฏิบัติงาน </a:t>
            </a:r>
          </a:p>
          <a:p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Effectiveness and Efficiency of Operation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59" name="Text Box 16"/>
          <p:cNvSpPr txBox="1">
            <a:spLocks noChangeArrowheads="1"/>
          </p:cNvSpPr>
          <p:nvPr/>
        </p:nvSpPr>
        <p:spPr bwMode="gray">
          <a:xfrm>
            <a:off x="2090738" y="3230563"/>
            <a:ext cx="662463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ความเชื่อถือได้ของรายงานทางการเงิน</a:t>
            </a:r>
          </a:p>
          <a:p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Reliability of financial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reporting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60" name="Text Box 16"/>
          <p:cNvSpPr txBox="1">
            <a:spLocks noChangeArrowheads="1"/>
          </p:cNvSpPr>
          <p:nvPr/>
        </p:nvSpPr>
        <p:spPr bwMode="gray">
          <a:xfrm>
            <a:off x="2090738" y="4678363"/>
            <a:ext cx="6556375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การปฏิบัติตามกฎหมายและกฎระเบียบ</a:t>
            </a:r>
          </a:p>
          <a:p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Compliance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with applicable laws</a:t>
            </a:r>
            <a:r>
              <a:rPr lang="th-TH" sz="36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47813" y="476250"/>
            <a:ext cx="7127875" cy="8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th-TH" sz="5000" b="1" dirty="0">
                <a:solidFill>
                  <a:srgbClr val="F79646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</a:rPr>
              <a:t>วัตถุประสงค์ของการควบคุมภายใน</a:t>
            </a:r>
          </a:p>
        </p:txBody>
      </p:sp>
      <p:sp>
        <p:nvSpPr>
          <p:cNvPr id="16" name="ตัวยึดหมายเลขภาพนิ่ง 46"/>
          <p:cNvSpPr txBox="1">
            <a:spLocks/>
          </p:cNvSpPr>
          <p:nvPr/>
        </p:nvSpPr>
        <p:spPr bwMode="auto">
          <a:xfrm>
            <a:off x="8358215" y="6286520"/>
            <a:ext cx="571504" cy="41590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fld id="{87E58ECB-157C-4378-BDC0-FFD28240D680}" type="slidenum">
              <a:rPr lang="en-US" sz="2500" b="1">
                <a:solidFill>
                  <a:prstClr val="black"/>
                </a:solidFill>
                <a:latin typeface="DilleniaUPC" pitchFamily="18" charset="-34"/>
                <a:cs typeface="DilleniaUPC" pitchFamily="18" charset="-34"/>
              </a:rPr>
              <a:pPr algn="r"/>
              <a:t>9</a:t>
            </a:fld>
            <a:endParaRPr lang="th-TH" sz="2500" b="1" dirty="0">
              <a:solidFill>
                <a:prstClr val="black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83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092TGp_new globe_v2">
  <a:themeElements>
    <a:clrScheme name="15_092TGp_new globe_v2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15_092TGp_new globe_v2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092TGp_new globe_v2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8TGp_report_light_v2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99CC00"/>
      </a:accent3>
      <a:accent4>
        <a:srgbClr val="8C7B70"/>
      </a:accent4>
      <a:accent5>
        <a:srgbClr val="54E858"/>
      </a:accent5>
      <a:accent6>
        <a:srgbClr val="007AA0"/>
      </a:accent6>
      <a:hlink>
        <a:srgbClr val="00A3D6"/>
      </a:hlink>
      <a:folHlink>
        <a:srgbClr val="694F0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ight_presentation">
  <a:themeElements>
    <a:clrScheme name="light_presentation 2">
      <a:dk1>
        <a:srgbClr val="000000"/>
      </a:dk1>
      <a:lt1>
        <a:srgbClr val="FFFFFF"/>
      </a:lt1>
      <a:dk2>
        <a:srgbClr val="003366"/>
      </a:dk2>
      <a:lt2>
        <a:srgbClr val="003399"/>
      </a:lt2>
      <a:accent1>
        <a:srgbClr val="33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8AE7"/>
      </a:accent6>
      <a:hlink>
        <a:srgbClr val="FF9999"/>
      </a:hlink>
      <a:folHlink>
        <a:srgbClr val="D2B6CE"/>
      </a:folHlink>
    </a:clrScheme>
    <a:fontScheme name="light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ht_presentation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_presentation 2">
        <a:dk1>
          <a:srgbClr val="000000"/>
        </a:dk1>
        <a:lt1>
          <a:srgbClr val="FFFFFF"/>
        </a:lt1>
        <a:dk2>
          <a:srgbClr val="003366"/>
        </a:dk2>
        <a:lt2>
          <a:srgbClr val="003399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2D8AE7"/>
        </a:accent6>
        <a:hlink>
          <a:srgbClr val="FF9999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15013</TotalTime>
  <Words>4939</Words>
  <Application>Microsoft Office PowerPoint</Application>
  <PresentationFormat>นำเสนอทางหน้าจอ (4:3)</PresentationFormat>
  <Paragraphs>717</Paragraphs>
  <Slides>81</Slides>
  <Notes>9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5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81</vt:i4>
      </vt:variant>
    </vt:vector>
  </HeadingPairs>
  <TitlesOfParts>
    <vt:vector size="88" baseType="lpstr">
      <vt:lpstr>ชุดรูปแบบของ Office</vt:lpstr>
      <vt:lpstr>1_ชุดรูปแบบของ Office</vt:lpstr>
      <vt:lpstr>16_092TGp_new globe_v2</vt:lpstr>
      <vt:lpstr>228TGp_report_light_v2</vt:lpstr>
      <vt:lpstr>light_presentation</vt:lpstr>
      <vt:lpstr>Image</vt:lpstr>
      <vt:lpstr>Clip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การควบคุมภายในที่ดี</vt:lpstr>
      <vt:lpstr>องค์ประกอบของการควบคุมภายใน COSO</vt:lpstr>
      <vt:lpstr>สภาพแวดล้อมการควบคุม</vt:lpstr>
      <vt:lpstr>การประเมินความเสี่ยง</vt:lpstr>
      <vt:lpstr>กิจกรรมการควบคุม</vt:lpstr>
      <vt:lpstr>งานนำเสนอ PowerPoint</vt:lpstr>
      <vt:lpstr>การติดตามประเมินผล</vt:lpstr>
      <vt:lpstr>สหกรณ์กับการควบคุมภายใน</vt:lpstr>
      <vt:lpstr>ลักษณะของการควบคุมภายในที่ดี</vt:lpstr>
      <vt:lpstr>งานนำเสนอ PowerPoint</vt:lpstr>
      <vt:lpstr>งานนำเสนอ PowerPoint</vt:lpstr>
      <vt:lpstr>งานนำเสนอ PowerPoint</vt:lpstr>
      <vt:lpstr>ข้อจำกัดของการควบคุมภายใน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กฎหมาย ระเบียบที่เกี่ยวข้องกับสหกรณ์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 ให้สหกรณ์จัดทำงบการเงินตามเกณฑ์การดำเนินงานต่อเนื่อง  ให้สหกรณ์จัดทำงบการเงินอันประกอบด้วย งบแสดงฐานะการเงิน พร้อมหมายเหตุประกอบงบการเงิน งบกำไรขาดทุน  และงบประกอบอื่น ๆ ตามที่กรมตรวจบัญชีสหกรณ์กำหนด  งบการเงินของสหกรณ์ต้องแสดงข้อมูลที่เป็นประโยชน์ต่อการตัดสินใจเชิงเศรษฐกิจของผู้ใช้งบการเงิน        </vt:lpstr>
      <vt:lpstr>งานนำเสนอ PowerPoint</vt:lpstr>
      <vt:lpstr>ข้อ 11 องค์ประกอบของรายการในงบการเงิน </vt:lpstr>
      <vt:lpstr>ข้อ 12 เกณฑ์การรับรู้รายการสินทรัพย์ หนี้สิน รายได้ และค่าใช้จ่าย</vt:lpstr>
      <vt:lpstr> ข้อ 13 เกณฑ์การวัดมูลค่ารายการสินทรัพย์ หนี้สิน รายได้ และค่าใช้จ่าย </vt:lpstr>
      <vt:lpstr>งานนำเสนอ PowerPoint</vt:lpstr>
      <vt:lpstr> หมวด 3 นโยบายการบัญชีที่สำคัญของสหกรณ์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วิธีอัตราลดลงตามผลรวมจำนวนปี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 24 ค่าใช้จ่ายรอตัดบัญชี</vt:lpstr>
      <vt:lpstr>การตัดบัญชีค่าใช้จ่ายรอตัดบัญชี</vt:lpstr>
      <vt:lpstr>งานนำเสนอ PowerPoint</vt:lpstr>
      <vt:lpstr> หมวด 4 การเปิดเผยข้อมูล </vt:lpstr>
      <vt:lpstr>ข้อ 27</vt:lpstr>
      <vt:lpstr> หมวดที่ 5 ข้อ 28 การควบสหกรณ์เข้ากัน</vt:lpstr>
      <vt:lpstr>ข้อ 29 การแยกสหกรณ์</vt:lpstr>
      <vt:lpstr>ข้อ 30 การชำระบัญชี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Cad789</dc:creator>
  <cp:lastModifiedBy>boss</cp:lastModifiedBy>
  <cp:revision>711</cp:revision>
  <cp:lastPrinted>2019-06-25T08:24:41Z</cp:lastPrinted>
  <dcterms:created xsi:type="dcterms:W3CDTF">2012-11-08T01:45:46Z</dcterms:created>
  <dcterms:modified xsi:type="dcterms:W3CDTF">2019-06-25T08:25:01Z</dcterms:modified>
</cp:coreProperties>
</file>